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9"/>
  </p:notesMasterIdLst>
  <p:handoutMasterIdLst>
    <p:handoutMasterId r:id="rId20"/>
  </p:handoutMasterIdLst>
  <p:sldIdLst>
    <p:sldId id="679" r:id="rId3"/>
    <p:sldId id="710" r:id="rId4"/>
    <p:sldId id="776" r:id="rId5"/>
    <p:sldId id="777" r:id="rId6"/>
    <p:sldId id="715" r:id="rId7"/>
    <p:sldId id="691" r:id="rId8"/>
    <p:sldId id="692" r:id="rId9"/>
    <p:sldId id="760" r:id="rId10"/>
    <p:sldId id="759" r:id="rId11"/>
    <p:sldId id="762" r:id="rId12"/>
    <p:sldId id="504" r:id="rId13"/>
    <p:sldId id="696" r:id="rId14"/>
    <p:sldId id="761" r:id="rId15"/>
    <p:sldId id="697" r:id="rId16"/>
    <p:sldId id="698" r:id="rId17"/>
    <p:sldId id="69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6B6BFF"/>
    <a:srgbClr val="0000FF"/>
    <a:srgbClr val="FF544D"/>
    <a:srgbClr val="234BE1"/>
    <a:srgbClr val="52C423"/>
    <a:srgbClr val="FF0000"/>
    <a:srgbClr val="FF66FF"/>
    <a:srgbClr val="6666FF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/>
    <p:restoredTop sz="92825"/>
  </p:normalViewPr>
  <p:slideViewPr>
    <p:cSldViewPr>
      <p:cViewPr varScale="1">
        <p:scale>
          <a:sx n="107" d="100"/>
          <a:sy n="107" d="100"/>
        </p:scale>
        <p:origin x="1928" y="16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E06CD75-1423-8F49-8013-B02A3F6767C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42502EA-79C8-6B4E-B75A-8FB9A98F202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2BA99-6577-C44B-B084-06DC17098E82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126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43349-9EFC-D345-8793-0F89B3BC8F02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845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D2342E-E820-E443-89E5-379B2666EB51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95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A22D4-CEA9-BD41-AC48-166E3273454E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917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25B27-825E-5B44-A2D3-A06BA8D26AD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698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Scenario: there are 4 stereos playing simultaneously in the same room, and there are also 4 microphones placed around the room recording the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B5B06-263D-4CF6-BEEF-F58B22CBA27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9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microphone (</a:t>
            </a:r>
            <a:r>
              <a:rPr lang="en-US" dirty="0" err="1"/>
              <a:t>x</a:t>
            </a:r>
            <a:r>
              <a:rPr lang="en-US" dirty="0"/>
              <a:t>) signal can be modeled as linear </a:t>
            </a:r>
            <a:r>
              <a:rPr lang="en-US" dirty="0" err="1"/>
              <a:t>superpositions</a:t>
            </a:r>
            <a:r>
              <a:rPr lang="en-US" dirty="0"/>
              <a:t> of the recorded source signals (</a:t>
            </a:r>
            <a:r>
              <a:rPr lang="en-US" dirty="0" err="1"/>
              <a:t>s</a:t>
            </a:r>
            <a:r>
              <a:rPr lang="en-US" dirty="0"/>
              <a:t>)  (linear mixture by unknown matrix A)</a:t>
            </a:r>
          </a:p>
          <a:p>
            <a:br>
              <a:rPr lang="en-US" dirty="0"/>
            </a:br>
            <a:r>
              <a:rPr lang="en-US" dirty="0"/>
              <a:t>W= </a:t>
            </a:r>
            <a:r>
              <a:rPr lang="en-US" dirty="0" err="1"/>
              <a:t>unmixing</a:t>
            </a:r>
            <a:r>
              <a:rPr lang="en-US" dirty="0"/>
              <a:t> matrix</a:t>
            </a:r>
          </a:p>
          <a:p>
            <a:r>
              <a:rPr lang="en-US" dirty="0" err="1"/>
              <a:t>u</a:t>
            </a:r>
            <a:r>
              <a:rPr lang="en-US" dirty="0"/>
              <a:t> = Uncovered signals</a:t>
            </a:r>
          </a:p>
          <a:p>
            <a:endParaRPr lang="en-US" dirty="0"/>
          </a:p>
          <a:p>
            <a:r>
              <a:rPr lang="en-US" dirty="0"/>
              <a:t>The objective of BSS is to find a matrix (W) allowing to recover the original source signals.</a:t>
            </a:r>
          </a:p>
          <a:p>
            <a:endParaRPr lang="en-US" dirty="0"/>
          </a:p>
          <a:p>
            <a:r>
              <a:rPr lang="en-US" dirty="0"/>
              <a:t>The cocktail party problem applies to EEG recordings. Indeed, at each electrode location, the signal recorded can be considered as a linear mixture of underlying neural generators.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B5B06-263D-4CF6-BEEF-F58B22CBA27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F78B1-3D4B-F842-BFA5-09012F33348C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61794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r>
              <a:rPr lang="en-CA" altLang="x-none"/>
              <a:t>The voxel time courses were factored into 40 independent spatial components and then scaled to empirically derived z-scores by dividing the standard deviation of the original time sequence. </a:t>
            </a:r>
          </a:p>
          <a:p>
            <a:pPr eaLnBrk="1" hangingPunct="1">
              <a:spcBef>
                <a:spcPct val="0"/>
              </a:spcBef>
            </a:pPr>
            <a:endParaRPr lang="en-CA" altLang="x-none"/>
          </a:p>
          <a:p>
            <a:pPr eaLnBrk="1" hangingPunct="1">
              <a:spcBef>
                <a:spcPct val="0"/>
              </a:spcBef>
            </a:pPr>
            <a:r>
              <a:rPr lang="en-CA" altLang="x-none"/>
              <a:t>The z-scores approximate the temporal correlation between each voxel and the associated component in which the magnitude of the z-score specifies the strength of the linear relationship</a:t>
            </a:r>
          </a:p>
          <a:p>
            <a:pPr eaLnBrk="1" hangingPunct="1">
              <a:spcBef>
                <a:spcPct val="0"/>
              </a:spcBef>
            </a:pPr>
            <a:endParaRPr lang="en-CA" altLang="x-none"/>
          </a:p>
          <a:p>
            <a:pPr eaLnBrk="1" hangingPunct="1">
              <a:spcBef>
                <a:spcPct val="0"/>
              </a:spcBef>
            </a:pPr>
            <a:r>
              <a:rPr lang="en-CA" altLang="x-none"/>
              <a:t>Established threshold</a:t>
            </a:r>
            <a:endParaRPr lang="en-US" altLang="x-none"/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53723-AEB5-4A4A-A650-6AFBA4335247}" type="slidenum">
              <a:rPr kumimoji="0" lang="en-CA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DB469-B56C-3B4D-A069-FF1642D446B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0538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0A01F-D59E-6144-82E1-1F7C2483DC3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5614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sz="1500" b="1">
                <a:latin typeface="Arial" charset="0"/>
              </a:rPr>
              <a:t>DMN Includes:</a:t>
            </a:r>
          </a:p>
          <a:p>
            <a:pPr>
              <a:buFontTx/>
              <a:buChar char="•"/>
            </a:pPr>
            <a:r>
              <a:rPr lang="en-US" altLang="x-none" sz="1300">
                <a:latin typeface="Arial" charset="0"/>
              </a:rPr>
              <a:t>   Posterior cingulate cortex(PCC)/precuneus</a:t>
            </a:r>
          </a:p>
          <a:p>
            <a:pPr>
              <a:buFontTx/>
              <a:buChar char="•"/>
            </a:pPr>
            <a:r>
              <a:rPr lang="en-US" altLang="x-none" sz="1300">
                <a:latin typeface="Arial" charset="0"/>
              </a:rPr>
              <a:t>   Medial prefrontal cortex (mPFC)</a:t>
            </a:r>
          </a:p>
          <a:p>
            <a:pPr>
              <a:buFontTx/>
              <a:buChar char="•"/>
            </a:pPr>
            <a:r>
              <a:rPr lang="en-US" altLang="x-none" sz="1300">
                <a:latin typeface="Arial" charset="0"/>
              </a:rPr>
              <a:t>   Bilateral lateral inferior parietal lobe (LP)</a:t>
            </a:r>
          </a:p>
          <a:p>
            <a:pPr>
              <a:buFontTx/>
              <a:buChar char="•"/>
            </a:pPr>
            <a:r>
              <a:rPr lang="en-US" altLang="x-none" sz="1300">
                <a:latin typeface="Arial" charset="0"/>
              </a:rPr>
              <a:t>   Bilateral lateral temporal cortex (LTC)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69B78-2CC8-5F43-86EE-26AE4524212E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78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61F71B-2ED8-924C-9FCD-6DC7AF3B765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882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4BE08-E155-5642-B823-10C9750394CE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7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1D85A-5C54-5A43-84EA-EFCF10B4217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C6E8D-B2D7-514B-A420-6EBAA33F81F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D617E-DB88-164B-AECC-01287B2B4CA3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976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A273F-18FD-5041-B6F0-5BA7BF82D15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9992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3648E-982B-E041-8C50-14814B7D52A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84366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21CA-49F2-5F47-B140-70B2507C74E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55600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81208-30AC-BD4C-A722-ACA809E8495D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2148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CCF1C-16C7-2F46-9940-6455A4B8B01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18417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FC18-01D2-8B42-B365-F5669CE56C95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06326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E1437-37AE-F245-97DE-8EFB332CBFFB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66368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4EC56-D149-4448-8A7B-B344FABE8337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4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A06CF-5F94-F644-8680-CA21B75A32B3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70333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A89-B6B9-6E46-A30C-47886078F01D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3101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3A073-4C00-8143-AAE8-360FFE64297F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78013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5D36A-04D0-4341-AEB5-C6B6CEAF4F6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1A76B-371F-7C40-AF44-7601B20781F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B1E46-F200-6140-9A23-0A17E20AC76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BE092-2206-8C45-98C8-2B16A593BE32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BD661-8B2A-DC41-8FB7-C9169704045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2C13B-3448-9E4A-B93C-8B18DAFA1591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93AAA-905F-DB46-8A79-FBCA94A2EB4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fmri4newbi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710880A-3CA7-E044-8CAD-ADA69A0EB8B7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aphicFrame>
        <p:nvGraphicFramePr>
          <p:cNvPr id="1031" name="Object 11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x-none"/>
              <a:t>Click to edit Master text styles</a:t>
            </a:r>
          </a:p>
          <a:p>
            <a:pPr lvl="1"/>
            <a:r>
              <a:rPr lang="en-CA" altLang="x-none"/>
              <a:t>Second level</a:t>
            </a:r>
          </a:p>
          <a:p>
            <a:pPr lvl="2"/>
            <a:r>
              <a:rPr lang="en-CA" altLang="x-none"/>
              <a:t>Third level</a:t>
            </a:r>
          </a:p>
          <a:p>
            <a:pPr lvl="3"/>
            <a:r>
              <a:rPr lang="en-CA" altLang="x-none"/>
              <a:t>Fourth level</a:t>
            </a:r>
          </a:p>
          <a:p>
            <a:pPr lvl="4"/>
            <a:r>
              <a:rPr lang="en-CA" altLang="x-non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F228F4ED-23BA-504B-B2E4-06D10A4ED283}" type="slidenum">
              <a:rPr lang="en-CA" altLang="x-none"/>
              <a:pPr/>
              <a:t>‹#›</a:t>
            </a:fld>
            <a:endParaRPr lang="en-CA" altLang="x-none"/>
          </a:p>
        </p:txBody>
      </p:sp>
      <p:graphicFrame>
        <p:nvGraphicFramePr>
          <p:cNvPr id="1031" name="Object 2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1031" name="Object 2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451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image" Target="../media/image2.png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584200"/>
          </a:xfrm>
        </p:spPr>
        <p:txBody>
          <a:bodyPr/>
          <a:lstStyle/>
          <a:p>
            <a:pPr eaLnBrk="1" hangingPunct="1"/>
            <a:r>
              <a:rPr lang="en-US" altLang="x-none" dirty="0"/>
              <a:t>Data-Driven Approaches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3FD1935-7A54-F94B-8B40-962C1EC2B9A5}"/>
              </a:ext>
            </a:extLst>
          </p:cNvPr>
          <p:cNvSpPr txBox="1">
            <a:spLocks/>
          </p:cNvSpPr>
          <p:nvPr/>
        </p:nvSpPr>
        <p:spPr bwMode="auto">
          <a:xfrm>
            <a:off x="685800" y="3346251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kern="0" dirty="0">
                <a:solidFill>
                  <a:schemeClr val="tx1"/>
                </a:solidFill>
              </a:rPr>
              <a:t>Independent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40729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ICA doesn</a:t>
            </a:r>
            <a:r>
              <a:rPr lang="en-US" altLang="en-US"/>
              <a:t>’</a:t>
            </a:r>
            <a:r>
              <a:rPr lang="en-US" altLang="x-none"/>
              <a:t>t know positive vs. negative</a:t>
            </a:r>
          </a:p>
        </p:txBody>
      </p:sp>
      <p:pic>
        <p:nvPicPr>
          <p:cNvPr id="169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8" r="33788"/>
          <a:stretch>
            <a:fillRect/>
          </a:stretch>
        </p:blipFill>
        <p:spPr bwMode="auto">
          <a:xfrm>
            <a:off x="2051050" y="3789363"/>
            <a:ext cx="4438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9987" name="Group 6"/>
          <p:cNvGrpSpPr>
            <a:grpSpLocks/>
          </p:cNvGrpSpPr>
          <p:nvPr/>
        </p:nvGrpSpPr>
        <p:grpSpPr bwMode="auto">
          <a:xfrm>
            <a:off x="2051050" y="1125538"/>
            <a:ext cx="4438650" cy="1770062"/>
            <a:chOff x="539552" y="3645024"/>
            <a:chExt cx="4438072" cy="1771438"/>
          </a:xfrm>
        </p:grpSpPr>
        <p:pic>
          <p:nvPicPr>
            <p:cNvPr id="16998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38" r="33788"/>
            <a:stretch>
              <a:fillRect/>
            </a:stretch>
          </p:blipFill>
          <p:spPr bwMode="auto">
            <a:xfrm>
              <a:off x="539552" y="3645024"/>
              <a:ext cx="4438072" cy="17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99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" t="74075" r="36487" b="14182"/>
            <a:stretch>
              <a:fillRect/>
            </a:stretch>
          </p:blipFill>
          <p:spPr bwMode="auto">
            <a:xfrm flipV="1">
              <a:off x="971600" y="4005064"/>
              <a:ext cx="3818492" cy="63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99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61050" r="69633" b="34824"/>
          <a:stretch>
            <a:fillRect/>
          </a:stretch>
        </p:blipFill>
        <p:spPr bwMode="auto">
          <a:xfrm>
            <a:off x="3563938" y="3068638"/>
            <a:ext cx="14398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2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73BD-D50C-F344-B02A-AB5B5D2A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CE80-9807-9447-ADA1-CEE8522E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exploration</a:t>
            </a:r>
          </a:p>
          <a:p>
            <a:pPr lvl="1"/>
            <a:r>
              <a:rPr lang="en-US" sz="2000" dirty="0"/>
              <a:t>time courses that are hard to model</a:t>
            </a:r>
          </a:p>
          <a:p>
            <a:pPr lvl="2"/>
            <a:r>
              <a:rPr lang="en-US" sz="1800" dirty="0"/>
              <a:t>e.g., seizures, hallucinations</a:t>
            </a:r>
          </a:p>
          <a:p>
            <a:pPr lvl="1"/>
            <a:r>
              <a:rPr lang="en-US" sz="2000" dirty="0"/>
              <a:t>understanding artifacts</a:t>
            </a:r>
          </a:p>
          <a:p>
            <a:r>
              <a:rPr lang="en-US" sz="2400" dirty="0"/>
              <a:t>Data denoising</a:t>
            </a:r>
          </a:p>
          <a:p>
            <a:pPr lvl="1"/>
            <a:r>
              <a:rPr lang="en-US" sz="2000" dirty="0"/>
              <a:t>identify noise components and subtract or model them out to enhance stats for cleaned vs. uncleaned data</a:t>
            </a:r>
          </a:p>
          <a:p>
            <a:r>
              <a:rPr lang="en-US" sz="2400" dirty="0"/>
              <a:t>Network Identification</a:t>
            </a:r>
          </a:p>
          <a:p>
            <a:pPr lvl="1"/>
            <a:r>
              <a:rPr lang="en-US" sz="2000" dirty="0"/>
              <a:t>especially for resting state data</a:t>
            </a:r>
          </a:p>
          <a:p>
            <a:pPr lvl="2"/>
            <a:r>
              <a:rPr lang="en-US" sz="1800" dirty="0"/>
              <a:t>e.g., find network that matches a default mode network template</a:t>
            </a:r>
          </a:p>
          <a:p>
            <a:r>
              <a:rPr lang="en-US" sz="2400" dirty="0"/>
              <a:t>Comparisons of networks between groups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350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Making Sense of Components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how many components?</a:t>
            </a:r>
          </a:p>
          <a:p>
            <a:pPr lvl="1" eaLnBrk="1" hangingPunct="1"/>
            <a:r>
              <a:rPr lang="en-US" altLang="x-none"/>
              <a:t>too many</a:t>
            </a:r>
          </a:p>
          <a:p>
            <a:pPr lvl="2" eaLnBrk="1" hangingPunct="1"/>
            <a:r>
              <a:rPr lang="en-US" altLang="x-none"/>
              <a:t>splitting of components</a:t>
            </a:r>
          </a:p>
          <a:p>
            <a:pPr lvl="2" eaLnBrk="1" hangingPunct="1"/>
            <a:r>
              <a:rPr lang="en-US" altLang="x-none"/>
              <a:t>hard to dig through</a:t>
            </a:r>
          </a:p>
          <a:p>
            <a:pPr lvl="1" eaLnBrk="1" hangingPunct="1"/>
            <a:r>
              <a:rPr lang="en-US" altLang="x-none"/>
              <a:t>too few</a:t>
            </a:r>
          </a:p>
          <a:p>
            <a:pPr lvl="2" eaLnBrk="1" hangingPunct="1"/>
            <a:r>
              <a:rPr lang="en-US" altLang="x-none"/>
              <a:t>clumping of components</a:t>
            </a:r>
          </a:p>
          <a:p>
            <a:pPr lvl="1" eaLnBrk="1" hangingPunct="1"/>
            <a:r>
              <a:rPr lang="en-US" altLang="x-none"/>
              <a:t>20-40 recommended</a:t>
            </a:r>
          </a:p>
          <a:p>
            <a:pPr lvl="1" eaLnBrk="1" hangingPunct="1"/>
            <a:r>
              <a:rPr lang="en-US" altLang="x-none"/>
              <a:t>some algorithms can estimate # components</a:t>
            </a:r>
          </a:p>
          <a:p>
            <a:pPr eaLnBrk="1" hangingPunct="1"/>
            <a:r>
              <a:rPr lang="en-US" altLang="x-none"/>
              <a:t>how do you make sense of them?</a:t>
            </a:r>
          </a:p>
          <a:p>
            <a:pPr lvl="1" eaLnBrk="1" hangingPunct="1"/>
            <a:r>
              <a:rPr lang="en-US" altLang="x-none"/>
              <a:t>visual inspection</a:t>
            </a:r>
          </a:p>
          <a:p>
            <a:pPr lvl="1" eaLnBrk="1" hangingPunct="1"/>
            <a:r>
              <a:rPr lang="en-US" altLang="x-none"/>
              <a:t>sorting</a:t>
            </a:r>
          </a:p>
          <a:p>
            <a:pPr lvl="1" eaLnBrk="1" hangingPunct="1"/>
            <a:r>
              <a:rPr lang="en-US" altLang="x-none"/>
              <a:t>fingerprints</a:t>
            </a:r>
          </a:p>
        </p:txBody>
      </p:sp>
    </p:spTree>
    <p:extLst>
      <p:ext uri="{BB962C8B-B14F-4D97-AF65-F5344CB8AC3E}">
        <p14:creationId xmlns:p14="http://schemas.microsoft.com/office/powerpoint/2010/main" val="57345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Sorting Components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variance accounted for by component</a:t>
            </a:r>
          </a:p>
          <a:p>
            <a:r>
              <a:rPr lang="en-US" altLang="x-none"/>
              <a:t>spatial correlation with known areas</a:t>
            </a:r>
          </a:p>
          <a:p>
            <a:pPr lvl="1"/>
            <a:r>
              <a:rPr lang="en-US" altLang="x-none"/>
              <a:t>regions of interest (e.g., fusiform face area)</a:t>
            </a:r>
          </a:p>
          <a:p>
            <a:pPr lvl="1"/>
            <a:r>
              <a:rPr lang="en-US" altLang="x-none"/>
              <a:t>networks of interest (e.g., default mode network)</a:t>
            </a:r>
          </a:p>
          <a:p>
            <a:r>
              <a:rPr lang="en-US" altLang="x-none"/>
              <a:t>temporal correlation with known events</a:t>
            </a:r>
          </a:p>
          <a:p>
            <a:pPr lvl="1"/>
            <a:r>
              <a:rPr lang="en-US" altLang="x-none"/>
              <a:t>task predictors</a:t>
            </a:r>
          </a:p>
        </p:txBody>
      </p:sp>
    </p:spTree>
    <p:extLst>
      <p:ext uri="{BB962C8B-B14F-4D97-AF65-F5344CB8AC3E}">
        <p14:creationId xmlns:p14="http://schemas.microsoft.com/office/powerpoint/2010/main" val="150256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Brain Voyager Fingerprints</a:t>
            </a:r>
          </a:p>
        </p:txBody>
      </p:sp>
      <p:pic>
        <p:nvPicPr>
          <p:cNvPr id="176130" name="Picture 1028" descr="screen-captur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448300" cy="562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Freeform 1029"/>
          <p:cNvSpPr>
            <a:spLocks/>
          </p:cNvSpPr>
          <p:nvPr/>
        </p:nvSpPr>
        <p:spPr bwMode="auto">
          <a:xfrm>
            <a:off x="2590800" y="3276600"/>
            <a:ext cx="1612900" cy="2667000"/>
          </a:xfrm>
          <a:custGeom>
            <a:avLst/>
            <a:gdLst>
              <a:gd name="T0" fmla="*/ 2147483647 w 1540"/>
              <a:gd name="T1" fmla="*/ 2147483647 h 2544"/>
              <a:gd name="T2" fmla="*/ 2147483647 w 1540"/>
              <a:gd name="T3" fmla="*/ 0 h 2544"/>
              <a:gd name="T4" fmla="*/ 2147483647 w 1540"/>
              <a:gd name="T5" fmla="*/ 2147483647 h 2544"/>
              <a:gd name="T6" fmla="*/ 2147483647 w 1540"/>
              <a:gd name="T7" fmla="*/ 2147483647 h 2544"/>
              <a:gd name="T8" fmla="*/ 0 w 1540"/>
              <a:gd name="T9" fmla="*/ 2147483647 h 2544"/>
              <a:gd name="T10" fmla="*/ 0 w 1540"/>
              <a:gd name="T11" fmla="*/ 2147483647 h 2544"/>
              <a:gd name="T12" fmla="*/ 2147483647 w 1540"/>
              <a:gd name="T13" fmla="*/ 2147483647 h 2544"/>
              <a:gd name="T14" fmla="*/ 2147483647 w 1540"/>
              <a:gd name="T15" fmla="*/ 2147483647 h 2544"/>
              <a:gd name="T16" fmla="*/ 2147483647 w 1540"/>
              <a:gd name="T17" fmla="*/ 2147483647 h 2544"/>
              <a:gd name="T18" fmla="*/ 2147483647 w 1540"/>
              <a:gd name="T19" fmla="*/ 2147483647 h 2544"/>
              <a:gd name="T20" fmla="*/ 2147483647 w 1540"/>
              <a:gd name="T21" fmla="*/ 2147483647 h 2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0"/>
              <a:gd name="T34" fmla="*/ 0 h 2544"/>
              <a:gd name="T35" fmla="*/ 1540 w 1540"/>
              <a:gd name="T36" fmla="*/ 2544 h 25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0" h="2544">
                <a:moveTo>
                  <a:pt x="1492" y="1250"/>
                </a:moveTo>
                <a:lnTo>
                  <a:pt x="1060" y="0"/>
                </a:lnTo>
                <a:lnTo>
                  <a:pt x="496" y="157"/>
                </a:lnTo>
                <a:lnTo>
                  <a:pt x="205" y="440"/>
                </a:lnTo>
                <a:lnTo>
                  <a:pt x="0" y="837"/>
                </a:lnTo>
                <a:lnTo>
                  <a:pt x="0" y="1665"/>
                </a:lnTo>
                <a:lnTo>
                  <a:pt x="333" y="2196"/>
                </a:lnTo>
                <a:lnTo>
                  <a:pt x="687" y="2401"/>
                </a:lnTo>
                <a:lnTo>
                  <a:pt x="1204" y="2544"/>
                </a:lnTo>
                <a:lnTo>
                  <a:pt x="1540" y="2544"/>
                </a:lnTo>
                <a:lnTo>
                  <a:pt x="1506" y="1250"/>
                </a:lnTo>
              </a:path>
            </a:pathLst>
          </a:custGeom>
          <a:noFill/>
          <a:ln w="381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132" name="Rectangle 1030"/>
          <p:cNvSpPr>
            <a:spLocks noChangeArrowheads="1"/>
          </p:cNvSpPr>
          <p:nvPr/>
        </p:nvSpPr>
        <p:spPr bwMode="auto">
          <a:xfrm>
            <a:off x="304800" y="4876800"/>
            <a:ext cx="2514600" cy="1524000"/>
          </a:xfrm>
          <a:prstGeom prst="rect">
            <a:avLst/>
          </a:prstGeom>
          <a:noFill/>
          <a:ln w="381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133" name="Text Box 1031"/>
          <p:cNvSpPr txBox="1">
            <a:spLocks noChangeArrowheads="1"/>
          </p:cNvSpPr>
          <p:nvPr/>
        </p:nvSpPr>
        <p:spPr bwMode="auto">
          <a:xfrm>
            <a:off x="6308725" y="4114800"/>
            <a:ext cx="2530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real activation should have power in medium temporal frequencies</a:t>
            </a:r>
          </a:p>
        </p:txBody>
      </p:sp>
      <p:sp>
        <p:nvSpPr>
          <p:cNvPr id="176134" name="Text Box 1032"/>
          <p:cNvSpPr txBox="1">
            <a:spLocks noChangeArrowheads="1"/>
          </p:cNvSpPr>
          <p:nvPr/>
        </p:nvSpPr>
        <p:spPr bwMode="auto">
          <a:xfrm>
            <a:off x="6308725" y="3444875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real activation should be clustered</a:t>
            </a:r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135" name="Freeform 1033"/>
          <p:cNvSpPr>
            <a:spLocks/>
          </p:cNvSpPr>
          <p:nvPr/>
        </p:nvSpPr>
        <p:spPr bwMode="auto">
          <a:xfrm>
            <a:off x="4114800" y="3657600"/>
            <a:ext cx="2119313" cy="900113"/>
          </a:xfrm>
          <a:custGeom>
            <a:avLst/>
            <a:gdLst>
              <a:gd name="T0" fmla="*/ 2147483647 w 1335"/>
              <a:gd name="T1" fmla="*/ 0 h 764"/>
              <a:gd name="T2" fmla="*/ 2147483647 w 1335"/>
              <a:gd name="T3" fmla="*/ 0 h 764"/>
              <a:gd name="T4" fmla="*/ 0 w 1335"/>
              <a:gd name="T5" fmla="*/ 2147483647 h 764"/>
              <a:gd name="T6" fmla="*/ 0 60000 65536"/>
              <a:gd name="T7" fmla="*/ 0 60000 65536"/>
              <a:gd name="T8" fmla="*/ 0 60000 65536"/>
              <a:gd name="T9" fmla="*/ 0 w 1335"/>
              <a:gd name="T10" fmla="*/ 0 h 764"/>
              <a:gd name="T11" fmla="*/ 1335 w 1335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764">
                <a:moveTo>
                  <a:pt x="1335" y="0"/>
                </a:moveTo>
                <a:lnTo>
                  <a:pt x="49" y="0"/>
                </a:lnTo>
                <a:lnTo>
                  <a:pt x="0" y="764"/>
                </a:lnTo>
              </a:path>
            </a:pathLst>
          </a:custGeom>
          <a:noFill/>
          <a:ln w="381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136" name="Freeform 1034"/>
          <p:cNvSpPr>
            <a:spLocks/>
          </p:cNvSpPr>
          <p:nvPr/>
        </p:nvSpPr>
        <p:spPr bwMode="auto">
          <a:xfrm>
            <a:off x="4198938" y="4581525"/>
            <a:ext cx="1743075" cy="887413"/>
          </a:xfrm>
          <a:custGeom>
            <a:avLst/>
            <a:gdLst>
              <a:gd name="T0" fmla="*/ 0 w 1098"/>
              <a:gd name="T1" fmla="*/ 0 h 559"/>
              <a:gd name="T2" fmla="*/ 2147483647 w 1098"/>
              <a:gd name="T3" fmla="*/ 2147483647 h 559"/>
              <a:gd name="T4" fmla="*/ 2147483647 w 1098"/>
              <a:gd name="T5" fmla="*/ 2147483647 h 559"/>
              <a:gd name="T6" fmla="*/ 0 60000 65536"/>
              <a:gd name="T7" fmla="*/ 0 60000 65536"/>
              <a:gd name="T8" fmla="*/ 0 60000 65536"/>
              <a:gd name="T9" fmla="*/ 0 w 1098"/>
              <a:gd name="T10" fmla="*/ 0 h 559"/>
              <a:gd name="T11" fmla="*/ 1098 w 1098"/>
              <a:gd name="T12" fmla="*/ 559 h 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559">
                <a:moveTo>
                  <a:pt x="0" y="0"/>
                </a:moveTo>
                <a:lnTo>
                  <a:pt x="737" y="559"/>
                </a:lnTo>
                <a:lnTo>
                  <a:pt x="1098" y="552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137" name="Text Box 1035"/>
          <p:cNvSpPr txBox="1">
            <a:spLocks noChangeArrowheads="1"/>
          </p:cNvSpPr>
          <p:nvPr/>
        </p:nvSpPr>
        <p:spPr bwMode="auto">
          <a:xfrm>
            <a:off x="6308725" y="4953000"/>
            <a:ext cx="1828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real activation should show temporal autocorrelation</a:t>
            </a:r>
          </a:p>
        </p:txBody>
      </p:sp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6172200" y="2393950"/>
            <a:ext cx="2743200" cy="942975"/>
            <a:chOff x="3936" y="1652"/>
            <a:chExt cx="1728" cy="594"/>
          </a:xfrm>
        </p:grpSpPr>
        <p:pic>
          <p:nvPicPr>
            <p:cNvPr id="176141" name="Picture 1036" descr="screen-capture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652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42" name="Text Box 1037"/>
            <p:cNvSpPr txBox="1">
              <a:spLocks noChangeArrowheads="1"/>
            </p:cNvSpPr>
            <p:nvPr/>
          </p:nvSpPr>
          <p:spPr bwMode="auto">
            <a:xfrm>
              <a:off x="4416" y="1652"/>
              <a:ext cx="124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4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A good BV fingerprint looks like a slightly tilted Mercedes icon</a:t>
              </a:r>
              <a:endPara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76139" name="Rectangle 1038"/>
          <p:cNvSpPr>
            <a:spLocks noGrp="1" noChangeArrowheads="1"/>
          </p:cNvSpPr>
          <p:nvPr>
            <p:ph type="body" idx="1"/>
          </p:nvPr>
        </p:nvSpPr>
        <p:spPr>
          <a:xfrm>
            <a:off x="5867400" y="762000"/>
            <a:ext cx="3048000" cy="83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1800">
                <a:solidFill>
                  <a:srgbClr val="00FFFF"/>
                </a:solidFill>
              </a:rPr>
              <a:t>fingerprint</a:t>
            </a:r>
            <a:r>
              <a:rPr lang="en-US" altLang="x-none" sz="1800"/>
              <a:t> = multidimensional polar plot characterization of the properties of an ICA component</a:t>
            </a:r>
            <a:endParaRPr lang="en-US" altLang="x-none" sz="1400"/>
          </a:p>
        </p:txBody>
      </p:sp>
      <p:sp>
        <p:nvSpPr>
          <p:cNvPr id="176140" name="Text Box 1040"/>
          <p:cNvSpPr txBox="1">
            <a:spLocks noChangeArrowheads="1"/>
          </p:cNvSpPr>
          <p:nvPr/>
        </p:nvSpPr>
        <p:spPr bwMode="auto">
          <a:xfrm>
            <a:off x="1157288" y="6521450"/>
            <a:ext cx="341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DeMartino et al., 2007, NeuroImage</a:t>
            </a:r>
          </a:p>
        </p:txBody>
      </p:sp>
    </p:spTree>
    <p:extLst>
      <p:ext uri="{BB962C8B-B14F-4D97-AF65-F5344CB8AC3E}">
        <p14:creationId xmlns:p14="http://schemas.microsoft.com/office/powerpoint/2010/main" val="30157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Expert Classification</a:t>
            </a:r>
          </a:p>
        </p:txBody>
      </p:sp>
      <p:sp>
        <p:nvSpPr>
          <p:cNvPr id="178178" name="Text Box 1029"/>
          <p:cNvSpPr txBox="1">
            <a:spLocks noChangeArrowheads="1"/>
          </p:cNvSpPr>
          <p:nvPr/>
        </p:nvSpPr>
        <p:spPr bwMode="auto">
          <a:xfrm>
            <a:off x="3581400" y="5791200"/>
            <a:ext cx="1192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susceptibility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artifacts</a:t>
            </a:r>
          </a:p>
        </p:txBody>
      </p:sp>
      <p:sp>
        <p:nvSpPr>
          <p:cNvPr id="178179" name="Text Box 1030"/>
          <p:cNvSpPr txBox="1">
            <a:spLocks noChangeArrowheads="1"/>
          </p:cNvSpPr>
          <p:nvPr/>
        </p:nvSpPr>
        <p:spPr bwMode="auto">
          <a:xfrm>
            <a:off x="1520825" y="5791200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</a:t>
            </a: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activation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</a:t>
            </a:r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8180" name="Text Box 1031"/>
          <p:cNvSpPr txBox="1">
            <a:spLocks noChangeArrowheads="1"/>
          </p:cNvSpPr>
          <p:nvPr/>
        </p:nvSpPr>
        <p:spPr bwMode="auto">
          <a:xfrm>
            <a:off x="2662238" y="5791200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motion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artifacts</a:t>
            </a:r>
          </a:p>
        </p:txBody>
      </p:sp>
      <p:sp>
        <p:nvSpPr>
          <p:cNvPr id="178181" name="Text Box 1032"/>
          <p:cNvSpPr txBox="1">
            <a:spLocks noChangeArrowheads="1"/>
          </p:cNvSpPr>
          <p:nvPr/>
        </p:nvSpPr>
        <p:spPr bwMode="auto">
          <a:xfrm>
            <a:off x="4960938" y="5791200"/>
            <a:ext cx="77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vessels</a:t>
            </a:r>
          </a:p>
        </p:txBody>
      </p:sp>
      <p:sp>
        <p:nvSpPr>
          <p:cNvPr id="178182" name="Text Box 1033"/>
          <p:cNvSpPr txBox="1">
            <a:spLocks noChangeArrowheads="1"/>
          </p:cNvSpPr>
          <p:nvPr/>
        </p:nvSpPr>
        <p:spPr bwMode="auto">
          <a:xfrm>
            <a:off x="5913438" y="5791200"/>
            <a:ext cx="10048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spatially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distributed</a:t>
            </a:r>
            <a:b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</a:b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noise</a:t>
            </a:r>
          </a:p>
        </p:txBody>
      </p:sp>
      <p:sp>
        <p:nvSpPr>
          <p:cNvPr id="178183" name="Text Box 1034"/>
          <p:cNvSpPr txBox="1">
            <a:spLocks noChangeArrowheads="1"/>
          </p:cNvSpPr>
          <p:nvPr/>
        </p:nvSpPr>
        <p:spPr bwMode="auto">
          <a:xfrm>
            <a:off x="6999288" y="5791200"/>
            <a:ext cx="876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high freq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noise</a:t>
            </a:r>
          </a:p>
        </p:txBody>
      </p:sp>
      <p:grpSp>
        <p:nvGrpSpPr>
          <p:cNvPr id="178184" name="Group 1036"/>
          <p:cNvGrpSpPr>
            <a:grpSpLocks/>
          </p:cNvGrpSpPr>
          <p:nvPr/>
        </p:nvGrpSpPr>
        <p:grpSpPr bwMode="auto">
          <a:xfrm>
            <a:off x="1257300" y="838200"/>
            <a:ext cx="6629400" cy="4918075"/>
            <a:chOff x="792" y="528"/>
            <a:chExt cx="4176" cy="3098"/>
          </a:xfrm>
        </p:grpSpPr>
        <p:pic>
          <p:nvPicPr>
            <p:cNvPr id="178186" name="Picture 1028" descr="screen-capture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5" r="449"/>
            <a:stretch>
              <a:fillRect/>
            </a:stretch>
          </p:blipFill>
          <p:spPr bwMode="auto">
            <a:xfrm>
              <a:off x="792" y="528"/>
              <a:ext cx="4176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187" name="Rectangle 1035"/>
            <p:cNvSpPr>
              <a:spLocks noChangeArrowheads="1"/>
            </p:cNvSpPr>
            <p:nvPr/>
          </p:nvSpPr>
          <p:spPr bwMode="auto">
            <a:xfrm>
              <a:off x="816" y="2160"/>
              <a:ext cx="192" cy="1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78185" name="Text Box 1037"/>
          <p:cNvSpPr txBox="1">
            <a:spLocks noChangeArrowheads="1"/>
          </p:cNvSpPr>
          <p:nvPr/>
        </p:nvSpPr>
        <p:spPr bwMode="auto">
          <a:xfrm>
            <a:off x="2895600" y="6521450"/>
            <a:ext cx="341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DeMartino et al., 2007, NeuroImage</a:t>
            </a:r>
          </a:p>
        </p:txBody>
      </p:sp>
    </p:spTree>
    <p:extLst>
      <p:ext uri="{BB962C8B-B14F-4D97-AF65-F5344CB8AC3E}">
        <p14:creationId xmlns:p14="http://schemas.microsoft.com/office/powerpoint/2010/main" val="204513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Fingerprint Recognition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914400"/>
            <a:ext cx="2819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000"/>
              <a:t>train algorithm to characterize fingerprints on one data set; test algorithm on another data set</a:t>
            </a:r>
          </a:p>
        </p:txBody>
      </p:sp>
      <p:pic>
        <p:nvPicPr>
          <p:cNvPr id="180227" name="Picture 4" descr="screen-captur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3119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5" descr="screen-capture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8600"/>
            <a:ext cx="6705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Oval 6"/>
          <p:cNvSpPr>
            <a:spLocks noChangeArrowheads="1"/>
          </p:cNvSpPr>
          <p:nvPr/>
        </p:nvSpPr>
        <p:spPr bwMode="auto">
          <a:xfrm>
            <a:off x="990600" y="5562600"/>
            <a:ext cx="10668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0230" name="Text Box 7"/>
          <p:cNvSpPr txBox="1">
            <a:spLocks noChangeArrowheads="1"/>
          </p:cNvSpPr>
          <p:nvPr/>
        </p:nvSpPr>
        <p:spPr bwMode="auto">
          <a:xfrm>
            <a:off x="7010400" y="5791200"/>
            <a:ext cx="1993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DeMartino et al., 2007, NeuroImage</a:t>
            </a:r>
          </a:p>
        </p:txBody>
      </p:sp>
    </p:spTree>
    <p:extLst>
      <p:ext uri="{BB962C8B-B14F-4D97-AF65-F5344CB8AC3E}">
        <p14:creationId xmlns:p14="http://schemas.microsoft.com/office/powerpoint/2010/main" val="266597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2075"/>
            <a:ext cx="8283575" cy="579438"/>
          </a:xfrm>
        </p:spPr>
        <p:txBody>
          <a:bodyPr/>
          <a:lstStyle/>
          <a:p>
            <a:pPr eaLnBrk="1" hangingPunct="1"/>
            <a:r>
              <a:rPr lang="en-US" altLang="x-none"/>
              <a:t>Hypothesis- vs. Data-Driven Approaches</a:t>
            </a:r>
            <a:endParaRPr lang="en-CA" altLang="x-none"/>
          </a:p>
        </p:txBody>
      </p:sp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915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Hypothesis-driven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Examples: 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t-tests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correlations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general linear model (GLM)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 priori model of activation is suggested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data is checked to see how closely it matches components of the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most commonly used approach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Data-driven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Example: 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Independent Component Analysis (ICA)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x-none" sz="20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blindly separates a set of statistically independent signals from a set of mixed signals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no prior hypotheses are necessary</a:t>
            </a:r>
          </a:p>
        </p:txBody>
      </p:sp>
    </p:spTree>
    <p:extLst>
      <p:ext uri="{BB962C8B-B14F-4D97-AF65-F5344CB8AC3E}">
        <p14:creationId xmlns:p14="http://schemas.microsoft.com/office/powerpoint/2010/main" val="426644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399032"/>
          </a:xfrm>
        </p:spPr>
        <p:txBody>
          <a:bodyPr/>
          <a:lstStyle/>
          <a:p>
            <a:r>
              <a:rPr lang="en-US" dirty="0"/>
              <a:t>ICA example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1447800" y="1828800"/>
            <a:ext cx="5562600" cy="3886200"/>
            <a:chOff x="1447800" y="1828800"/>
            <a:chExt cx="5562600" cy="3886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64" t="2941" b="53922"/>
            <a:stretch>
              <a:fillRect/>
            </a:stretch>
          </p:blipFill>
          <p:spPr>
            <a:xfrm>
              <a:off x="1447800" y="1828800"/>
              <a:ext cx="1215736" cy="685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64" t="2941" b="53922"/>
            <a:stretch>
              <a:fillRect/>
            </a:stretch>
          </p:blipFill>
          <p:spPr>
            <a:xfrm>
              <a:off x="1447800" y="5029200"/>
              <a:ext cx="1215736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64" t="2941" b="53922"/>
            <a:stretch>
              <a:fillRect/>
            </a:stretch>
          </p:blipFill>
          <p:spPr>
            <a:xfrm>
              <a:off x="5794664" y="1828800"/>
              <a:ext cx="1215736" cy="685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64" t="2941" b="53922"/>
            <a:stretch>
              <a:fillRect/>
            </a:stretch>
          </p:blipFill>
          <p:spPr>
            <a:xfrm>
              <a:off x="5794664" y="5029200"/>
              <a:ext cx="1215736" cy="685800"/>
            </a:xfrm>
            <a:prstGeom prst="rect">
              <a:avLst/>
            </a:prstGeom>
          </p:spPr>
        </p:pic>
      </p:grpSp>
      <p:grpSp>
        <p:nvGrpSpPr>
          <p:cNvPr id="3" name="Group 78"/>
          <p:cNvGrpSpPr/>
          <p:nvPr/>
        </p:nvGrpSpPr>
        <p:grpSpPr>
          <a:xfrm>
            <a:off x="1752600" y="1676400"/>
            <a:ext cx="5088082" cy="4343400"/>
            <a:chOff x="1752600" y="1676400"/>
            <a:chExt cx="5088082" cy="4343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600" y="3276600"/>
              <a:ext cx="665018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6200" y="1676400"/>
              <a:ext cx="665018" cy="91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982" y="5105400"/>
              <a:ext cx="665018" cy="914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5664" y="3276600"/>
              <a:ext cx="665018" cy="914400"/>
            </a:xfrm>
            <a:prstGeom prst="rect">
              <a:avLst/>
            </a:prstGeom>
          </p:spPr>
        </p:pic>
      </p:grpSp>
      <p:cxnSp>
        <p:nvCxnSpPr>
          <p:cNvPr id="23" name="Straight Arrow Connector 22"/>
          <p:cNvCxnSpPr>
            <a:stCxn id="13" idx="2"/>
            <a:endCxn id="15" idx="0"/>
          </p:cNvCxnSpPr>
          <p:nvPr/>
        </p:nvCxnSpPr>
        <p:spPr>
          <a:xfrm rot="16200000" flipH="1">
            <a:off x="1689388" y="2880879"/>
            <a:ext cx="762000" cy="294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  <a:endCxn id="15" idx="3"/>
          </p:cNvCxnSpPr>
          <p:nvPr/>
        </p:nvCxnSpPr>
        <p:spPr>
          <a:xfrm rot="5400000">
            <a:off x="3800475" y="1131743"/>
            <a:ext cx="1219200" cy="39849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0" idx="3"/>
          </p:cNvCxnSpPr>
          <p:nvPr/>
        </p:nvCxnSpPr>
        <p:spPr>
          <a:xfrm rot="16200000" flipH="1" flipV="1">
            <a:off x="5220566" y="4380634"/>
            <a:ext cx="533400" cy="1830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15" idx="2"/>
          </p:cNvCxnSpPr>
          <p:nvPr/>
        </p:nvCxnSpPr>
        <p:spPr>
          <a:xfrm rot="5400000" flipH="1" flipV="1">
            <a:off x="1651288" y="4595380"/>
            <a:ext cx="838200" cy="2944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9" idx="2"/>
          </p:cNvCxnSpPr>
          <p:nvPr/>
        </p:nvCxnSpPr>
        <p:spPr>
          <a:xfrm rot="16200000" flipV="1">
            <a:off x="4091421" y="2718088"/>
            <a:ext cx="2438400" cy="2183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0"/>
          </p:cNvCxnSpPr>
          <p:nvPr/>
        </p:nvCxnSpPr>
        <p:spPr>
          <a:xfrm rot="5400000" flipH="1" flipV="1">
            <a:off x="6058770" y="4610972"/>
            <a:ext cx="761991" cy="74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0"/>
            <a:endCxn id="15" idx="3"/>
          </p:cNvCxnSpPr>
          <p:nvPr/>
        </p:nvCxnSpPr>
        <p:spPr>
          <a:xfrm rot="16200000" flipV="1">
            <a:off x="3762375" y="2389043"/>
            <a:ext cx="1295400" cy="3984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1"/>
          </p:cNvCxnSpPr>
          <p:nvPr/>
        </p:nvCxnSpPr>
        <p:spPr>
          <a:xfrm flipV="1">
            <a:off x="2057400" y="2133600"/>
            <a:ext cx="1828800" cy="38100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1" idx="1"/>
          </p:cNvCxnSpPr>
          <p:nvPr/>
        </p:nvCxnSpPr>
        <p:spPr>
          <a:xfrm>
            <a:off x="2057400" y="2514601"/>
            <a:ext cx="4118264" cy="12191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0" idx="0"/>
          </p:cNvCxnSpPr>
          <p:nvPr/>
        </p:nvCxnSpPr>
        <p:spPr>
          <a:xfrm rot="16200000" flipH="1">
            <a:off x="1853046" y="2718954"/>
            <a:ext cx="2590799" cy="21820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7" idx="2"/>
            <a:endCxn id="20" idx="0"/>
          </p:cNvCxnSpPr>
          <p:nvPr/>
        </p:nvCxnSpPr>
        <p:spPr>
          <a:xfrm rot="5400000">
            <a:off x="4025612" y="2728480"/>
            <a:ext cx="2590800" cy="216304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1" idx="0"/>
          </p:cNvCxnSpPr>
          <p:nvPr/>
        </p:nvCxnSpPr>
        <p:spPr>
          <a:xfrm rot="16200000" flipH="1">
            <a:off x="6088208" y="2856634"/>
            <a:ext cx="761999" cy="779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9" idx="3"/>
          </p:cNvCxnSpPr>
          <p:nvPr/>
        </p:nvCxnSpPr>
        <p:spPr>
          <a:xfrm rot="10800000">
            <a:off x="4551219" y="2133600"/>
            <a:ext cx="1849583" cy="381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9" idx="2"/>
          </p:cNvCxnSpPr>
          <p:nvPr/>
        </p:nvCxnSpPr>
        <p:spPr>
          <a:xfrm rot="5400000" flipH="1" flipV="1">
            <a:off x="1918854" y="2729346"/>
            <a:ext cx="2438400" cy="216130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" idx="0"/>
            <a:endCxn id="21" idx="1"/>
          </p:cNvCxnSpPr>
          <p:nvPr/>
        </p:nvCxnSpPr>
        <p:spPr>
          <a:xfrm rot="5400000" flipH="1" flipV="1">
            <a:off x="3467966" y="2321502"/>
            <a:ext cx="1295400" cy="411999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0" idx="1"/>
          </p:cNvCxnSpPr>
          <p:nvPr/>
        </p:nvCxnSpPr>
        <p:spPr>
          <a:xfrm>
            <a:off x="2057400" y="5029200"/>
            <a:ext cx="1849582" cy="5334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57600" y="1676400"/>
            <a:ext cx="1066800" cy="990600"/>
          </a:xfrm>
          <a:prstGeom prst="ellipse">
            <a:avLst/>
          </a:prstGeom>
          <a:noFill/>
          <a:ln w="44450" cap="flat" cmpd="sng" algn="ctr">
            <a:solidFill>
              <a:schemeClr val="accent1">
                <a:satMod val="1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24000" y="3276600"/>
            <a:ext cx="1066800" cy="990600"/>
          </a:xfrm>
          <a:prstGeom prst="ellipse">
            <a:avLst/>
          </a:prstGeom>
          <a:noFill/>
          <a:ln w="44450" cap="flat" cmpd="sng" algn="ctr">
            <a:solidFill>
              <a:schemeClr val="accent1">
                <a:satMod val="1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57600" y="5029200"/>
            <a:ext cx="1066800" cy="990600"/>
          </a:xfrm>
          <a:prstGeom prst="ellipse">
            <a:avLst/>
          </a:prstGeom>
          <a:noFill/>
          <a:ln w="44450" cap="flat" cmpd="sng" algn="ctr">
            <a:solidFill>
              <a:schemeClr val="accent1">
                <a:satMod val="1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3600" y="3276600"/>
            <a:ext cx="1066800" cy="990600"/>
          </a:xfrm>
          <a:prstGeom prst="ellipse">
            <a:avLst/>
          </a:prstGeom>
          <a:noFill/>
          <a:ln w="44450" cap="flat" cmpd="sng" algn="ctr">
            <a:solidFill>
              <a:schemeClr val="accent1">
                <a:satMod val="1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7800" y="5029200"/>
            <a:ext cx="1219200" cy="685800"/>
          </a:xfrm>
          <a:prstGeom prst="rect">
            <a:avLst/>
          </a:prstGeom>
          <a:noFill/>
          <a:ln w="317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1828800"/>
            <a:ext cx="1219200" cy="685800"/>
          </a:xfrm>
          <a:prstGeom prst="rect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91200" y="1828800"/>
            <a:ext cx="1219200" cy="685800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91200" y="5029200"/>
            <a:ext cx="1219200" cy="6858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3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6019800"/>
            <a:ext cx="381000" cy="381000"/>
          </a:xfrm>
          <a:prstGeom prst="rect">
            <a:avLst/>
          </a:prstGeom>
          <a:noFill/>
        </p:spPr>
      </p:pic>
      <p:pic>
        <p:nvPicPr>
          <p:cNvPr id="42" name="Picture 36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19958" y="3571876"/>
            <a:ext cx="381000" cy="381000"/>
          </a:xfrm>
          <a:prstGeom prst="rect">
            <a:avLst/>
          </a:prstGeom>
          <a:noFill/>
        </p:spPr>
      </p:pic>
      <p:pic>
        <p:nvPicPr>
          <p:cNvPr id="43" name="Picture 37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2976" y="3500438"/>
            <a:ext cx="381000" cy="381000"/>
          </a:xfrm>
          <a:prstGeom prst="rect">
            <a:avLst/>
          </a:prstGeom>
          <a:noFill/>
        </p:spPr>
      </p:pic>
      <p:pic>
        <p:nvPicPr>
          <p:cNvPr id="44" name="Picture 38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1295400"/>
            <a:ext cx="381000" cy="381000"/>
          </a:xfrm>
          <a:prstGeom prst="rect">
            <a:avLst/>
          </a:prstGeom>
          <a:noFill/>
        </p:spPr>
      </p:pic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212725" y="6465888"/>
            <a:ext cx="543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Thanks to Matt Hutchison for providing this great example!</a:t>
            </a:r>
          </a:p>
        </p:txBody>
      </p:sp>
    </p:spTree>
    <p:extLst>
      <p:ext uri="{BB962C8B-B14F-4D97-AF65-F5344CB8AC3E}">
        <p14:creationId xmlns:p14="http://schemas.microsoft.com/office/powerpoint/2010/main" val="37687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500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50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behind the method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1" cstate="print"/>
          <a:srcRect l="10156" t="33333" r="13281" b="34940"/>
          <a:stretch>
            <a:fillRect/>
          </a:stretch>
        </p:blipFill>
        <p:spPr bwMode="auto">
          <a:xfrm>
            <a:off x="609600" y="1700808"/>
            <a:ext cx="784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4596408"/>
            <a:ext cx="381000" cy="381000"/>
          </a:xfrm>
          <a:prstGeom prst="rect">
            <a:avLst/>
          </a:prstGeom>
          <a:noFill/>
        </p:spPr>
      </p:pic>
      <p:pic>
        <p:nvPicPr>
          <p:cNvPr id="6" name="Picture 4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596408"/>
            <a:ext cx="381000" cy="381000"/>
          </a:xfrm>
          <a:prstGeom prst="rect">
            <a:avLst/>
          </a:prstGeom>
          <a:noFill/>
        </p:spPr>
      </p:pic>
      <p:pic>
        <p:nvPicPr>
          <p:cNvPr id="7" name="Picture 41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4596408"/>
            <a:ext cx="381000" cy="381000"/>
          </a:xfrm>
          <a:prstGeom prst="rect">
            <a:avLst/>
          </a:prstGeom>
          <a:noFill/>
        </p:spPr>
      </p:pic>
      <p:pic>
        <p:nvPicPr>
          <p:cNvPr id="8" name="Picture 42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5800" y="4596408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64" t="2941" b="53922"/>
          <a:stretch>
            <a:fillRect/>
          </a:stretch>
        </p:blipFill>
        <p:spPr>
          <a:xfrm>
            <a:off x="685800" y="4291608"/>
            <a:ext cx="1215736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0" y="4215408"/>
            <a:ext cx="665018" cy="914400"/>
          </a:xfrm>
          <a:prstGeom prst="rect">
            <a:avLst/>
          </a:prstGeom>
        </p:spPr>
      </p:pic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12725" y="6465888"/>
            <a:ext cx="543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Thanks to Matt Hutchison for providing this great example!</a:t>
            </a:r>
          </a:p>
        </p:txBody>
      </p:sp>
    </p:spTree>
    <p:extLst>
      <p:ext uri="{BB962C8B-B14F-4D97-AF65-F5344CB8AC3E}">
        <p14:creationId xmlns:p14="http://schemas.microsoft.com/office/powerpoint/2010/main" val="29022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4" t="1639" r="220" b="53410"/>
          <a:stretch>
            <a:fillRect/>
          </a:stretch>
        </p:blipFill>
        <p:spPr bwMode="auto">
          <a:xfrm>
            <a:off x="138113" y="2352675"/>
            <a:ext cx="39338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000125" y="2786063"/>
            <a:ext cx="3929063" cy="1919287"/>
            <a:chOff x="1000100" y="3362039"/>
            <a:chExt cx="3929090" cy="1919302"/>
          </a:xfrm>
        </p:grpSpPr>
        <p:cxnSp>
          <p:nvCxnSpPr>
            <p:cNvPr id="61" name="Straight Connector 60"/>
            <p:cNvCxnSpPr>
              <a:stCxn id="51" idx="3"/>
            </p:cNvCxnSpPr>
            <p:nvPr/>
          </p:nvCxnSpPr>
          <p:spPr>
            <a:xfrm>
              <a:off x="2316147" y="3362039"/>
              <a:ext cx="2608280" cy="85249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810" name="Straight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3059382" y="3416285"/>
              <a:ext cx="1066523" cy="2663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811" name="Straight Connector 65"/>
            <p:cNvCxnSpPr>
              <a:cxnSpLocks noChangeShapeType="1"/>
            </p:cNvCxnSpPr>
            <p:nvPr/>
          </p:nvCxnSpPr>
          <p:spPr bwMode="auto">
            <a:xfrm flipV="1">
              <a:off x="1000100" y="4214818"/>
              <a:ext cx="3929090" cy="571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3009900" y="33147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1990725" y="470535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419100" y="40005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919163" y="33480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3009900" y="40005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1776413" y="263366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1562100" y="40005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1347788" y="299085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723900" y="46101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2781300" y="45339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2347913" y="37052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2133600" y="30622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940" b="53922"/>
          <a:stretch>
            <a:fillRect/>
          </a:stretch>
        </p:blipFill>
        <p:spPr bwMode="auto">
          <a:xfrm>
            <a:off x="2562225" y="270510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857750" y="2473325"/>
            <a:ext cx="4286250" cy="2876550"/>
            <a:chOff x="0" y="1835339"/>
            <a:chExt cx="3896554" cy="2876370"/>
          </a:xfrm>
        </p:grpSpPr>
        <p:pic>
          <p:nvPicPr>
            <p:cNvPr id="160806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333333"/>
                </a:clrFrom>
                <a:clrTo>
                  <a:srgbClr val="33333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3" b="4942"/>
            <a:stretch>
              <a:fillRect/>
            </a:stretch>
          </p:blipFill>
          <p:spPr bwMode="auto">
            <a:xfrm>
              <a:off x="357158" y="1835339"/>
              <a:ext cx="3539396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807" name="TextBox 40"/>
            <p:cNvSpPr txBox="1">
              <a:spLocks noChangeArrowheads="1"/>
            </p:cNvSpPr>
            <p:nvPr/>
          </p:nvSpPr>
          <p:spPr bwMode="auto">
            <a:xfrm>
              <a:off x="1104024" y="4406928"/>
              <a:ext cx="2143104" cy="3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x-non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Time (s)</a:t>
              </a:r>
            </a:p>
          </p:txBody>
        </p:sp>
        <p:sp>
          <p:nvSpPr>
            <p:cNvPr id="160808" name="TextBox 41"/>
            <p:cNvSpPr txBox="1">
              <a:spLocks noChangeArrowheads="1"/>
            </p:cNvSpPr>
            <p:nvPr/>
          </p:nvSpPr>
          <p:spPr bwMode="auto">
            <a:xfrm rot="-5400000">
              <a:off x="-932952" y="2909570"/>
              <a:ext cx="2142991" cy="27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x-non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Signal change (%)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7188" y="3924300"/>
            <a:ext cx="571500" cy="500063"/>
            <a:chOff x="-214346" y="2143116"/>
            <a:chExt cx="571504" cy="500066"/>
          </a:xfrm>
        </p:grpSpPr>
        <p:sp>
          <p:nvSpPr>
            <p:cNvPr id="26" name="Oval 25"/>
            <p:cNvSpPr/>
            <p:nvPr/>
          </p:nvSpPr>
          <p:spPr>
            <a:xfrm>
              <a:off x="-214346" y="2143116"/>
              <a:ext cx="571504" cy="500066"/>
            </a:xfrm>
            <a:prstGeom prst="ellipse">
              <a:avLst/>
            </a:prstGeom>
            <a:solidFill>
              <a:srgbClr val="FA400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-71470" y="2285992"/>
              <a:ext cx="252414" cy="1936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714500" y="2495550"/>
            <a:ext cx="785813" cy="500063"/>
            <a:chOff x="-214346" y="2143116"/>
            <a:chExt cx="1285884" cy="500066"/>
          </a:xfrm>
        </p:grpSpPr>
        <p:sp>
          <p:nvSpPr>
            <p:cNvPr id="33" name="Oval 32"/>
            <p:cNvSpPr/>
            <p:nvPr/>
          </p:nvSpPr>
          <p:spPr>
            <a:xfrm>
              <a:off x="-214346" y="2143116"/>
              <a:ext cx="1285884" cy="500066"/>
            </a:xfrm>
            <a:prstGeom prst="ellipse">
              <a:avLst/>
            </a:prstGeom>
            <a:solidFill>
              <a:srgbClr val="FA400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268" y="2285992"/>
              <a:ext cx="251980" cy="1936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00250" y="4710113"/>
            <a:ext cx="428625" cy="285750"/>
            <a:chOff x="-214346" y="2143116"/>
            <a:chExt cx="1285884" cy="500066"/>
          </a:xfrm>
        </p:grpSpPr>
        <p:sp>
          <p:nvSpPr>
            <p:cNvPr id="36" name="Oval 35"/>
            <p:cNvSpPr/>
            <p:nvPr/>
          </p:nvSpPr>
          <p:spPr>
            <a:xfrm>
              <a:off x="-214346" y="2143116"/>
              <a:ext cx="1285884" cy="500066"/>
            </a:xfrm>
            <a:prstGeom prst="ellipse">
              <a:avLst/>
            </a:prstGeom>
            <a:solidFill>
              <a:srgbClr val="FA400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71447" y="2357032"/>
              <a:ext cx="366714" cy="2139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57563" y="1066800"/>
            <a:ext cx="4500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Threshold = temporal correlation between each voxel and the associated component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500438" y="2054225"/>
            <a:ext cx="178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Magnitude  =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357813" y="2054225"/>
            <a:ext cx="2786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ＭＳ Ｐゴシック" charset="-128"/>
                <a:cs typeface="+mn-cs"/>
              </a:rPr>
              <a:t>Strength of relationship</a:t>
            </a:r>
          </a:p>
        </p:txBody>
      </p:sp>
      <p:sp>
        <p:nvSpPr>
          <p:cNvPr id="57" name="Up Arrow 56"/>
          <p:cNvSpPr>
            <a:spLocks noChangeArrowheads="1"/>
          </p:cNvSpPr>
          <p:nvPr/>
        </p:nvSpPr>
        <p:spPr bwMode="auto">
          <a:xfrm>
            <a:off x="3429000" y="2066925"/>
            <a:ext cx="214313" cy="357188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charset="0"/>
              <a:ea typeface="ＭＳ Ｐゴシック" charset="-128"/>
              <a:cs typeface="+mn-cs"/>
            </a:endParaRPr>
          </a:p>
        </p:txBody>
      </p:sp>
      <p:sp>
        <p:nvSpPr>
          <p:cNvPr id="58" name="Up Arrow 57"/>
          <p:cNvSpPr>
            <a:spLocks noChangeArrowheads="1"/>
          </p:cNvSpPr>
          <p:nvPr/>
        </p:nvSpPr>
        <p:spPr bwMode="auto">
          <a:xfrm>
            <a:off x="5214938" y="2066925"/>
            <a:ext cx="214312" cy="357188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charset="0"/>
              <a:ea typeface="ＭＳ Ｐゴシック" charset="-128"/>
              <a:cs typeface="+mn-cs"/>
            </a:endParaRP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000125" y="1482725"/>
            <a:ext cx="1928813" cy="814388"/>
            <a:chOff x="1000100" y="2059536"/>
            <a:chExt cx="1928826" cy="814446"/>
          </a:xfrm>
        </p:grpSpPr>
        <p:pic>
          <p:nvPicPr>
            <p:cNvPr id="16079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5" t="75323" r="15526" b="10686"/>
            <a:stretch>
              <a:fillRect/>
            </a:stretch>
          </p:blipFill>
          <p:spPr bwMode="auto">
            <a:xfrm rot="5400000">
              <a:off x="1670518" y="1687012"/>
              <a:ext cx="659428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797" name="TextBox 58"/>
            <p:cNvSpPr txBox="1">
              <a:spLocks noChangeArrowheads="1"/>
            </p:cNvSpPr>
            <p:nvPr/>
          </p:nvSpPr>
          <p:spPr bwMode="auto">
            <a:xfrm>
              <a:off x="1000100" y="2059536"/>
              <a:ext cx="285752" cy="3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1</a:t>
              </a:r>
            </a:p>
          </p:txBody>
        </p:sp>
        <p:sp>
          <p:nvSpPr>
            <p:cNvPr id="160798" name="TextBox 59"/>
            <p:cNvSpPr txBox="1">
              <a:spLocks noChangeArrowheads="1"/>
            </p:cNvSpPr>
            <p:nvPr/>
          </p:nvSpPr>
          <p:spPr bwMode="auto">
            <a:xfrm>
              <a:off x="2643174" y="2059536"/>
              <a:ext cx="285752" cy="3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7</a:t>
              </a:r>
            </a:p>
          </p:txBody>
        </p:sp>
        <p:sp>
          <p:nvSpPr>
            <p:cNvPr id="160799" name="TextBox 61"/>
            <p:cNvSpPr txBox="1">
              <a:spLocks noChangeArrowheads="1"/>
            </p:cNvSpPr>
            <p:nvPr/>
          </p:nvSpPr>
          <p:spPr bwMode="auto">
            <a:xfrm>
              <a:off x="1142976" y="2072237"/>
              <a:ext cx="1643074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x-none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charset="0"/>
                  <a:ea typeface="ＭＳ Ｐゴシック" charset="-128"/>
                  <a:cs typeface="+mn-cs"/>
                </a:rPr>
                <a:t>threshold</a:t>
              </a:r>
            </a:p>
          </p:txBody>
        </p:sp>
      </p:grpSp>
      <p:sp>
        <p:nvSpPr>
          <p:cNvPr id="16079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Applying ICA to fMRI data</a:t>
            </a:r>
          </a:p>
        </p:txBody>
      </p:sp>
      <p:sp>
        <p:nvSpPr>
          <p:cNvPr id="160795" name="Text Box 49"/>
          <p:cNvSpPr txBox="1">
            <a:spLocks noChangeArrowheads="1"/>
          </p:cNvSpPr>
          <p:nvPr/>
        </p:nvSpPr>
        <p:spPr bwMode="auto">
          <a:xfrm>
            <a:off x="212725" y="6465888"/>
            <a:ext cx="543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Thanks to Matt Hutchison for providing this great example!</a:t>
            </a:r>
          </a:p>
        </p:txBody>
      </p:sp>
    </p:spTree>
    <p:extLst>
      <p:ext uri="{BB962C8B-B14F-4D97-AF65-F5344CB8AC3E}">
        <p14:creationId xmlns:p14="http://schemas.microsoft.com/office/powerpoint/2010/main" val="41500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Pulling Out Components</a:t>
            </a:r>
          </a:p>
        </p:txBody>
      </p:sp>
      <p:pic>
        <p:nvPicPr>
          <p:cNvPr id="162818" name="Picture 4" descr="Huettel-2e-Fig-11-0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38200"/>
            <a:ext cx="72390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990600" y="5578475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Huettel, Song &amp; McCarthy, 2008</a:t>
            </a:r>
          </a:p>
        </p:txBody>
      </p:sp>
    </p:spTree>
    <p:extLst>
      <p:ext uri="{BB962C8B-B14F-4D97-AF65-F5344CB8AC3E}">
        <p14:creationId xmlns:p14="http://schemas.microsoft.com/office/powerpoint/2010/main" val="7368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4" descr="Huettel-2e-Fig-11-0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72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Components</a:t>
            </a:r>
          </a:p>
        </p:txBody>
      </p:sp>
      <p:sp>
        <p:nvSpPr>
          <p:cNvPr id="1648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x-none"/>
              <a:t>each component has a spatial and temporal profile</a:t>
            </a:r>
          </a:p>
        </p:txBody>
      </p:sp>
      <p:sp>
        <p:nvSpPr>
          <p:cNvPr id="164868" name="Text Box 7"/>
          <p:cNvSpPr txBox="1">
            <a:spLocks noChangeArrowheads="1"/>
          </p:cNvSpPr>
          <p:nvPr/>
        </p:nvSpPr>
        <p:spPr bwMode="auto">
          <a:xfrm>
            <a:off x="1447800" y="50292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Huettel, Song &amp; McCarthy, 2008</a:t>
            </a:r>
          </a:p>
        </p:txBody>
      </p:sp>
    </p:spTree>
    <p:extLst>
      <p:ext uri="{BB962C8B-B14F-4D97-AF65-F5344CB8AC3E}">
        <p14:creationId xmlns:p14="http://schemas.microsoft.com/office/powerpoint/2010/main" val="106670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Sample Output</a:t>
            </a:r>
          </a:p>
        </p:txBody>
      </p:sp>
      <p:pic>
        <p:nvPicPr>
          <p:cNvPr id="166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70401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59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5"/>
          <p:cNvSpPr>
            <a:spLocks noGrp="1"/>
          </p:cNvSpPr>
          <p:nvPr>
            <p:ph type="title"/>
          </p:nvPr>
        </p:nvSpPr>
        <p:spPr>
          <a:xfrm>
            <a:off x="179388" y="0"/>
            <a:ext cx="8763000" cy="1125538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rgbClr val="FFFF00"/>
                </a:solidFill>
              </a:rPr>
              <a:t>Default Mode Network (DMN)</a:t>
            </a:r>
            <a:endParaRPr lang="en-US" altLang="x-none" sz="1800">
              <a:solidFill>
                <a:srgbClr val="FFFF00"/>
              </a:solidFill>
            </a:endParaRPr>
          </a:p>
        </p:txBody>
      </p:sp>
      <p:sp>
        <p:nvSpPr>
          <p:cNvPr id="167938" name="TextBox 3"/>
          <p:cNvSpPr txBox="1">
            <a:spLocks noChangeArrowheads="1"/>
          </p:cNvSpPr>
          <p:nvPr/>
        </p:nvSpPr>
        <p:spPr bwMode="auto">
          <a:xfrm>
            <a:off x="7315200" y="6550025"/>
            <a:ext cx="182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(Raichle et al., 2007)</a:t>
            </a:r>
          </a:p>
        </p:txBody>
      </p:sp>
      <p:pic>
        <p:nvPicPr>
          <p:cNvPr id="1679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1814"/>
          <a:stretch>
            <a:fillRect/>
          </a:stretch>
        </p:blipFill>
        <p:spPr>
          <a:xfrm>
            <a:off x="1692275" y="1196975"/>
            <a:ext cx="2592388" cy="1758950"/>
          </a:xfrm>
        </p:spPr>
      </p:pic>
      <p:pic>
        <p:nvPicPr>
          <p:cNvPr id="167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006" b="3448"/>
          <a:stretch>
            <a:fillRect/>
          </a:stretch>
        </p:blipFill>
        <p:spPr bwMode="auto">
          <a:xfrm>
            <a:off x="4427538" y="1196975"/>
            <a:ext cx="26558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1835150" y="1196975"/>
            <a:ext cx="180022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42" name="TextBox 16"/>
          <p:cNvSpPr txBox="1">
            <a:spLocks noChangeArrowheads="1"/>
          </p:cNvSpPr>
          <p:nvPr/>
        </p:nvSpPr>
        <p:spPr bwMode="auto">
          <a:xfrm>
            <a:off x="1285875" y="981075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LP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835150" y="2781300"/>
            <a:ext cx="1008063" cy="142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44" name="TextBox 18"/>
          <p:cNvSpPr txBox="1">
            <a:spLocks noChangeArrowheads="1"/>
          </p:cNvSpPr>
          <p:nvPr/>
        </p:nvSpPr>
        <p:spPr bwMode="auto">
          <a:xfrm>
            <a:off x="1042988" y="2781300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LTC</a:t>
            </a:r>
          </a:p>
        </p:txBody>
      </p:sp>
      <p:sp>
        <p:nvSpPr>
          <p:cNvPr id="167945" name="TextBox 20"/>
          <p:cNvSpPr txBox="1">
            <a:spLocks noChangeArrowheads="1"/>
          </p:cNvSpPr>
          <p:nvPr/>
        </p:nvSpPr>
        <p:spPr bwMode="auto">
          <a:xfrm>
            <a:off x="3995738" y="1268413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PCC</a:t>
            </a:r>
          </a:p>
        </p:txBody>
      </p:sp>
      <p:sp>
        <p:nvSpPr>
          <p:cNvPr id="167946" name="TextBox 22"/>
          <p:cNvSpPr txBox="1">
            <a:spLocks noChangeArrowheads="1"/>
          </p:cNvSpPr>
          <p:nvPr/>
        </p:nvSpPr>
        <p:spPr bwMode="auto">
          <a:xfrm>
            <a:off x="6911975" y="2339975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mPFC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246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decreases activity when task demand increases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self-reflective thought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unconstrained, spontaneous cognition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stimulus-independent thoughts (daydreaming)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CA" alt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CA" alt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4452</TotalTime>
  <Words>694</Words>
  <Application>Microsoft Macintosh PowerPoint</Application>
  <PresentationFormat>On-screen Show (4:3)</PresentationFormat>
  <Paragraphs>132</Paragraphs>
  <Slides>16</Slides>
  <Notes>12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Default Design</vt:lpstr>
      <vt:lpstr>1_Default Design</vt:lpstr>
      <vt:lpstr>Image</vt:lpstr>
      <vt:lpstr>Data-Driven Approaches</vt:lpstr>
      <vt:lpstr>Hypothesis- vs. Data-Driven Approaches</vt:lpstr>
      <vt:lpstr>ICA example</vt:lpstr>
      <vt:lpstr>Math behind the method</vt:lpstr>
      <vt:lpstr>Applying ICA to fMRI data</vt:lpstr>
      <vt:lpstr>Pulling Out Components</vt:lpstr>
      <vt:lpstr>Components</vt:lpstr>
      <vt:lpstr>Sample Output</vt:lpstr>
      <vt:lpstr>Default Mode Network (DMN)</vt:lpstr>
      <vt:lpstr>ICA doesn’t know positive vs. negative</vt:lpstr>
      <vt:lpstr>Why ICA?</vt:lpstr>
      <vt:lpstr>Making Sense of Components</vt:lpstr>
      <vt:lpstr>Sorting Components</vt:lpstr>
      <vt:lpstr>Brain Voyager Fingerprints</vt:lpstr>
      <vt:lpstr>Expert Classification</vt:lpstr>
      <vt:lpstr>Fingerprint Recognition</vt:lpstr>
    </vt:vector>
  </TitlesOfParts>
  <Company>SSC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Jody Culham</dc:creator>
  <cp:lastModifiedBy>Jody Culham</cp:lastModifiedBy>
  <cp:revision>149</cp:revision>
  <dcterms:created xsi:type="dcterms:W3CDTF">2011-07-11T21:20:52Z</dcterms:created>
  <dcterms:modified xsi:type="dcterms:W3CDTF">2020-11-20T05:34:09Z</dcterms:modified>
</cp:coreProperties>
</file>