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823" r:id="rId2"/>
  </p:sldMasterIdLst>
  <p:notesMasterIdLst>
    <p:notesMasterId r:id="rId12"/>
  </p:notesMasterIdLst>
  <p:handoutMasterIdLst>
    <p:handoutMasterId r:id="rId13"/>
  </p:handoutMasterIdLst>
  <p:sldIdLst>
    <p:sldId id="565" r:id="rId3"/>
    <p:sldId id="606" r:id="rId4"/>
    <p:sldId id="608" r:id="rId5"/>
    <p:sldId id="607" r:id="rId6"/>
    <p:sldId id="611" r:id="rId7"/>
    <p:sldId id="612" r:id="rId8"/>
    <p:sldId id="613" r:id="rId9"/>
    <p:sldId id="609" r:id="rId10"/>
    <p:sldId id="610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3FB79"/>
    <a:srgbClr val="D883FF"/>
    <a:srgbClr val="FF9300"/>
    <a:srgbClr val="478363"/>
    <a:srgbClr val="5FBE1D"/>
    <a:srgbClr val="CECEF0"/>
    <a:srgbClr val="FF7E79"/>
    <a:srgbClr val="C00000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724"/>
    <p:restoredTop sz="93061"/>
  </p:normalViewPr>
  <p:slideViewPr>
    <p:cSldViewPr>
      <p:cViewPr varScale="1">
        <p:scale>
          <a:sx n="119" d="100"/>
          <a:sy n="119" d="100"/>
        </p:scale>
        <p:origin x="2232" y="184"/>
      </p:cViewPr>
      <p:guideLst>
        <p:guide orient="horz" pos="38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877AAD3-CE22-A940-ABC1-93FA629ACD3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38AAF59-739C-9043-B570-70ABA054A946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it-IT" altLang="x-none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AF59-739C-9043-B570-70ABA054A946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50780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AF59-739C-9043-B570-70ABA054A946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226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AF59-739C-9043-B570-70ABA054A946}" type="slidenum">
              <a:rPr lang="en-US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147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AF59-739C-9043-B570-70ABA054A946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50614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AF59-739C-9043-B570-70ABA054A946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42723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AF59-739C-9043-B570-70ABA054A946}" type="slidenum">
              <a:rPr lang="en-US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7597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6E6E9-6E4B-2242-80B9-BCFE4E4CA58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8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8A531-822E-D941-9B98-F7E6CBBCB227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0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B620C-DDB3-044F-8C9D-242230A4A502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3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611681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6988"/>
            <a:ext cx="7772400" cy="5826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44637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228017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36613"/>
            <a:ext cx="38100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38100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80894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58206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444755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36635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74274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2FC80-1145-DF43-9058-F9B12F383425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59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426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377172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7638" y="115888"/>
            <a:ext cx="1960562" cy="5980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5734050" cy="5980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734547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772400" cy="5826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36613"/>
            <a:ext cx="3810000" cy="5259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3810000" cy="5259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7518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3D5EB-31D7-D44F-8828-165C81D861F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3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43D10-1FD6-884B-99A3-0BA43E8368FF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4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0E79B-8F3F-B741-B63F-42275232863A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0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A9E6A-5C48-EF4C-836A-F1AAD494F9AF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3926F-6EF2-5F4F-A438-DE2EB8B446C0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7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2AEF7-4460-7B4A-AB81-387402B9C79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79C57-85A1-D947-B96B-5804A13ED5A4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mri4newbies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2484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C048A3EA-F409-364F-A04C-ECAE831C4D8E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graphicFrame>
        <p:nvGraphicFramePr>
          <p:cNvPr id="26631" name="Object 11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7199313" y="6491288"/>
          <a:ext cx="19446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Image" r:id="rId15" imgW="825870" imgH="155159" progId="Photoshop.Image.6">
                  <p:embed/>
                </p:oleObj>
              </mc:Choice>
              <mc:Fallback>
                <p:oleObj name="Image" r:id="rId15" imgW="825870" imgH="155159" progId="Photoshop.Image.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6491288"/>
                        <a:ext cx="19446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77724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837" tIns="47625" rIns="96837" bIns="47625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6613"/>
            <a:ext cx="7772400" cy="525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837" tIns="47625" rIns="96837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</p:sldLayoutIdLst>
  <p:transition/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pitchFamily="-65" charset="-128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pitchFamily="-65" charset="-128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pitchFamily="-65" charset="-128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pitchFamily="-65" charset="-128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pitchFamily="-65" charset="-128"/>
        </a:defRPr>
      </a:lvl5pPr>
      <a:lvl6pPr marL="457200"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defTabSz="100806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60363" indent="-360363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000">
          <a:solidFill>
            <a:schemeClr val="tx1"/>
          </a:solidFill>
          <a:latin typeface="+mn-lt"/>
          <a:ea typeface="ＭＳ Ｐゴシック" charset="-128"/>
          <a:cs typeface="ＭＳ Ｐゴシック" pitchFamily="-65" charset="-128"/>
        </a:defRPr>
      </a:lvl1pPr>
      <a:lvl2pPr marL="779463" indent="-300038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500">
          <a:solidFill>
            <a:schemeClr val="tx1"/>
          </a:solidFill>
          <a:latin typeface="+mn-lt"/>
          <a:ea typeface="ＭＳ Ｐゴシック" charset="-128"/>
        </a:defRPr>
      </a:lvl2pPr>
      <a:lvl3pPr marL="1200150" indent="-239713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3pPr>
      <a:lvl4pPr marL="1679575" indent="-239713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4pPr>
      <a:lvl5pPr marL="2160588" indent="-239713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900">
          <a:solidFill>
            <a:schemeClr val="tx1"/>
          </a:solidFill>
          <a:latin typeface="+mn-lt"/>
          <a:ea typeface="ＭＳ Ｐゴシック" charset="-128"/>
        </a:defRPr>
      </a:lvl5pPr>
      <a:lvl6pPr marL="2617788" indent="-239713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900">
          <a:solidFill>
            <a:schemeClr val="tx1"/>
          </a:solidFill>
          <a:latin typeface="+mn-lt"/>
        </a:defRPr>
      </a:lvl6pPr>
      <a:lvl7pPr marL="3074988" indent="-239713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900">
          <a:solidFill>
            <a:schemeClr val="tx1"/>
          </a:solidFill>
          <a:latin typeface="+mn-lt"/>
        </a:defRPr>
      </a:lvl7pPr>
      <a:lvl8pPr marL="3532188" indent="-239713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900">
          <a:solidFill>
            <a:schemeClr val="tx1"/>
          </a:solidFill>
          <a:latin typeface="+mn-lt"/>
        </a:defRPr>
      </a:lvl8pPr>
      <a:lvl9pPr marL="3989388" indent="-239713" algn="l" defTabSz="1008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73050"/>
            <a:ext cx="8569325" cy="584775"/>
          </a:xfrm>
        </p:spPr>
        <p:txBody>
          <a:bodyPr/>
          <a:lstStyle/>
          <a:p>
            <a:pPr eaLnBrk="1" hangingPunct="1"/>
            <a:r>
              <a:rPr lang="en-CA" altLang="en-US" dirty="0">
                <a:ea typeface="ＭＳ Ｐゴシック" charset="-128"/>
              </a:rPr>
              <a:t>Summary of RSA</a:t>
            </a:r>
            <a:endParaRPr lang="en-US" altLang="x-none" dirty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3983"/>
            <a:ext cx="7772400" cy="588623"/>
          </a:xfrm>
        </p:spPr>
        <p:txBody>
          <a:bodyPr/>
          <a:lstStyle/>
          <a:p>
            <a:r>
              <a:rPr lang="en-US"/>
              <a:t>Review of RSA: Voxels </a:t>
            </a:r>
            <a:r>
              <a:rPr lang="en-US">
                <a:sym typeface="Wingdings"/>
              </a:rPr>
              <a:t> Correlations</a:t>
            </a:r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4257303" y="790104"/>
            <a:ext cx="914400" cy="914400"/>
            <a:chOff x="4257303" y="790104"/>
            <a:chExt cx="914400" cy="914400"/>
          </a:xfrm>
        </p:grpSpPr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4257303" y="790104"/>
              <a:ext cx="304800" cy="3048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4562103" y="790104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4866903" y="790104"/>
              <a:ext cx="304800" cy="3048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4257303" y="10949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4562103" y="1104429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866903" y="10949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257303" y="13997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4562103" y="13997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4866903" y="1399704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68144" y="790104"/>
            <a:ext cx="914400" cy="914400"/>
            <a:chOff x="6546478" y="790104"/>
            <a:chExt cx="914400" cy="914400"/>
          </a:xfrm>
        </p:grpSpPr>
        <p:sp>
          <p:nvSpPr>
            <p:cNvPr id="13" name="Rectangle 35"/>
            <p:cNvSpPr>
              <a:spLocks noChangeArrowheads="1"/>
            </p:cNvSpPr>
            <p:nvPr/>
          </p:nvSpPr>
          <p:spPr bwMode="auto">
            <a:xfrm>
              <a:off x="6546478" y="7901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6851278" y="7901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5" name="Rectangle 37"/>
            <p:cNvSpPr>
              <a:spLocks noChangeArrowheads="1"/>
            </p:cNvSpPr>
            <p:nvPr/>
          </p:nvSpPr>
          <p:spPr bwMode="auto">
            <a:xfrm>
              <a:off x="7156078" y="790104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6" name="Rectangle 38"/>
            <p:cNvSpPr>
              <a:spLocks noChangeArrowheads="1"/>
            </p:cNvSpPr>
            <p:nvPr/>
          </p:nvSpPr>
          <p:spPr bwMode="auto">
            <a:xfrm>
              <a:off x="6546478" y="10949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7" name="Rectangle 39"/>
            <p:cNvSpPr>
              <a:spLocks noChangeArrowheads="1"/>
            </p:cNvSpPr>
            <p:nvPr/>
          </p:nvSpPr>
          <p:spPr bwMode="auto">
            <a:xfrm>
              <a:off x="6851278" y="1094904"/>
              <a:ext cx="304800" cy="3048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7156078" y="10949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9" name="Rectangle 41"/>
            <p:cNvSpPr>
              <a:spLocks noChangeArrowheads="1"/>
            </p:cNvSpPr>
            <p:nvPr/>
          </p:nvSpPr>
          <p:spPr bwMode="auto">
            <a:xfrm>
              <a:off x="6546478" y="1399704"/>
              <a:ext cx="304800" cy="3048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0" name="Rectangle 42"/>
            <p:cNvSpPr>
              <a:spLocks noChangeArrowheads="1"/>
            </p:cNvSpPr>
            <p:nvPr/>
          </p:nvSpPr>
          <p:spPr bwMode="auto">
            <a:xfrm>
              <a:off x="6851278" y="1399704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1" name="Rectangle 43"/>
            <p:cNvSpPr>
              <a:spLocks noChangeArrowheads="1"/>
            </p:cNvSpPr>
            <p:nvPr/>
          </p:nvSpPr>
          <p:spPr bwMode="auto">
            <a:xfrm>
              <a:off x="7156078" y="1399704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109"/>
          <p:cNvSpPr txBox="1">
            <a:spLocks noChangeArrowheads="1"/>
          </p:cNvSpPr>
          <p:nvPr/>
        </p:nvSpPr>
        <p:spPr bwMode="auto">
          <a:xfrm>
            <a:off x="3479428" y="1018704"/>
            <a:ext cx="81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2000">
                <a:solidFill>
                  <a:srgbClr val="000000"/>
                </a:solidFill>
              </a:rPr>
              <a:t>trial 1</a:t>
            </a:r>
          </a:p>
        </p:txBody>
      </p:sp>
      <p:pic>
        <p:nvPicPr>
          <p:cNvPr id="25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0840" y="764704"/>
            <a:ext cx="7620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7481" y="764704"/>
            <a:ext cx="936625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" name="Group 63"/>
          <p:cNvGrpSpPr/>
          <p:nvPr/>
        </p:nvGrpSpPr>
        <p:grpSpPr>
          <a:xfrm>
            <a:off x="5868144" y="1873399"/>
            <a:ext cx="914400" cy="914400"/>
            <a:chOff x="6603628" y="1873399"/>
            <a:chExt cx="914400" cy="914400"/>
          </a:xfrm>
        </p:grpSpPr>
        <p:sp>
          <p:nvSpPr>
            <p:cNvPr id="30" name="Rectangle 44"/>
            <p:cNvSpPr>
              <a:spLocks noChangeArrowheads="1"/>
            </p:cNvSpPr>
            <p:nvPr/>
          </p:nvSpPr>
          <p:spPr bwMode="auto">
            <a:xfrm>
              <a:off x="6603628" y="1873399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6908428" y="1873399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7213228" y="1873399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6603628" y="2178199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4" name="Rectangle 48"/>
            <p:cNvSpPr>
              <a:spLocks noChangeArrowheads="1"/>
            </p:cNvSpPr>
            <p:nvPr/>
          </p:nvSpPr>
          <p:spPr bwMode="auto">
            <a:xfrm>
              <a:off x="6908428" y="2178199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5" name="Rectangle 49"/>
            <p:cNvSpPr>
              <a:spLocks noChangeArrowheads="1"/>
            </p:cNvSpPr>
            <p:nvPr/>
          </p:nvSpPr>
          <p:spPr bwMode="auto">
            <a:xfrm>
              <a:off x="7213228" y="2178199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6" name="Rectangle 50"/>
            <p:cNvSpPr>
              <a:spLocks noChangeArrowheads="1"/>
            </p:cNvSpPr>
            <p:nvPr/>
          </p:nvSpPr>
          <p:spPr bwMode="auto">
            <a:xfrm>
              <a:off x="6603628" y="2482999"/>
              <a:ext cx="304800" cy="3048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7" name="Rectangle 51"/>
            <p:cNvSpPr>
              <a:spLocks noChangeArrowheads="1"/>
            </p:cNvSpPr>
            <p:nvPr/>
          </p:nvSpPr>
          <p:spPr bwMode="auto">
            <a:xfrm>
              <a:off x="6908428" y="2482999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8" name="Rectangle 52"/>
            <p:cNvSpPr>
              <a:spLocks noChangeArrowheads="1"/>
            </p:cNvSpPr>
            <p:nvPr/>
          </p:nvSpPr>
          <p:spPr bwMode="auto">
            <a:xfrm>
              <a:off x="7213228" y="2482999"/>
              <a:ext cx="304800" cy="3048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sp>
        <p:nvSpPr>
          <p:cNvPr id="39" name="TextBox 109"/>
          <p:cNvSpPr txBox="1">
            <a:spLocks noChangeArrowheads="1"/>
          </p:cNvSpPr>
          <p:nvPr/>
        </p:nvSpPr>
        <p:spPr bwMode="auto">
          <a:xfrm>
            <a:off x="3481015" y="2122637"/>
            <a:ext cx="811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2000">
                <a:solidFill>
                  <a:srgbClr val="000000"/>
                </a:solidFill>
              </a:rPr>
              <a:t>trial 2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257303" y="1894037"/>
            <a:ext cx="914400" cy="914400"/>
            <a:chOff x="4257303" y="1894037"/>
            <a:chExt cx="914400" cy="914400"/>
          </a:xfrm>
        </p:grpSpPr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4257303" y="1894037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4562103" y="1894037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4866903" y="1894037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3" name="Rectangle 20"/>
            <p:cNvSpPr>
              <a:spLocks noChangeArrowheads="1"/>
            </p:cNvSpPr>
            <p:nvPr/>
          </p:nvSpPr>
          <p:spPr bwMode="auto">
            <a:xfrm>
              <a:off x="4257303" y="2198837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4562103" y="2198837"/>
              <a:ext cx="304800" cy="3048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5" name="Rectangle 22"/>
            <p:cNvSpPr>
              <a:spLocks noChangeArrowheads="1"/>
            </p:cNvSpPr>
            <p:nvPr/>
          </p:nvSpPr>
          <p:spPr bwMode="auto">
            <a:xfrm>
              <a:off x="4866903" y="2198837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4257303" y="2503637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7" name="Rectangle 24"/>
            <p:cNvSpPr>
              <a:spLocks noChangeArrowheads="1"/>
            </p:cNvSpPr>
            <p:nvPr/>
          </p:nvSpPr>
          <p:spPr bwMode="auto">
            <a:xfrm>
              <a:off x="4562103" y="2503637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8" name="Rectangle 25"/>
            <p:cNvSpPr>
              <a:spLocks noChangeArrowheads="1"/>
            </p:cNvSpPr>
            <p:nvPr/>
          </p:nvSpPr>
          <p:spPr bwMode="auto">
            <a:xfrm>
              <a:off x="4866903" y="2503637"/>
              <a:ext cx="304800" cy="3048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pic>
        <p:nvPicPr>
          <p:cNvPr id="51" name="Picture 7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1790" y="1874987"/>
            <a:ext cx="8001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7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7481" y="1844824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-82292" y="1275507"/>
            <a:ext cx="3423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DATA VOXEL MATRICES</a:t>
            </a:r>
          </a:p>
          <a:p>
            <a:pPr algn="ctr"/>
            <a:r>
              <a:rPr lang="en-US"/>
              <a:t>each cell is an estimate of activation level (e.g.,  β for a trial or run or condition)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731840" y="3191212"/>
            <a:ext cx="3233470" cy="3334132"/>
            <a:chOff x="2385065" y="3943924"/>
            <a:chExt cx="4968779" cy="5123464"/>
          </a:xfrm>
        </p:grpSpPr>
        <p:pic>
          <p:nvPicPr>
            <p:cNvPr id="55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7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7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0111"/>
              </p:ext>
            </p:extLst>
          </p:nvPr>
        </p:nvGraphicFramePr>
        <p:xfrm>
          <a:off x="4419456" y="3927726"/>
          <a:ext cx="2545856" cy="259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9" name="Rectangle 68"/>
          <p:cNvSpPr/>
          <p:nvPr/>
        </p:nvSpPr>
        <p:spPr bwMode="auto">
          <a:xfrm rot="5400000">
            <a:off x="7575571" y="1639885"/>
            <a:ext cx="2015158" cy="264796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320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TextBox 24"/>
          <p:cNvSpPr txBox="1">
            <a:spLocks noChangeArrowheads="1"/>
          </p:cNvSpPr>
          <p:nvPr/>
        </p:nvSpPr>
        <p:spPr bwMode="auto">
          <a:xfrm>
            <a:off x="8144321" y="2780928"/>
            <a:ext cx="892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800">
                <a:solidFill>
                  <a:srgbClr val="FFFFFF"/>
                </a:solidFill>
              </a:rPr>
              <a:t>low</a:t>
            </a:r>
            <a:br>
              <a:rPr lang="en-US" altLang="x-none" sz="1800">
                <a:solidFill>
                  <a:srgbClr val="FFFFFF"/>
                </a:solidFill>
              </a:rPr>
            </a:br>
            <a:r>
              <a:rPr lang="en-US" altLang="x-none" sz="1800">
                <a:solidFill>
                  <a:srgbClr val="FFFFFF"/>
                </a:solidFill>
              </a:rPr>
              <a:t>activity</a:t>
            </a:r>
          </a:p>
        </p:txBody>
      </p:sp>
      <p:sp>
        <p:nvSpPr>
          <p:cNvPr id="71" name="TextBox 27"/>
          <p:cNvSpPr txBox="1">
            <a:spLocks noChangeArrowheads="1"/>
          </p:cNvSpPr>
          <p:nvPr/>
        </p:nvSpPr>
        <p:spPr bwMode="auto">
          <a:xfrm>
            <a:off x="8137856" y="92742"/>
            <a:ext cx="890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800">
                <a:solidFill>
                  <a:srgbClr val="FFFFFF"/>
                </a:solidFill>
              </a:rPr>
              <a:t>high</a:t>
            </a:r>
            <a:br>
              <a:rPr lang="en-US" altLang="x-none" sz="1800">
                <a:solidFill>
                  <a:srgbClr val="FFFFFF"/>
                </a:solidFill>
              </a:rPr>
            </a:br>
            <a:r>
              <a:rPr lang="en-US" altLang="x-none" sz="1800">
                <a:solidFill>
                  <a:srgbClr val="FFFFFF"/>
                </a:solidFill>
              </a:rPr>
              <a:t>activity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831454" y="4393469"/>
            <a:ext cx="287337" cy="1477962"/>
          </a:xfrm>
          <a:prstGeom prst="rect">
            <a:avLst/>
          </a:prstGeom>
          <a:gradFill>
            <a:gsLst>
              <a:gs pos="10000">
                <a:srgbClr val="10059D"/>
              </a:gs>
              <a:gs pos="33000">
                <a:srgbClr val="66FFFF"/>
              </a:gs>
              <a:gs pos="47000">
                <a:srgbClr val="00B050"/>
              </a:gs>
              <a:gs pos="53000">
                <a:srgbClr val="FFFF00"/>
              </a:gs>
              <a:gs pos="72000">
                <a:srgbClr val="FF0000"/>
              </a:gs>
              <a:gs pos="93000">
                <a:srgbClr val="CC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3" name="TextBox 4"/>
          <p:cNvSpPr txBox="1">
            <a:spLocks noChangeArrowheads="1"/>
          </p:cNvSpPr>
          <p:nvPr/>
        </p:nvSpPr>
        <p:spPr bwMode="auto">
          <a:xfrm>
            <a:off x="8117204" y="4253769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high</a:t>
            </a:r>
          </a:p>
        </p:txBody>
      </p:sp>
      <p:sp>
        <p:nvSpPr>
          <p:cNvPr id="74" name="TextBox 22"/>
          <p:cNvSpPr txBox="1">
            <a:spLocks noChangeArrowheads="1"/>
          </p:cNvSpPr>
          <p:nvPr/>
        </p:nvSpPr>
        <p:spPr bwMode="auto">
          <a:xfrm>
            <a:off x="8117204" y="5679344"/>
            <a:ext cx="531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low</a:t>
            </a:r>
          </a:p>
        </p:txBody>
      </p:sp>
      <p:sp>
        <p:nvSpPr>
          <p:cNvPr id="75" name="TextBox 23"/>
          <p:cNvSpPr txBox="1">
            <a:spLocks noChangeArrowheads="1"/>
          </p:cNvSpPr>
          <p:nvPr/>
        </p:nvSpPr>
        <p:spPr bwMode="auto">
          <a:xfrm rot="5400000">
            <a:off x="7838597" y="4951475"/>
            <a:ext cx="108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similarity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1520" y="4572017"/>
            <a:ext cx="3017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DATA CORRELATION MATRIX</a:t>
            </a:r>
          </a:p>
          <a:p>
            <a:pPr algn="ctr"/>
            <a:r>
              <a:rPr lang="en-US"/>
              <a:t>e.g., each cell is an r for one region (e.g., FFA)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4131890" y="688806"/>
            <a:ext cx="2766541" cy="3564963"/>
            <a:chOff x="4131890" y="688806"/>
            <a:chExt cx="2766541" cy="3564963"/>
          </a:xfrm>
        </p:grpSpPr>
        <p:sp>
          <p:nvSpPr>
            <p:cNvPr id="77" name="Rectangle 76"/>
            <p:cNvSpPr/>
            <p:nvPr/>
          </p:nvSpPr>
          <p:spPr bwMode="auto">
            <a:xfrm>
              <a:off x="4131890" y="688806"/>
              <a:ext cx="2766541" cy="115601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0" name="Straight Arrow Connector 79"/>
            <p:cNvCxnSpPr>
              <a:stCxn id="77" idx="2"/>
            </p:cNvCxnSpPr>
            <p:nvPr/>
          </p:nvCxnSpPr>
          <p:spPr bwMode="auto">
            <a:xfrm>
              <a:off x="5515161" y="1844824"/>
              <a:ext cx="496999" cy="240894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5364088" y="900009"/>
              <a:ext cx="3209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548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2238"/>
            <a:ext cx="9144000" cy="1081065"/>
          </a:xfrm>
        </p:spPr>
        <p:txBody>
          <a:bodyPr/>
          <a:lstStyle/>
          <a:p>
            <a:r>
              <a:rPr lang="en-US"/>
              <a:t>Review of RSA: Correlations </a:t>
            </a:r>
            <a:r>
              <a:rPr lang="en-US">
                <a:sym typeface="Wingdings"/>
              </a:rPr>
              <a:t> Representations</a:t>
            </a:r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500008" y="2039084"/>
            <a:ext cx="3233470" cy="3334132"/>
            <a:chOff x="2385065" y="3943924"/>
            <a:chExt cx="4968779" cy="5123464"/>
          </a:xfrm>
        </p:grpSpPr>
        <p:pic>
          <p:nvPicPr>
            <p:cNvPr id="55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7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7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07650"/>
              </p:ext>
            </p:extLst>
          </p:nvPr>
        </p:nvGraphicFramePr>
        <p:xfrm>
          <a:off x="1187624" y="2775598"/>
          <a:ext cx="2545856" cy="259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3923928" y="3349269"/>
            <a:ext cx="287337" cy="1477962"/>
          </a:xfrm>
          <a:prstGeom prst="rect">
            <a:avLst/>
          </a:prstGeom>
          <a:gradFill>
            <a:gsLst>
              <a:gs pos="10000">
                <a:srgbClr val="10059D"/>
              </a:gs>
              <a:gs pos="33000">
                <a:srgbClr val="66FFFF"/>
              </a:gs>
              <a:gs pos="47000">
                <a:srgbClr val="00B050"/>
              </a:gs>
              <a:gs pos="53000">
                <a:srgbClr val="FFFF00"/>
              </a:gs>
              <a:gs pos="72000">
                <a:srgbClr val="FF0000"/>
              </a:gs>
              <a:gs pos="93000">
                <a:srgbClr val="CC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3" name="TextBox 4"/>
          <p:cNvSpPr txBox="1">
            <a:spLocks noChangeArrowheads="1"/>
          </p:cNvSpPr>
          <p:nvPr/>
        </p:nvSpPr>
        <p:spPr bwMode="auto">
          <a:xfrm>
            <a:off x="4328354" y="3203759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high</a:t>
            </a:r>
          </a:p>
        </p:txBody>
      </p:sp>
      <p:sp>
        <p:nvSpPr>
          <p:cNvPr id="74" name="TextBox 22"/>
          <p:cNvSpPr txBox="1">
            <a:spLocks noChangeArrowheads="1"/>
          </p:cNvSpPr>
          <p:nvPr/>
        </p:nvSpPr>
        <p:spPr bwMode="auto">
          <a:xfrm>
            <a:off x="4328354" y="4629334"/>
            <a:ext cx="531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low</a:t>
            </a:r>
          </a:p>
        </p:txBody>
      </p:sp>
      <p:sp>
        <p:nvSpPr>
          <p:cNvPr id="75" name="TextBox 23"/>
          <p:cNvSpPr txBox="1">
            <a:spLocks noChangeArrowheads="1"/>
          </p:cNvSpPr>
          <p:nvPr/>
        </p:nvSpPr>
        <p:spPr bwMode="auto">
          <a:xfrm rot="5400000">
            <a:off x="4049747" y="3901465"/>
            <a:ext cx="108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similarity</a:t>
            </a:r>
          </a:p>
        </p:txBody>
      </p:sp>
      <p:pic>
        <p:nvPicPr>
          <p:cNvPr id="82" name="Picture 7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4104" y="2094400"/>
            <a:ext cx="520671" cy="61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2993" y="2278899"/>
            <a:ext cx="495877" cy="607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6174" y="4501607"/>
            <a:ext cx="609516" cy="6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7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61115" y="4732567"/>
            <a:ext cx="609516" cy="60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5076056" y="1988840"/>
            <a:ext cx="3600400" cy="3600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40146" y="864301"/>
            <a:ext cx="3017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DATA CORRELATION MATRIX</a:t>
            </a:r>
          </a:p>
          <a:p>
            <a:pPr algn="ctr"/>
            <a:r>
              <a:rPr lang="en-US"/>
              <a:t>e.g., each cell is an r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68389" y="808543"/>
            <a:ext cx="30171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MULTIDIMENSIONAL SCALING PLOT</a:t>
            </a:r>
          </a:p>
          <a:p>
            <a:pPr algn="ctr"/>
            <a:r>
              <a:rPr lang="en-US" sz="1400"/>
              <a:t>Similar stimuli are close together; dissimilar stimuli are far apart</a:t>
            </a:r>
            <a:endParaRPr lang="en-US"/>
          </a:p>
        </p:txBody>
      </p:sp>
      <p:sp>
        <p:nvSpPr>
          <p:cNvPr id="24" name="Right Arrow 23"/>
          <p:cNvSpPr/>
          <p:nvPr/>
        </p:nvSpPr>
        <p:spPr bwMode="auto">
          <a:xfrm>
            <a:off x="3979305" y="2603427"/>
            <a:ext cx="918751" cy="496699"/>
          </a:xfrm>
          <a:prstGeom prst="rightArrow">
            <a:avLst/>
          </a:prstGeom>
          <a:solidFill>
            <a:schemeClr val="tx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63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331049" y="2104355"/>
            <a:ext cx="3233470" cy="3334132"/>
            <a:chOff x="2385065" y="3943924"/>
            <a:chExt cx="4968779" cy="5123464"/>
          </a:xfrm>
        </p:grpSpPr>
        <p:pic>
          <p:nvPicPr>
            <p:cNvPr id="55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7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7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01833"/>
              </p:ext>
            </p:extLst>
          </p:nvPr>
        </p:nvGraphicFramePr>
        <p:xfrm>
          <a:off x="1018665" y="2840869"/>
          <a:ext cx="2545856" cy="259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3995936" y="3352042"/>
            <a:ext cx="287337" cy="1477962"/>
          </a:xfrm>
          <a:prstGeom prst="rect">
            <a:avLst/>
          </a:prstGeom>
          <a:gradFill>
            <a:gsLst>
              <a:gs pos="10000">
                <a:srgbClr val="10059D"/>
              </a:gs>
              <a:gs pos="33000">
                <a:srgbClr val="66FFFF"/>
              </a:gs>
              <a:gs pos="47000">
                <a:srgbClr val="00B050"/>
              </a:gs>
              <a:gs pos="53000">
                <a:srgbClr val="FFFF00"/>
              </a:gs>
              <a:gs pos="72000">
                <a:srgbClr val="FF0000"/>
              </a:gs>
              <a:gs pos="93000">
                <a:srgbClr val="CC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3" name="TextBox 4"/>
          <p:cNvSpPr txBox="1">
            <a:spLocks noChangeArrowheads="1"/>
          </p:cNvSpPr>
          <p:nvPr/>
        </p:nvSpPr>
        <p:spPr bwMode="auto">
          <a:xfrm>
            <a:off x="4281686" y="3212342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high</a:t>
            </a:r>
          </a:p>
        </p:txBody>
      </p:sp>
      <p:sp>
        <p:nvSpPr>
          <p:cNvPr id="74" name="TextBox 22"/>
          <p:cNvSpPr txBox="1">
            <a:spLocks noChangeArrowheads="1"/>
          </p:cNvSpPr>
          <p:nvPr/>
        </p:nvSpPr>
        <p:spPr bwMode="auto">
          <a:xfrm>
            <a:off x="4281686" y="4637917"/>
            <a:ext cx="531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low</a:t>
            </a:r>
          </a:p>
        </p:txBody>
      </p:sp>
      <p:sp>
        <p:nvSpPr>
          <p:cNvPr id="75" name="TextBox 23"/>
          <p:cNvSpPr txBox="1">
            <a:spLocks noChangeArrowheads="1"/>
          </p:cNvSpPr>
          <p:nvPr/>
        </p:nvSpPr>
        <p:spPr bwMode="auto">
          <a:xfrm rot="5400000">
            <a:off x="4003079" y="3910048"/>
            <a:ext cx="108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x-none" sz="1800">
                <a:solidFill>
                  <a:srgbClr val="FFFFFF"/>
                </a:solidFill>
              </a:rPr>
              <a:t>similarity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09666" y="684544"/>
            <a:ext cx="3017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DATA CORRELATION MATRIX</a:t>
            </a:r>
          </a:p>
          <a:p>
            <a:pPr algn="ctr"/>
            <a:r>
              <a:rPr lang="en-US"/>
              <a:t>e.g., each cell is an r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5324544" y="2124068"/>
            <a:ext cx="3233470" cy="3334132"/>
            <a:chOff x="2385065" y="3943924"/>
            <a:chExt cx="4968779" cy="5123464"/>
          </a:xfrm>
        </p:grpSpPr>
        <p:pic>
          <p:nvPicPr>
            <p:cNvPr id="79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7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7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47503"/>
              </p:ext>
            </p:extLst>
          </p:nvPr>
        </p:nvGraphicFramePr>
        <p:xfrm>
          <a:off x="6012160" y="2860582"/>
          <a:ext cx="2545856" cy="259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5713712" y="620688"/>
            <a:ext cx="30171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MODEL CORRELATION MATRIX</a:t>
            </a:r>
          </a:p>
          <a:p>
            <a:pPr algn="ctr"/>
            <a:r>
              <a:rPr lang="en-US" sz="1400"/>
              <a:t>Hypothesis: Faces will be more like faces and houses will be more like houses than faces are like houses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955754" y="2758310"/>
            <a:ext cx="7701785" cy="4019168"/>
            <a:chOff x="955754" y="2758310"/>
            <a:chExt cx="7701785" cy="4019168"/>
          </a:xfrm>
        </p:grpSpPr>
        <p:sp>
          <p:nvSpPr>
            <p:cNvPr id="3" name="Rectangle 2"/>
            <p:cNvSpPr/>
            <p:nvPr/>
          </p:nvSpPr>
          <p:spPr bwMode="auto">
            <a:xfrm>
              <a:off x="955754" y="2758310"/>
              <a:ext cx="2730750" cy="277189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926789" y="2788504"/>
              <a:ext cx="2730750" cy="277189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Arc 22"/>
            <p:cNvSpPr/>
            <p:nvPr/>
          </p:nvSpPr>
          <p:spPr bwMode="auto">
            <a:xfrm>
              <a:off x="2053857" y="4951564"/>
              <a:ext cx="5168422" cy="1241139"/>
            </a:xfrm>
            <a:prstGeom prst="arc">
              <a:avLst>
                <a:gd name="adj1" fmla="val 191972"/>
                <a:gd name="adj2" fmla="val 10704930"/>
              </a:avLst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triangle" w="lg" len="lg"/>
              <a:tailEnd type="triangle" w="lg" len="lg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624011" y="6192703"/>
              <a:ext cx="37467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“META-CORRELATION”</a:t>
              </a:r>
            </a:p>
            <a:p>
              <a:pPr algn="ctr"/>
              <a:r>
                <a:rPr lang="en-US" sz="1400"/>
                <a:t>Correlation between data and model</a:t>
              </a: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95936" y="5337543"/>
              <a:ext cx="926460" cy="889402"/>
            </a:xfrm>
            <a:prstGeom prst="rect">
              <a:avLst/>
            </a:prstGeom>
          </p:spPr>
        </p:pic>
      </p:grpSp>
      <p:sp>
        <p:nvSpPr>
          <p:cNvPr id="98" name="Title 1"/>
          <p:cNvSpPr>
            <a:spLocks noGrp="1"/>
          </p:cNvSpPr>
          <p:nvPr>
            <p:ph type="title"/>
          </p:nvPr>
        </p:nvSpPr>
        <p:spPr>
          <a:xfrm>
            <a:off x="0" y="23983"/>
            <a:ext cx="9144000" cy="588623"/>
          </a:xfrm>
        </p:spPr>
        <p:txBody>
          <a:bodyPr/>
          <a:lstStyle/>
          <a:p>
            <a:r>
              <a:rPr lang="en-US"/>
              <a:t>Review of RSA: Correlations </a:t>
            </a:r>
            <a:r>
              <a:rPr lang="en-US">
                <a:sym typeface="Wingdings"/>
              </a:rPr>
              <a:t> Model Testing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49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3983"/>
            <a:ext cx="9144000" cy="588623"/>
          </a:xfrm>
        </p:spPr>
        <p:txBody>
          <a:bodyPr/>
          <a:lstStyle/>
          <a:p>
            <a:r>
              <a:rPr lang="en-US"/>
              <a:t>Review of RSA: Combining Participants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81982" y="1086908"/>
            <a:ext cx="914400" cy="914400"/>
            <a:chOff x="4257303" y="790104"/>
            <a:chExt cx="914400" cy="91440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257303" y="790104"/>
              <a:ext cx="304800" cy="3048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562103" y="790104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866903" y="790104"/>
              <a:ext cx="304800" cy="3048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257303" y="10949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562103" y="1104429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866903" y="10949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257303" y="13997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562103" y="13997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866903" y="1399704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sp>
        <p:nvSpPr>
          <p:cNvPr id="16" name="TextBox 109"/>
          <p:cNvSpPr txBox="1">
            <a:spLocks noChangeArrowheads="1"/>
          </p:cNvSpPr>
          <p:nvPr/>
        </p:nvSpPr>
        <p:spPr bwMode="auto">
          <a:xfrm>
            <a:off x="1304107" y="1344083"/>
            <a:ext cx="81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2000">
                <a:solidFill>
                  <a:srgbClr val="000000"/>
                </a:solidFill>
              </a:rPr>
              <a:t>trial 1</a:t>
            </a:r>
          </a:p>
        </p:txBody>
      </p:sp>
      <p:pic>
        <p:nvPicPr>
          <p:cNvPr id="17" name="Picture 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5519" y="1077383"/>
            <a:ext cx="7620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09"/>
          <p:cNvSpPr txBox="1">
            <a:spLocks noChangeArrowheads="1"/>
          </p:cNvSpPr>
          <p:nvPr/>
        </p:nvSpPr>
        <p:spPr bwMode="auto">
          <a:xfrm>
            <a:off x="1305694" y="2440078"/>
            <a:ext cx="811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2000">
                <a:solidFill>
                  <a:srgbClr val="000000"/>
                </a:solidFill>
              </a:rPr>
              <a:t>trial 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81982" y="2182903"/>
            <a:ext cx="914400" cy="914400"/>
            <a:chOff x="4257303" y="1894037"/>
            <a:chExt cx="914400" cy="91440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257303" y="1894037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562103" y="1894037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866903" y="1894037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4257303" y="2198837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562103" y="2198837"/>
              <a:ext cx="304800" cy="3048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866903" y="2198837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257303" y="2503637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562103" y="2503637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866903" y="2503637"/>
              <a:ext cx="304800" cy="3048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257303" y="1894037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30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6469" y="2168616"/>
            <a:ext cx="8001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3234110" y="1086908"/>
            <a:ext cx="914400" cy="914400"/>
            <a:chOff x="6546478" y="790104"/>
            <a:chExt cx="914400" cy="914400"/>
          </a:xfrm>
        </p:grpSpPr>
        <p:sp>
          <p:nvSpPr>
            <p:cNvPr id="32" name="Rectangle 35"/>
            <p:cNvSpPr>
              <a:spLocks noChangeArrowheads="1"/>
            </p:cNvSpPr>
            <p:nvPr/>
          </p:nvSpPr>
          <p:spPr bwMode="auto">
            <a:xfrm>
              <a:off x="6546478" y="7901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6851278" y="7901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7156078" y="790104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6546478" y="10949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6851278" y="1094904"/>
              <a:ext cx="304800" cy="3048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7156078" y="10949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6546478" y="1399704"/>
              <a:ext cx="304800" cy="3048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6851278" y="1399704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7156078" y="1399704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pic>
        <p:nvPicPr>
          <p:cNvPr id="41" name="Picture 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447" y="1073414"/>
            <a:ext cx="936625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3234110" y="2182903"/>
            <a:ext cx="914400" cy="914400"/>
            <a:chOff x="6603628" y="1873399"/>
            <a:chExt cx="914400" cy="914400"/>
          </a:xfrm>
        </p:grpSpPr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6603628" y="1873399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908428" y="1873399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7213228" y="1873399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6603628" y="2178199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6908428" y="2178199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7213228" y="2178199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6603628" y="2482999"/>
              <a:ext cx="304800" cy="3048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08428" y="2482999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7213228" y="2482999"/>
              <a:ext cx="304800" cy="3048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pic>
        <p:nvPicPr>
          <p:cNvPr id="52" name="Picture 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447" y="2172584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" name="Group 52"/>
          <p:cNvGrpSpPr/>
          <p:nvPr/>
        </p:nvGrpSpPr>
        <p:grpSpPr>
          <a:xfrm>
            <a:off x="2079714" y="4101528"/>
            <a:ext cx="914400" cy="914400"/>
            <a:chOff x="4257303" y="790104"/>
            <a:chExt cx="914400" cy="914400"/>
          </a:xfrm>
        </p:grpSpPr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4257303" y="7901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4562103" y="790104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4866903" y="7901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4257303" y="1094904"/>
              <a:ext cx="304800" cy="304800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4562103" y="1104429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4866903" y="10949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4257303" y="13997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61" name="Rectangle 14"/>
            <p:cNvSpPr>
              <a:spLocks noChangeArrowheads="1"/>
            </p:cNvSpPr>
            <p:nvPr/>
          </p:nvSpPr>
          <p:spPr bwMode="auto">
            <a:xfrm>
              <a:off x="4562103" y="1399704"/>
              <a:ext cx="304800" cy="304800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4866903" y="1399704"/>
              <a:ext cx="304800" cy="304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sp>
        <p:nvSpPr>
          <p:cNvPr id="63" name="TextBox 109"/>
          <p:cNvSpPr txBox="1">
            <a:spLocks noChangeArrowheads="1"/>
          </p:cNvSpPr>
          <p:nvPr/>
        </p:nvSpPr>
        <p:spPr bwMode="auto">
          <a:xfrm>
            <a:off x="1301839" y="4358703"/>
            <a:ext cx="81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2000">
                <a:solidFill>
                  <a:srgbClr val="000000"/>
                </a:solidFill>
              </a:rPr>
              <a:t>trial 1</a:t>
            </a:r>
          </a:p>
        </p:txBody>
      </p:sp>
      <p:pic>
        <p:nvPicPr>
          <p:cNvPr id="64" name="Picture 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3251" y="4092003"/>
            <a:ext cx="7620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109"/>
          <p:cNvSpPr txBox="1">
            <a:spLocks noChangeArrowheads="1"/>
          </p:cNvSpPr>
          <p:nvPr/>
        </p:nvSpPr>
        <p:spPr bwMode="auto">
          <a:xfrm>
            <a:off x="1303426" y="5454698"/>
            <a:ext cx="811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2000">
                <a:solidFill>
                  <a:srgbClr val="000000"/>
                </a:solidFill>
              </a:rPr>
              <a:t>trial 2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2079714" y="5197523"/>
            <a:ext cx="914400" cy="914400"/>
            <a:chOff x="4257303" y="1894037"/>
            <a:chExt cx="914400" cy="914400"/>
          </a:xfrm>
        </p:grpSpPr>
        <p:sp>
          <p:nvSpPr>
            <p:cNvPr id="67" name="Rectangle 17"/>
            <p:cNvSpPr>
              <a:spLocks noChangeArrowheads="1"/>
            </p:cNvSpPr>
            <p:nvPr/>
          </p:nvSpPr>
          <p:spPr bwMode="auto">
            <a:xfrm>
              <a:off x="4257303" y="1894037"/>
              <a:ext cx="304800" cy="304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68" name="Rectangle 18"/>
            <p:cNvSpPr>
              <a:spLocks noChangeArrowheads="1"/>
            </p:cNvSpPr>
            <p:nvPr/>
          </p:nvSpPr>
          <p:spPr bwMode="auto">
            <a:xfrm>
              <a:off x="4562103" y="1894037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4866903" y="1894037"/>
              <a:ext cx="304800" cy="3048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70" name="Rectangle 20"/>
            <p:cNvSpPr>
              <a:spLocks noChangeArrowheads="1"/>
            </p:cNvSpPr>
            <p:nvPr/>
          </p:nvSpPr>
          <p:spPr bwMode="auto">
            <a:xfrm>
              <a:off x="4257303" y="2198837"/>
              <a:ext cx="3048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71" name="Rectangle 21"/>
            <p:cNvSpPr>
              <a:spLocks noChangeArrowheads="1"/>
            </p:cNvSpPr>
            <p:nvPr/>
          </p:nvSpPr>
          <p:spPr bwMode="auto">
            <a:xfrm>
              <a:off x="4562103" y="2198837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72" name="Rectangle 22"/>
            <p:cNvSpPr>
              <a:spLocks noChangeArrowheads="1"/>
            </p:cNvSpPr>
            <p:nvPr/>
          </p:nvSpPr>
          <p:spPr bwMode="auto">
            <a:xfrm>
              <a:off x="4866903" y="2198837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73" name="Rectangle 23"/>
            <p:cNvSpPr>
              <a:spLocks noChangeArrowheads="1"/>
            </p:cNvSpPr>
            <p:nvPr/>
          </p:nvSpPr>
          <p:spPr bwMode="auto">
            <a:xfrm>
              <a:off x="4257303" y="2503637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4562103" y="2503637"/>
              <a:ext cx="3048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75" name="Rectangle 25"/>
            <p:cNvSpPr>
              <a:spLocks noChangeArrowheads="1"/>
            </p:cNvSpPr>
            <p:nvPr/>
          </p:nvSpPr>
          <p:spPr bwMode="auto">
            <a:xfrm>
              <a:off x="4866903" y="2503637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257303" y="1894037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77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4201" y="5183236"/>
            <a:ext cx="8001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8" name="Group 77"/>
          <p:cNvGrpSpPr/>
          <p:nvPr/>
        </p:nvGrpSpPr>
        <p:grpSpPr>
          <a:xfrm>
            <a:off x="3231842" y="4101528"/>
            <a:ext cx="914400" cy="914400"/>
            <a:chOff x="6546478" y="790104"/>
            <a:chExt cx="914400" cy="914400"/>
          </a:xfrm>
        </p:grpSpPr>
        <p:sp>
          <p:nvSpPr>
            <p:cNvPr id="79" name="Rectangle 35"/>
            <p:cNvSpPr>
              <a:spLocks noChangeArrowheads="1"/>
            </p:cNvSpPr>
            <p:nvPr/>
          </p:nvSpPr>
          <p:spPr bwMode="auto">
            <a:xfrm>
              <a:off x="6546478" y="790104"/>
              <a:ext cx="304800" cy="304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6851278" y="7901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7156078" y="7901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2" name="Rectangle 38"/>
            <p:cNvSpPr>
              <a:spLocks noChangeArrowheads="1"/>
            </p:cNvSpPr>
            <p:nvPr/>
          </p:nvSpPr>
          <p:spPr bwMode="auto">
            <a:xfrm>
              <a:off x="6546478" y="1094904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3" name="Rectangle 39"/>
            <p:cNvSpPr>
              <a:spLocks noChangeArrowheads="1"/>
            </p:cNvSpPr>
            <p:nvPr/>
          </p:nvSpPr>
          <p:spPr bwMode="auto">
            <a:xfrm>
              <a:off x="6851278" y="1094904"/>
              <a:ext cx="304800" cy="304800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4" name="Rectangle 40"/>
            <p:cNvSpPr>
              <a:spLocks noChangeArrowheads="1"/>
            </p:cNvSpPr>
            <p:nvPr/>
          </p:nvSpPr>
          <p:spPr bwMode="auto">
            <a:xfrm>
              <a:off x="7156078" y="10949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5" name="Rectangle 41"/>
            <p:cNvSpPr>
              <a:spLocks noChangeArrowheads="1"/>
            </p:cNvSpPr>
            <p:nvPr/>
          </p:nvSpPr>
          <p:spPr bwMode="auto">
            <a:xfrm>
              <a:off x="6546478" y="13997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6" name="Rectangle 42"/>
            <p:cNvSpPr>
              <a:spLocks noChangeArrowheads="1"/>
            </p:cNvSpPr>
            <p:nvPr/>
          </p:nvSpPr>
          <p:spPr bwMode="auto">
            <a:xfrm>
              <a:off x="6851278" y="1399704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87" name="Rectangle 43"/>
            <p:cNvSpPr>
              <a:spLocks noChangeArrowheads="1"/>
            </p:cNvSpPr>
            <p:nvPr/>
          </p:nvSpPr>
          <p:spPr bwMode="auto">
            <a:xfrm>
              <a:off x="7156078" y="1399704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pic>
        <p:nvPicPr>
          <p:cNvPr id="88" name="Picture 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1179" y="4088034"/>
            <a:ext cx="936625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" name="Group 88"/>
          <p:cNvGrpSpPr/>
          <p:nvPr/>
        </p:nvGrpSpPr>
        <p:grpSpPr>
          <a:xfrm>
            <a:off x="3231842" y="5197523"/>
            <a:ext cx="914400" cy="914400"/>
            <a:chOff x="6603628" y="1873399"/>
            <a:chExt cx="914400" cy="914400"/>
          </a:xfrm>
        </p:grpSpPr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6603628" y="1873399"/>
              <a:ext cx="304800" cy="304800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1" name="Rectangle 45"/>
            <p:cNvSpPr>
              <a:spLocks noChangeArrowheads="1"/>
            </p:cNvSpPr>
            <p:nvPr/>
          </p:nvSpPr>
          <p:spPr bwMode="auto">
            <a:xfrm>
              <a:off x="6908428" y="1873399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2" name="Rectangle 46"/>
            <p:cNvSpPr>
              <a:spLocks noChangeArrowheads="1"/>
            </p:cNvSpPr>
            <p:nvPr/>
          </p:nvSpPr>
          <p:spPr bwMode="auto">
            <a:xfrm>
              <a:off x="7213228" y="1873399"/>
              <a:ext cx="304800" cy="304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3" name="Rectangle 47"/>
            <p:cNvSpPr>
              <a:spLocks noChangeArrowheads="1"/>
            </p:cNvSpPr>
            <p:nvPr/>
          </p:nvSpPr>
          <p:spPr bwMode="auto">
            <a:xfrm>
              <a:off x="6603628" y="2178199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4" name="Rectangle 48"/>
            <p:cNvSpPr>
              <a:spLocks noChangeArrowheads="1"/>
            </p:cNvSpPr>
            <p:nvPr/>
          </p:nvSpPr>
          <p:spPr bwMode="auto">
            <a:xfrm>
              <a:off x="6908428" y="2178199"/>
              <a:ext cx="304800" cy="304800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5" name="Rectangle 49"/>
            <p:cNvSpPr>
              <a:spLocks noChangeArrowheads="1"/>
            </p:cNvSpPr>
            <p:nvPr/>
          </p:nvSpPr>
          <p:spPr bwMode="auto">
            <a:xfrm>
              <a:off x="7213228" y="2178199"/>
              <a:ext cx="304800" cy="3048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6" name="Rectangle 50"/>
            <p:cNvSpPr>
              <a:spLocks noChangeArrowheads="1"/>
            </p:cNvSpPr>
            <p:nvPr/>
          </p:nvSpPr>
          <p:spPr bwMode="auto">
            <a:xfrm>
              <a:off x="6603628" y="2482999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7" name="Rectangle 51"/>
            <p:cNvSpPr>
              <a:spLocks noChangeArrowheads="1"/>
            </p:cNvSpPr>
            <p:nvPr/>
          </p:nvSpPr>
          <p:spPr bwMode="auto">
            <a:xfrm>
              <a:off x="6908428" y="2482999"/>
              <a:ext cx="304800" cy="3048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  <p:sp>
          <p:nvSpPr>
            <p:cNvPr id="98" name="Rectangle 52"/>
            <p:cNvSpPr>
              <a:spLocks noChangeArrowheads="1"/>
            </p:cNvSpPr>
            <p:nvPr/>
          </p:nvSpPr>
          <p:spPr bwMode="auto">
            <a:xfrm>
              <a:off x="7213228" y="2482999"/>
              <a:ext cx="304800" cy="304800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it-IT" altLang="x-none" sz="1800">
                <a:solidFill>
                  <a:srgbClr val="000000"/>
                </a:solidFill>
              </a:endParaRPr>
            </a:p>
          </p:txBody>
        </p:sp>
      </p:grpSp>
      <p:pic>
        <p:nvPicPr>
          <p:cNvPr id="99" name="Picture 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1179" y="5187204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5653052" y="2178026"/>
            <a:ext cx="3163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We </a:t>
            </a:r>
            <a:r>
              <a:rPr lang="en-US">
                <a:solidFill>
                  <a:schemeClr val="tx2"/>
                </a:solidFill>
              </a:rPr>
              <a:t>CANNOT</a:t>
            </a:r>
            <a:r>
              <a:rPr lang="en-US"/>
              <a:t> combine participants’ data at the voxel level (even if their brains are in a common stereotaxic space) because the voxel activation patterns within an area (e.g., FFA) are not expected to match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-1157698" y="1845451"/>
            <a:ext cx="3423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DATA VOXEL MATRICES</a:t>
            </a:r>
          </a:p>
          <a:p>
            <a:pPr algn="ctr"/>
            <a:r>
              <a:rPr lang="en-US"/>
              <a:t>Participant #1 (FFA)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-1150574" y="4850484"/>
            <a:ext cx="3423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DATA VOXEL MATRICES</a:t>
            </a:r>
          </a:p>
          <a:p>
            <a:pPr algn="ctr"/>
            <a:r>
              <a:rPr lang="en-US"/>
              <a:t>Participant #2 (FFA)</a:t>
            </a:r>
          </a:p>
        </p:txBody>
      </p:sp>
    </p:spTree>
    <p:extLst>
      <p:ext uri="{BB962C8B-B14F-4D97-AF65-F5344CB8AC3E}">
        <p14:creationId xmlns:p14="http://schemas.microsoft.com/office/powerpoint/2010/main" val="2602989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3983"/>
            <a:ext cx="9144000" cy="588623"/>
          </a:xfrm>
        </p:spPr>
        <p:txBody>
          <a:bodyPr/>
          <a:lstStyle/>
          <a:p>
            <a:r>
              <a:rPr lang="en-US"/>
              <a:t>Review of RSA: Combining Participants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27984" y="2963361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We </a:t>
            </a:r>
            <a:r>
              <a:rPr lang="en-US">
                <a:solidFill>
                  <a:schemeClr val="tx2"/>
                </a:solidFill>
              </a:rPr>
              <a:t>CAN</a:t>
            </a:r>
            <a:r>
              <a:rPr lang="en-US"/>
              <a:t> combine participants at the data correlation matrix level because their patterns of similarities and differences are expected to match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-931779" y="1644839"/>
            <a:ext cx="2971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DATA CORRELATION MATRIX</a:t>
            </a:r>
          </a:p>
          <a:p>
            <a:pPr algn="ctr"/>
            <a:r>
              <a:rPr lang="en-US"/>
              <a:t>Participant #1 (FFA)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-1023015" y="4767535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DATA CORRELATION MATRIX</a:t>
            </a:r>
          </a:p>
          <a:p>
            <a:pPr algn="ctr"/>
            <a:r>
              <a:rPr lang="en-US"/>
              <a:t>Participant #2 (FFA)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1331640" y="836712"/>
            <a:ext cx="2604964" cy="2686060"/>
            <a:chOff x="2385065" y="3943924"/>
            <a:chExt cx="4968779" cy="5123464"/>
          </a:xfrm>
        </p:grpSpPr>
        <p:pic>
          <p:nvPicPr>
            <p:cNvPr id="104" name="Picture 7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7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7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7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7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" name="Picture 7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" name="Picture 7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7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16211"/>
              </p:ext>
            </p:extLst>
          </p:nvPr>
        </p:nvGraphicFramePr>
        <p:xfrm>
          <a:off x="1907704" y="1412776"/>
          <a:ext cx="2051004" cy="209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17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7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7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7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3" name="Group 112"/>
          <p:cNvGrpSpPr/>
          <p:nvPr/>
        </p:nvGrpSpPr>
        <p:grpSpPr>
          <a:xfrm>
            <a:off x="1259632" y="3839284"/>
            <a:ext cx="2604964" cy="2686060"/>
            <a:chOff x="2385065" y="3943924"/>
            <a:chExt cx="4968779" cy="5123464"/>
          </a:xfrm>
        </p:grpSpPr>
        <p:pic>
          <p:nvPicPr>
            <p:cNvPr id="114" name="Picture 7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7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7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7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" name="Picture 7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7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" name="Picture 7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7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19848"/>
              </p:ext>
            </p:extLst>
          </p:nvPr>
        </p:nvGraphicFramePr>
        <p:xfrm>
          <a:off x="1835696" y="4415348"/>
          <a:ext cx="2051004" cy="209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17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7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7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7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3666" marR="73666" marT="36833" marB="36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3128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3983"/>
            <a:ext cx="7772400" cy="588623"/>
          </a:xfrm>
        </p:spPr>
        <p:txBody>
          <a:bodyPr/>
          <a:lstStyle/>
          <a:p>
            <a:r>
              <a:rPr lang="en-US"/>
              <a:t>Review of RSA: Model Testing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60331" y="980728"/>
            <a:ext cx="0" cy="352839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1160331" y="4479887"/>
            <a:ext cx="333705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679513" y="2204864"/>
            <a:ext cx="504056" cy="2275023"/>
          </a:xfrm>
          <a:prstGeom prst="rect">
            <a:avLst/>
          </a:prstGeom>
          <a:solidFill>
            <a:schemeClr val="bg2">
              <a:lumMod val="65000"/>
              <a:lumOff val="3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931541" y="1628800"/>
            <a:ext cx="0" cy="11521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 rot="16200000">
            <a:off x="-1401477" y="2488540"/>
            <a:ext cx="374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“META-CORRELATION”</a:t>
            </a:r>
          </a:p>
          <a:p>
            <a:pPr algn="ctr"/>
            <a:r>
              <a:rPr lang="en-US" sz="1400"/>
              <a:t>Correlation between data and model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981898" y="3356992"/>
            <a:ext cx="504000" cy="1122895"/>
          </a:xfrm>
          <a:prstGeom prst="rect">
            <a:avLst/>
          </a:prstGeom>
          <a:solidFill>
            <a:schemeClr val="bg2">
              <a:lumMod val="65000"/>
              <a:lumOff val="3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203848" y="2780928"/>
            <a:ext cx="0" cy="11521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1391481" y="5000200"/>
            <a:ext cx="920426" cy="949080"/>
            <a:chOff x="2385065" y="3943924"/>
            <a:chExt cx="4968779" cy="5123464"/>
          </a:xfrm>
        </p:grpSpPr>
        <p:pic>
          <p:nvPicPr>
            <p:cNvPr id="46" name="Picture 72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78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73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7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72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73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78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7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312816"/>
              </p:ext>
            </p:extLst>
          </p:nvPr>
        </p:nvGraphicFramePr>
        <p:xfrm>
          <a:off x="1587217" y="5209854"/>
          <a:ext cx="724692" cy="73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856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4" name="Group 63"/>
          <p:cNvGrpSpPr/>
          <p:nvPr/>
        </p:nvGrpSpPr>
        <p:grpSpPr>
          <a:xfrm>
            <a:off x="2715468" y="5000200"/>
            <a:ext cx="920426" cy="949080"/>
            <a:chOff x="2385065" y="3943924"/>
            <a:chExt cx="4968779" cy="5123464"/>
          </a:xfrm>
        </p:grpSpPr>
        <p:pic>
          <p:nvPicPr>
            <p:cNvPr id="65" name="Picture 72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78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73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7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72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73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78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7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51140"/>
              </p:ext>
            </p:extLst>
          </p:nvPr>
        </p:nvGraphicFramePr>
        <p:xfrm>
          <a:off x="2911204" y="5209854"/>
          <a:ext cx="724692" cy="73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856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31640" y="449723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MODEL1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699792" y="450912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MODEL2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16860" y="847859"/>
            <a:ext cx="3065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Variance across participants</a:t>
            </a:r>
          </a:p>
          <a:p>
            <a:pPr algn="ctr"/>
            <a:r>
              <a:rPr lang="en-US"/>
              <a:t>+/- 95%CI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1359" y="6020205"/>
            <a:ext cx="440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Both models significantly account for the data but MODEL1 matches more closely than MODEL2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187375" y="765224"/>
            <a:ext cx="1675511" cy="1727672"/>
            <a:chOff x="2385065" y="3943924"/>
            <a:chExt cx="4968779" cy="5123464"/>
          </a:xfrm>
        </p:grpSpPr>
        <p:pic>
          <p:nvPicPr>
            <p:cNvPr id="100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83939"/>
              </p:ext>
            </p:extLst>
          </p:nvPr>
        </p:nvGraphicFramePr>
        <p:xfrm>
          <a:off x="6565164" y="1129576"/>
          <a:ext cx="1319204" cy="134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9" name="Group 108"/>
          <p:cNvGrpSpPr/>
          <p:nvPr/>
        </p:nvGrpSpPr>
        <p:grpSpPr>
          <a:xfrm>
            <a:off x="6185797" y="2637432"/>
            <a:ext cx="1675511" cy="1727672"/>
            <a:chOff x="2385065" y="3943924"/>
            <a:chExt cx="4968779" cy="5123464"/>
          </a:xfrm>
        </p:grpSpPr>
        <p:pic>
          <p:nvPicPr>
            <p:cNvPr id="110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254552"/>
              </p:ext>
            </p:extLst>
          </p:nvPr>
        </p:nvGraphicFramePr>
        <p:xfrm>
          <a:off x="6540526" y="3001784"/>
          <a:ext cx="1319204" cy="134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9" name="Group 118"/>
          <p:cNvGrpSpPr/>
          <p:nvPr/>
        </p:nvGrpSpPr>
        <p:grpSpPr>
          <a:xfrm>
            <a:off x="6123886" y="4989303"/>
            <a:ext cx="1675511" cy="1727672"/>
            <a:chOff x="2385065" y="3943924"/>
            <a:chExt cx="4968779" cy="5123464"/>
          </a:xfrm>
        </p:grpSpPr>
        <p:pic>
          <p:nvPicPr>
            <p:cNvPr id="120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5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7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342913"/>
              </p:ext>
            </p:extLst>
          </p:nvPr>
        </p:nvGraphicFramePr>
        <p:xfrm>
          <a:off x="6478615" y="5353655"/>
          <a:ext cx="1319204" cy="134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4968838" y="155740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Participant 1</a:t>
            </a: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5007342" y="342961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Participant 2</a:t>
            </a: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5045846" y="575116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Participant 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1058" y="44696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/>
              <a:t>…</a:t>
            </a:r>
            <a:endParaRPr lang="en-US"/>
          </a:p>
        </p:txBody>
      </p:sp>
      <p:sp>
        <p:nvSpPr>
          <p:cNvPr id="18" name="Left Brace 17"/>
          <p:cNvSpPr/>
          <p:nvPr/>
        </p:nvSpPr>
        <p:spPr bwMode="auto">
          <a:xfrm>
            <a:off x="5148064" y="612606"/>
            <a:ext cx="360040" cy="6056754"/>
          </a:xfrm>
          <a:prstGeom prst="leftBrace">
            <a:avLst>
              <a:gd name="adj1" fmla="val 8333"/>
              <a:gd name="adj2" fmla="val 941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65780" y="1408641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Model-Data</a:t>
            </a:r>
          </a:p>
          <a:p>
            <a:pPr algn="ctr"/>
            <a:r>
              <a:rPr lang="en-US" sz="1400"/>
              <a:t>r = .53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65779" y="3395905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Model-Data</a:t>
            </a:r>
          </a:p>
          <a:p>
            <a:pPr algn="ctr"/>
            <a:r>
              <a:rPr lang="en-US" sz="1400"/>
              <a:t>r = .64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965778" y="5664428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Model-Data</a:t>
            </a:r>
          </a:p>
          <a:p>
            <a:pPr algn="ctr"/>
            <a:r>
              <a:rPr lang="en-US" sz="1400"/>
              <a:t>r = .59</a:t>
            </a:r>
          </a:p>
        </p:txBody>
      </p:sp>
    </p:spTree>
    <p:extLst>
      <p:ext uri="{BB962C8B-B14F-4D97-AF65-F5344CB8AC3E}">
        <p14:creationId xmlns:p14="http://schemas.microsoft.com/office/powerpoint/2010/main" val="53847484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3983"/>
            <a:ext cx="7772400" cy="588623"/>
          </a:xfrm>
        </p:spPr>
        <p:txBody>
          <a:bodyPr/>
          <a:lstStyle/>
          <a:p>
            <a:r>
              <a:rPr lang="en-US" dirty="0"/>
              <a:t>Details for aficionados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60331" y="980728"/>
            <a:ext cx="0" cy="352839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1160331" y="4479887"/>
            <a:ext cx="333705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679513" y="2204864"/>
            <a:ext cx="504056" cy="2275023"/>
          </a:xfrm>
          <a:prstGeom prst="rect">
            <a:avLst/>
          </a:prstGeom>
          <a:solidFill>
            <a:schemeClr val="bg2">
              <a:lumMod val="65000"/>
              <a:lumOff val="3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931541" y="1628800"/>
            <a:ext cx="0" cy="11521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 rot="16200000">
            <a:off x="-1401477" y="2488540"/>
            <a:ext cx="374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“META-CORRELATION”</a:t>
            </a:r>
          </a:p>
          <a:p>
            <a:pPr algn="ctr"/>
            <a:r>
              <a:rPr lang="en-US" sz="1400" dirty="0"/>
              <a:t>Correlation between data and model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981898" y="3356992"/>
            <a:ext cx="504000" cy="1122895"/>
          </a:xfrm>
          <a:prstGeom prst="rect">
            <a:avLst/>
          </a:prstGeom>
          <a:solidFill>
            <a:schemeClr val="bg2">
              <a:lumMod val="65000"/>
              <a:lumOff val="3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203848" y="2780928"/>
            <a:ext cx="0" cy="11521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1391481" y="5000200"/>
            <a:ext cx="920426" cy="949080"/>
            <a:chOff x="2385065" y="3943924"/>
            <a:chExt cx="4968779" cy="5123464"/>
          </a:xfrm>
        </p:grpSpPr>
        <p:pic>
          <p:nvPicPr>
            <p:cNvPr id="46" name="Picture 72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78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73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7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72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73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78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7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312816"/>
              </p:ext>
            </p:extLst>
          </p:nvPr>
        </p:nvGraphicFramePr>
        <p:xfrm>
          <a:off x="1587217" y="5209854"/>
          <a:ext cx="724692" cy="73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85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4" name="Group 63"/>
          <p:cNvGrpSpPr/>
          <p:nvPr/>
        </p:nvGrpSpPr>
        <p:grpSpPr>
          <a:xfrm>
            <a:off x="2715468" y="5000200"/>
            <a:ext cx="920426" cy="949080"/>
            <a:chOff x="2385065" y="3943924"/>
            <a:chExt cx="4968779" cy="5123464"/>
          </a:xfrm>
        </p:grpSpPr>
        <p:pic>
          <p:nvPicPr>
            <p:cNvPr id="65" name="Picture 72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78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73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7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72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73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78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7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51140"/>
              </p:ext>
            </p:extLst>
          </p:nvPr>
        </p:nvGraphicFramePr>
        <p:xfrm>
          <a:off x="2911204" y="5209854"/>
          <a:ext cx="724692" cy="73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85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85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6029" marR="26029" marT="13014" marB="130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31640" y="449723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699792" y="450912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1359" y="6020205"/>
            <a:ext cx="440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models significantly account for the data but MODEL1 matches more closely than MODEL2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187375" y="765224"/>
            <a:ext cx="1675511" cy="1727672"/>
            <a:chOff x="2385065" y="3943924"/>
            <a:chExt cx="4968779" cy="5123464"/>
          </a:xfrm>
        </p:grpSpPr>
        <p:pic>
          <p:nvPicPr>
            <p:cNvPr id="100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83939"/>
              </p:ext>
            </p:extLst>
          </p:nvPr>
        </p:nvGraphicFramePr>
        <p:xfrm>
          <a:off x="6565164" y="1129576"/>
          <a:ext cx="1319204" cy="134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9" name="Group 108"/>
          <p:cNvGrpSpPr/>
          <p:nvPr/>
        </p:nvGrpSpPr>
        <p:grpSpPr>
          <a:xfrm>
            <a:off x="6185797" y="2637432"/>
            <a:ext cx="1675511" cy="1727672"/>
            <a:chOff x="2385065" y="3943924"/>
            <a:chExt cx="4968779" cy="5123464"/>
          </a:xfrm>
        </p:grpSpPr>
        <p:pic>
          <p:nvPicPr>
            <p:cNvPr id="110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254552"/>
              </p:ext>
            </p:extLst>
          </p:nvPr>
        </p:nvGraphicFramePr>
        <p:xfrm>
          <a:off x="6540526" y="3001784"/>
          <a:ext cx="1319204" cy="134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9" name="Group 118"/>
          <p:cNvGrpSpPr/>
          <p:nvPr/>
        </p:nvGrpSpPr>
        <p:grpSpPr>
          <a:xfrm>
            <a:off x="6123886" y="4989303"/>
            <a:ext cx="1675511" cy="1727672"/>
            <a:chOff x="2385065" y="3943924"/>
            <a:chExt cx="4968779" cy="5123464"/>
          </a:xfrm>
        </p:grpSpPr>
        <p:pic>
          <p:nvPicPr>
            <p:cNvPr id="120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86" y="394868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258" y="3944717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327" y="5983993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219" y="3947892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" name="Picture 7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77" y="4918546"/>
              <a:ext cx="762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5" name="Picture 7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822" y="3943924"/>
              <a:ext cx="800100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7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7058965"/>
              <a:ext cx="936625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7" name="Picture 77"/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065" y="8132350"/>
              <a:ext cx="936625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342913"/>
              </p:ext>
            </p:extLst>
          </p:nvPr>
        </p:nvGraphicFramePr>
        <p:xfrm>
          <a:off x="6478615" y="5353655"/>
          <a:ext cx="1319204" cy="134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7382" marR="47382" marT="23691" marB="23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4968838" y="155740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Participant 1</a:t>
            </a: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5007342" y="342961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Participant 2</a:t>
            </a: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5045846" y="575116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Participant 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1058" y="44696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 bwMode="auto">
          <a:xfrm>
            <a:off x="5148064" y="612606"/>
            <a:ext cx="360040" cy="6056754"/>
          </a:xfrm>
          <a:prstGeom prst="leftBrace">
            <a:avLst>
              <a:gd name="adj1" fmla="val 8333"/>
              <a:gd name="adj2" fmla="val 941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65780" y="1408641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Model-Data</a:t>
            </a:r>
          </a:p>
          <a:p>
            <a:pPr algn="ctr"/>
            <a:r>
              <a:rPr lang="en-US" sz="1400" dirty="0"/>
              <a:t>r = .53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65779" y="3395905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Model-Data</a:t>
            </a:r>
          </a:p>
          <a:p>
            <a:pPr algn="ctr"/>
            <a:r>
              <a:rPr lang="en-US" sz="1400" dirty="0"/>
              <a:t>r = .64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965778" y="5664428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Model-Data</a:t>
            </a:r>
          </a:p>
          <a:p>
            <a:pPr algn="ctr"/>
            <a:r>
              <a:rPr lang="en-US" sz="1400" dirty="0"/>
              <a:t>r = .59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172958" y="1008536"/>
            <a:ext cx="2987297" cy="1450836"/>
          </a:xfrm>
          <a:prstGeom prst="rect">
            <a:avLst/>
          </a:prstGeom>
          <a:solidFill>
            <a:srgbClr val="7030A0">
              <a:alpha val="63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294844" y="628213"/>
            <a:ext cx="4272403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It can be helpful to compute a </a:t>
            </a:r>
            <a:r>
              <a:rPr lang="en-US" sz="1200" dirty="0">
                <a:solidFill>
                  <a:srgbClr val="8E008F"/>
                </a:solidFill>
              </a:rPr>
              <a:t>noise ceiling </a:t>
            </a:r>
            <a:r>
              <a:rPr lang="en-US" sz="1200" dirty="0">
                <a:solidFill>
                  <a:schemeClr val="bg2"/>
                </a:solidFill>
              </a:rPr>
              <a:t>(or range of expected values for it).  This is a measure of how consistent the data matrices are across </a:t>
            </a:r>
            <a:r>
              <a:rPr lang="en-US" sz="1200" dirty="0" err="1">
                <a:solidFill>
                  <a:schemeClr val="bg2"/>
                </a:solidFill>
              </a:rPr>
              <a:t>Ss</a:t>
            </a:r>
            <a:r>
              <a:rPr lang="en-US" sz="1200" dirty="0">
                <a:solidFill>
                  <a:schemeClr val="bg2"/>
                </a:solidFill>
              </a:rPr>
              <a:t> and thus how well the best model could be expected to perform.  In this cartoon example, Model 1 does a very good job considering the noise ceiling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09022" y="2459426"/>
            <a:ext cx="152677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/>
                </a:solidFill>
              </a:rPr>
              <a:t>It may be best to use Fisher-transformed r values than raw r </a:t>
            </a:r>
            <a:r>
              <a:rPr lang="en-US" sz="1200" err="1">
                <a:solidFill>
                  <a:schemeClr val="bg2"/>
                </a:solidFill>
              </a:rPr>
              <a:t>valuss</a:t>
            </a:r>
            <a:r>
              <a:rPr lang="en-US" sz="1200">
                <a:solidFill>
                  <a:schemeClr val="bg2"/>
                </a:solidFill>
              </a:rPr>
              <a:t> because r’s are not normally distributed (especially for absolute r &gt;~.5)</a:t>
            </a:r>
          </a:p>
        </p:txBody>
      </p:sp>
    </p:spTree>
    <p:extLst>
      <p:ext uri="{BB962C8B-B14F-4D97-AF65-F5344CB8AC3E}">
        <p14:creationId xmlns:p14="http://schemas.microsoft.com/office/powerpoint/2010/main" val="17381842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3983"/>
            <a:ext cx="7772400" cy="588623"/>
          </a:xfrm>
        </p:spPr>
        <p:txBody>
          <a:bodyPr/>
          <a:lstStyle/>
          <a:p>
            <a:r>
              <a:rPr lang="en-US"/>
              <a:t>Review of RSA: Models vs. MDS</a:t>
            </a:r>
          </a:p>
        </p:txBody>
      </p:sp>
      <p:sp>
        <p:nvSpPr>
          <p:cNvPr id="41" name="TextBox 40"/>
          <p:cNvSpPr txBox="1"/>
          <p:nvPr/>
        </p:nvSpPr>
        <p:spPr>
          <a:xfrm rot="16200000">
            <a:off x="3429347" y="2083337"/>
            <a:ext cx="374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“META-CORRELATION”</a:t>
            </a:r>
          </a:p>
          <a:p>
            <a:pPr algn="ctr"/>
            <a:r>
              <a:rPr lang="en-US" sz="1400"/>
              <a:t>Correlation between data and model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845408" y="998713"/>
            <a:ext cx="2342701" cy="2754022"/>
            <a:chOff x="1160331" y="980728"/>
            <a:chExt cx="3337057" cy="3922963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160331" y="980728"/>
              <a:ext cx="0" cy="352839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>
              <a:off x="1160331" y="4479887"/>
              <a:ext cx="3337057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 bwMode="auto">
            <a:xfrm>
              <a:off x="1679513" y="2204864"/>
              <a:ext cx="504056" cy="2275023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1931541" y="1628800"/>
              <a:ext cx="0" cy="115212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Rectangle 41"/>
            <p:cNvSpPr/>
            <p:nvPr/>
          </p:nvSpPr>
          <p:spPr bwMode="auto">
            <a:xfrm>
              <a:off x="2981898" y="3356992"/>
              <a:ext cx="504000" cy="1122895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3203848" y="2780928"/>
              <a:ext cx="0" cy="115212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331639" y="4497231"/>
              <a:ext cx="1162705" cy="394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MODEL1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699792" y="4509120"/>
              <a:ext cx="1162705" cy="394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MODEL2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27584" y="998713"/>
            <a:ext cx="2448272" cy="2448272"/>
            <a:chOff x="5220072" y="836712"/>
            <a:chExt cx="3600400" cy="3600400"/>
          </a:xfrm>
        </p:grpSpPr>
        <p:pic>
          <p:nvPicPr>
            <p:cNvPr id="91" name="Picture 7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8120" y="942272"/>
              <a:ext cx="520671" cy="61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7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7009" y="1126771"/>
              <a:ext cx="495877" cy="607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Picture 7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190" y="3349479"/>
              <a:ext cx="609516" cy="612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7" name="Picture 7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5131" y="3580439"/>
              <a:ext cx="609516" cy="608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" name="Rectangle 97"/>
            <p:cNvSpPr/>
            <p:nvPr/>
          </p:nvSpPr>
          <p:spPr bwMode="auto">
            <a:xfrm>
              <a:off x="5220072" y="836712"/>
              <a:ext cx="3600400" cy="36004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5017" y="3940021"/>
            <a:ext cx="41706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MDS Plots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/>
              <a:t>Good for visualizing and exploring data in a limited number of dimensions (typically 2D or 3D)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/>
              <a:t>May allow you to generate new models based on data-driven analysis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/>
              <a:t>Not good for statistical testing because they’ve oversimplified complex (n-dimensional) data and don’t give a measure of </a:t>
            </a:r>
            <a:r>
              <a:rPr lang="en-US" sz="1600" err="1"/>
              <a:t>intersubject</a:t>
            </a:r>
            <a:r>
              <a:rPr lang="en-US" sz="1600"/>
              <a:t> consistency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88024" y="3940021"/>
            <a:ext cx="39714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Model Testing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/>
              <a:t>Good for statistical testing of data because they it takes into account full (n-</a:t>
            </a:r>
            <a:r>
              <a:rPr lang="en-US" sz="1600" err="1"/>
              <a:t>dimesnional</a:t>
            </a:r>
            <a:r>
              <a:rPr lang="en-US" sz="1600"/>
              <a:t>) data and </a:t>
            </a:r>
            <a:r>
              <a:rPr lang="en-US" sz="1600" err="1"/>
              <a:t>intersubject</a:t>
            </a:r>
            <a:r>
              <a:rPr lang="en-US" sz="1600"/>
              <a:t> variability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/>
              <a:t>Can only test the models that you the experimenter came up with</a:t>
            </a:r>
          </a:p>
        </p:txBody>
      </p:sp>
    </p:spTree>
    <p:extLst>
      <p:ext uri="{BB962C8B-B14F-4D97-AF65-F5344CB8AC3E}">
        <p14:creationId xmlns:p14="http://schemas.microsoft.com/office/powerpoint/2010/main" val="14586987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AC"/>
      </a:dk2>
      <a:lt2>
        <a:srgbClr val="FFFF00"/>
      </a:lt2>
      <a:accent1>
        <a:srgbClr val="FF9900"/>
      </a:accent1>
      <a:accent2>
        <a:srgbClr val="00FFFF"/>
      </a:accent2>
      <a:accent3>
        <a:srgbClr val="AAAAD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4617</TotalTime>
  <Words>585</Words>
  <Application>Microsoft Macintosh PowerPoint</Application>
  <PresentationFormat>On-screen Show (4:3)</PresentationFormat>
  <Paragraphs>102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1_Default Design</vt:lpstr>
      <vt:lpstr>2_Blank Presentation</vt:lpstr>
      <vt:lpstr>Image</vt:lpstr>
      <vt:lpstr>Summary of RSA</vt:lpstr>
      <vt:lpstr>Review of RSA: Voxels  Correlations</vt:lpstr>
      <vt:lpstr>Review of RSA: Correlations  Representations</vt:lpstr>
      <vt:lpstr>Review of RSA: Correlations  Model Testing</vt:lpstr>
      <vt:lpstr>Review of RSA: Combining Participants</vt:lpstr>
      <vt:lpstr>Review of RSA: Combining Participants</vt:lpstr>
      <vt:lpstr>Review of RSA: Model Testing</vt:lpstr>
      <vt:lpstr>Details for aficionados</vt:lpstr>
      <vt:lpstr>Review of RSA: Models vs. MDS</vt:lpstr>
    </vt:vector>
  </TitlesOfParts>
  <Company>SSC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Jody Culham</dc:creator>
  <cp:lastModifiedBy>Jody Culham</cp:lastModifiedBy>
  <cp:revision>206</cp:revision>
  <dcterms:created xsi:type="dcterms:W3CDTF">2011-08-15T20:29:02Z</dcterms:created>
  <dcterms:modified xsi:type="dcterms:W3CDTF">2020-11-13T00:41:25Z</dcterms:modified>
</cp:coreProperties>
</file>