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33"/>
  </p:notesMasterIdLst>
  <p:handoutMasterIdLst>
    <p:handoutMasterId r:id="rId34"/>
  </p:handoutMasterIdLst>
  <p:sldIdLst>
    <p:sldId id="566" r:id="rId3"/>
    <p:sldId id="414" r:id="rId4"/>
    <p:sldId id="483" r:id="rId5"/>
    <p:sldId id="484" r:id="rId6"/>
    <p:sldId id="485" r:id="rId7"/>
    <p:sldId id="673" r:id="rId8"/>
    <p:sldId id="549" r:id="rId9"/>
    <p:sldId id="493" r:id="rId10"/>
    <p:sldId id="665" r:id="rId11"/>
    <p:sldId id="669" r:id="rId12"/>
    <p:sldId id="494" r:id="rId13"/>
    <p:sldId id="495" r:id="rId14"/>
    <p:sldId id="496" r:id="rId15"/>
    <p:sldId id="572" r:id="rId16"/>
    <p:sldId id="661" r:id="rId17"/>
    <p:sldId id="662" r:id="rId18"/>
    <p:sldId id="663" r:id="rId19"/>
    <p:sldId id="567" r:id="rId20"/>
    <p:sldId id="569" r:id="rId21"/>
    <p:sldId id="568" r:id="rId22"/>
    <p:sldId id="570" r:id="rId23"/>
    <p:sldId id="571" r:id="rId24"/>
    <p:sldId id="664" r:id="rId25"/>
    <p:sldId id="666" r:id="rId26"/>
    <p:sldId id="667" r:id="rId27"/>
    <p:sldId id="668" r:id="rId28"/>
    <p:sldId id="1541" r:id="rId29"/>
    <p:sldId id="1542" r:id="rId30"/>
    <p:sldId id="1543" r:id="rId31"/>
    <p:sldId id="605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FB79"/>
    <a:srgbClr val="D883FF"/>
    <a:srgbClr val="FF9300"/>
    <a:srgbClr val="478363"/>
    <a:srgbClr val="5FBE1D"/>
    <a:srgbClr val="CECEF0"/>
    <a:srgbClr val="FF7E79"/>
    <a:srgbClr val="C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3061"/>
  </p:normalViewPr>
  <p:slideViewPr>
    <p:cSldViewPr>
      <p:cViewPr varScale="1">
        <p:scale>
          <a:sx n="119" d="100"/>
          <a:sy n="119" d="100"/>
        </p:scale>
        <p:origin x="2232" y="184"/>
      </p:cViewPr>
      <p:guideLst>
        <p:guide orient="horz" pos="38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877AAD3-CE22-A940-ABC1-93FA629ACD3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38AAF59-739C-9043-B570-70ABA054A94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51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25955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300">
                <a:solidFill>
                  <a:srgbClr val="000000"/>
                </a:solidFill>
                <a:latin typeface="Calibri" charset="0"/>
              </a:rPr>
              <a:t>Fraser Smith &amp; Jason Gallivan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  <p:sp>
        <p:nvSpPr>
          <p:cNvPr id="12800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161BD91-A31E-6443-AD89-4E7B41E65131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  <p:sp>
        <p:nvSpPr>
          <p:cNvPr id="1300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FC0EF6D-9ED8-A949-9E38-B91A6E89F384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65438-23C5-F749-AB21-325F650CC0E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7F204-0F27-E842-A1D4-16DA8E36046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DA4BD-347B-9844-A1EF-BD0637F8AC7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6E6E9-6E4B-2242-80B9-BCFE4E4CA58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2FC80-1145-DF43-9058-F9B12F38342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3D5EB-31D7-D44F-8828-165C81D861F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43D10-1FD6-884B-99A3-0BA43E8368F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0E79B-8F3F-B741-B63F-42275232863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A9E6A-5C48-EF4C-836A-F1AAD494F9A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3926F-6EF2-5F4F-A438-DE2EB8B446C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7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2AEF7-4460-7B4A-AB81-387402B9C79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3DD3D-98EF-4A45-83F6-89EA4F46150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79C57-85A1-D947-B96B-5804A13ED5A4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9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A531-822E-D941-9B98-F7E6CBBCB227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4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B620C-DDB3-044F-8C9D-242230A4A502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2C037-1C53-1D47-841F-4B112D03C84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F77AC-A776-0C4A-A58C-B2E926D6770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D9D2E-885A-6D4C-BF5F-B63DFA9A9242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63457-B896-3245-B1B1-82EE98CE1E9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E543F-4A75-F348-BF82-BCCCA18B084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C461E-94E6-864B-80A5-14475DC8916E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79EF4-B0C2-BF40-9F7E-A79911267D11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mri4newbie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fmri4newbi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033BAEA-4C63-3343-B91C-A3979B5211D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aphicFrame>
        <p:nvGraphicFramePr>
          <p:cNvPr id="1031" name="Object 11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C048A3EA-F409-364F-A04C-ECAE831C4D8E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aphicFrame>
        <p:nvGraphicFramePr>
          <p:cNvPr id="26631" name="Object 11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3"/>
          <p:cNvSpPr>
            <a:spLocks noGrp="1"/>
          </p:cNvSpPr>
          <p:nvPr>
            <p:ph type="ctrTitle"/>
          </p:nvPr>
        </p:nvSpPr>
        <p:spPr>
          <a:xfrm>
            <a:off x="685800" y="2573338"/>
            <a:ext cx="7772400" cy="584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Basic Correlation Approach</a:t>
            </a:r>
          </a:p>
        </p:txBody>
      </p:sp>
      <p:sp>
        <p:nvSpPr>
          <p:cNvPr id="10342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Kriegeskorte’s</a:t>
            </a:r>
            <a:r>
              <a:rPr lang="en-US" dirty="0"/>
              <a:t> 92 Stimuli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4" y="836712"/>
            <a:ext cx="78232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63500"/>
            <a:ext cx="64103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Rectangle 1032"/>
          <p:cNvSpPr>
            <a:spLocks noChangeArrowheads="1"/>
          </p:cNvSpPr>
          <p:nvPr/>
        </p:nvSpPr>
        <p:spPr bwMode="auto">
          <a:xfrm>
            <a:off x="1174750" y="2668588"/>
            <a:ext cx="2682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Calibri" charset="0"/>
              </a:rPr>
              <a:t>.</a:t>
            </a:r>
            <a:endParaRPr lang="en-US" altLang="x-none" sz="1800" b="1" baseline="-25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4931" name="Text Box 1034"/>
          <p:cNvSpPr txBox="1">
            <a:spLocks noChangeArrowheads="1"/>
          </p:cNvSpPr>
          <p:nvPr/>
        </p:nvSpPr>
        <p:spPr bwMode="auto">
          <a:xfrm rot="-5400000">
            <a:off x="100806" y="3328194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Calibri" charset="0"/>
              </a:rPr>
              <a:t>TRIALS</a:t>
            </a:r>
            <a:endParaRPr lang="en-US" altLang="x-none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63500"/>
            <a:ext cx="703263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1032"/>
          <p:cNvSpPr>
            <a:spLocks noChangeArrowheads="1"/>
          </p:cNvSpPr>
          <p:nvPr/>
        </p:nvSpPr>
        <p:spPr bwMode="auto">
          <a:xfrm>
            <a:off x="1104900" y="2820988"/>
            <a:ext cx="24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.</a:t>
            </a:r>
            <a:endParaRPr lang="en-US" altLang="x-none" sz="1800" b="1" baseline="-250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4934" name="Text Box 1034"/>
          <p:cNvSpPr txBox="1">
            <a:spLocks noChangeArrowheads="1"/>
          </p:cNvSpPr>
          <p:nvPr/>
        </p:nvSpPr>
        <p:spPr bwMode="auto">
          <a:xfrm rot="-5400000">
            <a:off x="-45244" y="3404394"/>
            <a:ext cx="153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CONDITIONS</a:t>
            </a:r>
            <a:endParaRPr lang="en-US" altLang="x-none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4935" name="Rectangle 1029"/>
          <p:cNvSpPr>
            <a:spLocks noChangeArrowheads="1"/>
          </p:cNvSpPr>
          <p:nvPr/>
        </p:nvSpPr>
        <p:spPr bwMode="auto">
          <a:xfrm>
            <a:off x="1414463" y="6394450"/>
            <a:ext cx="38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C</a:t>
            </a:r>
            <a:r>
              <a:rPr lang="en-US" altLang="x-none" sz="1800" b="1" baseline="-25000">
                <a:solidFill>
                  <a:srgbClr val="FFFFFF"/>
                </a:solidFill>
                <a:latin typeface="Calibri" charset="0"/>
              </a:rPr>
              <a:t>1</a:t>
            </a:r>
          </a:p>
        </p:txBody>
      </p:sp>
      <p:sp>
        <p:nvSpPr>
          <p:cNvPr id="124936" name="TextBox 12"/>
          <p:cNvSpPr txBox="1">
            <a:spLocks noChangeArrowheads="1"/>
          </p:cNvSpPr>
          <p:nvPr/>
        </p:nvSpPr>
        <p:spPr bwMode="auto">
          <a:xfrm>
            <a:off x="3435350" y="65166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CONDITIONS</a:t>
            </a:r>
          </a:p>
        </p:txBody>
      </p:sp>
      <p:sp>
        <p:nvSpPr>
          <p:cNvPr id="124937" name="Rectangle 1029"/>
          <p:cNvSpPr>
            <a:spLocks noChangeArrowheads="1"/>
          </p:cNvSpPr>
          <p:nvPr/>
        </p:nvSpPr>
        <p:spPr bwMode="auto">
          <a:xfrm>
            <a:off x="977900" y="1652588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C</a:t>
            </a:r>
            <a:r>
              <a:rPr lang="en-US" altLang="x-none" sz="1800" b="1" baseline="-25000">
                <a:solidFill>
                  <a:srgbClr val="FFFFFF"/>
                </a:solidFill>
                <a:latin typeface="Calibri" charset="0"/>
              </a:rPr>
              <a:t>1</a:t>
            </a:r>
          </a:p>
        </p:txBody>
      </p:sp>
      <p:sp>
        <p:nvSpPr>
          <p:cNvPr id="124938" name="Rectangle 1033"/>
          <p:cNvSpPr>
            <a:spLocks noChangeArrowheads="1"/>
          </p:cNvSpPr>
          <p:nvPr/>
        </p:nvSpPr>
        <p:spPr bwMode="auto">
          <a:xfrm>
            <a:off x="5810250" y="64309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C</a:t>
            </a:r>
            <a:r>
              <a:rPr lang="en-US" altLang="x-none" sz="1800" b="1" baseline="-25000">
                <a:solidFill>
                  <a:srgbClr val="FFFFFF"/>
                </a:solidFill>
                <a:latin typeface="Calibri" charset="0"/>
              </a:rPr>
              <a:t>96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4938" y="63500"/>
            <a:ext cx="730250" cy="630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124942" name="Group 27"/>
          <p:cNvGrpSpPr>
            <a:grpSpLocks/>
          </p:cNvGrpSpPr>
          <p:nvPr/>
        </p:nvGrpSpPr>
        <p:grpSpPr bwMode="auto">
          <a:xfrm>
            <a:off x="7577138" y="2547938"/>
            <a:ext cx="762000" cy="2565400"/>
            <a:chOff x="4652964" y="2004283"/>
            <a:chExt cx="762793" cy="2565335"/>
          </a:xfrm>
        </p:grpSpPr>
        <p:sp>
          <p:nvSpPr>
            <p:cNvPr id="29" name="Rectangle 28"/>
            <p:cNvSpPr/>
            <p:nvPr/>
          </p:nvSpPr>
          <p:spPr>
            <a:xfrm>
              <a:off x="4652964" y="2132867"/>
              <a:ext cx="141434" cy="2304992"/>
            </a:xfrm>
            <a:prstGeom prst="rect">
              <a:avLst/>
            </a:prstGeom>
            <a:gradFill>
              <a:gsLst>
                <a:gs pos="10000">
                  <a:srgbClr val="10059D"/>
                </a:gs>
                <a:gs pos="33000">
                  <a:srgbClr val="66FFFF"/>
                </a:gs>
                <a:gs pos="47000">
                  <a:srgbClr val="00B050"/>
                </a:gs>
                <a:gs pos="53000">
                  <a:srgbClr val="FFFF00"/>
                </a:gs>
                <a:gs pos="72000">
                  <a:srgbClr val="FF0000"/>
                </a:gs>
                <a:gs pos="93000">
                  <a:srgbClr val="CC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4945" name="TextBox 24"/>
            <p:cNvSpPr txBox="1">
              <a:spLocks noChangeArrowheads="1"/>
            </p:cNvSpPr>
            <p:nvPr/>
          </p:nvSpPr>
          <p:spPr bwMode="auto">
            <a:xfrm>
              <a:off x="4795045" y="2004283"/>
              <a:ext cx="6207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24946" name="TextBox 25"/>
            <p:cNvSpPr txBox="1">
              <a:spLocks noChangeArrowheads="1"/>
            </p:cNvSpPr>
            <p:nvPr/>
          </p:nvSpPr>
          <p:spPr bwMode="auto">
            <a:xfrm>
              <a:off x="4795045" y="4199731"/>
              <a:ext cx="5318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24947" name="TextBox 26"/>
            <p:cNvSpPr txBox="1">
              <a:spLocks noChangeArrowheads="1"/>
            </p:cNvSpPr>
            <p:nvPr/>
          </p:nvSpPr>
          <p:spPr bwMode="auto">
            <a:xfrm rot="5400000">
              <a:off x="4516438" y="3190876"/>
              <a:ext cx="1082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similarity</a:t>
              </a:r>
            </a:p>
          </p:txBody>
        </p:sp>
      </p:grpSp>
      <p:sp>
        <p:nvSpPr>
          <p:cNvPr id="124943" name="Rectangle 1033"/>
          <p:cNvSpPr>
            <a:spLocks noChangeArrowheads="1"/>
          </p:cNvSpPr>
          <p:nvPr/>
        </p:nvSpPr>
        <p:spPr bwMode="auto">
          <a:xfrm>
            <a:off x="887413" y="5972175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FFFFFF"/>
                </a:solidFill>
                <a:latin typeface="Calibri" charset="0"/>
              </a:rPr>
              <a:t>C</a:t>
            </a:r>
            <a:r>
              <a:rPr lang="en-US" altLang="x-none" sz="1800" b="1" baseline="-25000">
                <a:solidFill>
                  <a:srgbClr val="FFFFFF"/>
                </a:solidFill>
                <a:latin typeface="Calibri" charset="0"/>
              </a:rPr>
              <a:t>96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2425" y="1412875"/>
            <a:ext cx="5184775" cy="485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26978" name="TextBox 5"/>
          <p:cNvSpPr txBox="1">
            <a:spLocks noChangeArrowheads="1"/>
          </p:cNvSpPr>
          <p:nvPr/>
        </p:nvSpPr>
        <p:spPr bwMode="auto">
          <a:xfrm>
            <a:off x="3348038" y="6443663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FFFFFF"/>
                </a:solidFill>
                <a:latin typeface="Calibri" charset="0"/>
              </a:rPr>
              <a:t>Kriegeskorte et al (2008)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871913"/>
            <a:ext cx="419893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638" y="1557338"/>
            <a:ext cx="2025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950" y="1600200"/>
            <a:ext cx="19780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059113" y="893763"/>
            <a:ext cx="1593850" cy="806450"/>
          </a:xfrm>
          <a:prstGeom prst="straightConnector1">
            <a:avLst/>
          </a:prstGeom>
          <a:ln w="317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16350" y="904875"/>
            <a:ext cx="846138" cy="3028950"/>
          </a:xfrm>
          <a:prstGeom prst="straightConnector1">
            <a:avLst/>
          </a:prstGeom>
          <a:ln w="317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52963" y="914400"/>
            <a:ext cx="381000" cy="685800"/>
          </a:xfrm>
          <a:prstGeom prst="straightConnector1">
            <a:avLst/>
          </a:prstGeom>
          <a:ln w="317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14813" y="3967163"/>
            <a:ext cx="1808162" cy="21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pic>
        <p:nvPicPr>
          <p:cNvPr id="1269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412875"/>
            <a:ext cx="70326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84888" y="2090738"/>
            <a:ext cx="1393825" cy="247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6573838" y="2782888"/>
            <a:ext cx="762000" cy="2565400"/>
            <a:chOff x="4652964" y="2004283"/>
            <a:chExt cx="762793" cy="2565335"/>
          </a:xfrm>
        </p:grpSpPr>
        <p:sp>
          <p:nvSpPr>
            <p:cNvPr id="14" name="Rectangle 13"/>
            <p:cNvSpPr/>
            <p:nvPr/>
          </p:nvSpPr>
          <p:spPr>
            <a:xfrm>
              <a:off x="4652964" y="2132867"/>
              <a:ext cx="141434" cy="2304992"/>
            </a:xfrm>
            <a:prstGeom prst="rect">
              <a:avLst/>
            </a:prstGeom>
            <a:gradFill>
              <a:gsLst>
                <a:gs pos="10000">
                  <a:srgbClr val="10059D"/>
                </a:gs>
                <a:gs pos="33000">
                  <a:srgbClr val="66FFFF"/>
                </a:gs>
                <a:gs pos="47000">
                  <a:srgbClr val="00B050"/>
                </a:gs>
                <a:gs pos="53000">
                  <a:srgbClr val="FFFF00"/>
                </a:gs>
                <a:gs pos="72000">
                  <a:srgbClr val="FF0000"/>
                </a:gs>
                <a:gs pos="93000">
                  <a:srgbClr val="CC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6991" name="TextBox 24"/>
            <p:cNvSpPr txBox="1">
              <a:spLocks noChangeArrowheads="1"/>
            </p:cNvSpPr>
            <p:nvPr/>
          </p:nvSpPr>
          <p:spPr bwMode="auto">
            <a:xfrm>
              <a:off x="4795045" y="2004283"/>
              <a:ext cx="6207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26992" name="TextBox 25"/>
            <p:cNvSpPr txBox="1">
              <a:spLocks noChangeArrowheads="1"/>
            </p:cNvSpPr>
            <p:nvPr/>
          </p:nvSpPr>
          <p:spPr bwMode="auto">
            <a:xfrm>
              <a:off x="4795045" y="4199731"/>
              <a:ext cx="5318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26993" name="TextBox 26"/>
            <p:cNvSpPr txBox="1">
              <a:spLocks noChangeArrowheads="1"/>
            </p:cNvSpPr>
            <p:nvPr/>
          </p:nvSpPr>
          <p:spPr bwMode="auto">
            <a:xfrm rot="5400000">
              <a:off x="4516438" y="3190876"/>
              <a:ext cx="1082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similarity</a:t>
              </a:r>
            </a:p>
          </p:txBody>
        </p:sp>
      </p:grpSp>
      <p:sp>
        <p:nvSpPr>
          <p:cNvPr id="1269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Can compare </a:t>
            </a:r>
            <a:r>
              <a:rPr lang="en-US" altLang="x-none">
                <a:solidFill>
                  <a:srgbClr val="33CC33"/>
                </a:solidFill>
                <a:ea typeface="ＭＳ Ｐゴシック" charset="-128"/>
              </a:rPr>
              <a:t>theoretical models </a:t>
            </a:r>
            <a:r>
              <a:rPr lang="en-US" altLang="x-none">
                <a:ea typeface="ＭＳ Ｐゴシック" charset="-128"/>
              </a:rPr>
              <a:t>to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2425" y="1412875"/>
            <a:ext cx="5184775" cy="485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pic>
        <p:nvPicPr>
          <p:cNvPr id="129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871913"/>
            <a:ext cx="419893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638" y="1557338"/>
            <a:ext cx="2025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950" y="1600200"/>
            <a:ext cx="19780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867400" y="5805488"/>
            <a:ext cx="5048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0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412875"/>
            <a:ext cx="70326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1" name="TextBox 1"/>
          <p:cNvSpPr txBox="1">
            <a:spLocks noChangeArrowheads="1"/>
          </p:cNvSpPr>
          <p:nvPr/>
        </p:nvSpPr>
        <p:spPr bwMode="auto">
          <a:xfrm>
            <a:off x="6372225" y="5481638"/>
            <a:ext cx="78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x-none" sz="1800">
                <a:solidFill>
                  <a:srgbClr val="FF0000"/>
                </a:solidFill>
              </a:rPr>
              <a:t>REAL</a:t>
            </a:r>
          </a:p>
          <a:p>
            <a:pPr algn="ctr" eaLnBrk="1" hangingPunct="1"/>
            <a:r>
              <a:rPr lang="en-CA" altLang="x-none" sz="180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29032" name="TextBox 5"/>
          <p:cNvSpPr txBox="1">
            <a:spLocks noChangeArrowheads="1"/>
          </p:cNvSpPr>
          <p:nvPr/>
        </p:nvSpPr>
        <p:spPr bwMode="auto">
          <a:xfrm>
            <a:off x="3348038" y="6443663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FFFFFF"/>
                </a:solidFill>
                <a:latin typeface="Calibri" charset="0"/>
              </a:rPr>
              <a:t>Kriegeskorte et al (2008)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888" y="2090738"/>
            <a:ext cx="1393825" cy="247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129034" name="Group 12"/>
          <p:cNvGrpSpPr>
            <a:grpSpLocks/>
          </p:cNvGrpSpPr>
          <p:nvPr/>
        </p:nvGrpSpPr>
        <p:grpSpPr bwMode="auto">
          <a:xfrm>
            <a:off x="6573838" y="2782888"/>
            <a:ext cx="762000" cy="2565400"/>
            <a:chOff x="4652964" y="2004283"/>
            <a:chExt cx="762793" cy="2565335"/>
          </a:xfrm>
        </p:grpSpPr>
        <p:sp>
          <p:nvSpPr>
            <p:cNvPr id="14" name="Rectangle 13"/>
            <p:cNvSpPr/>
            <p:nvPr/>
          </p:nvSpPr>
          <p:spPr>
            <a:xfrm>
              <a:off x="4652964" y="2132867"/>
              <a:ext cx="141434" cy="2304992"/>
            </a:xfrm>
            <a:prstGeom prst="rect">
              <a:avLst/>
            </a:prstGeom>
            <a:gradFill>
              <a:gsLst>
                <a:gs pos="10000">
                  <a:srgbClr val="10059D"/>
                </a:gs>
                <a:gs pos="33000">
                  <a:srgbClr val="66FFFF"/>
                </a:gs>
                <a:gs pos="47000">
                  <a:srgbClr val="00B050"/>
                </a:gs>
                <a:gs pos="53000">
                  <a:srgbClr val="FFFF00"/>
                </a:gs>
                <a:gs pos="72000">
                  <a:srgbClr val="FF0000"/>
                </a:gs>
                <a:gs pos="93000">
                  <a:srgbClr val="CC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9038" name="TextBox 24"/>
            <p:cNvSpPr txBox="1">
              <a:spLocks noChangeArrowheads="1"/>
            </p:cNvSpPr>
            <p:nvPr/>
          </p:nvSpPr>
          <p:spPr bwMode="auto">
            <a:xfrm>
              <a:off x="4795045" y="2004283"/>
              <a:ext cx="6207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29039" name="TextBox 25"/>
            <p:cNvSpPr txBox="1">
              <a:spLocks noChangeArrowheads="1"/>
            </p:cNvSpPr>
            <p:nvPr/>
          </p:nvSpPr>
          <p:spPr bwMode="auto">
            <a:xfrm>
              <a:off x="4795045" y="4199731"/>
              <a:ext cx="5318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29040" name="TextBox 26"/>
            <p:cNvSpPr txBox="1">
              <a:spLocks noChangeArrowheads="1"/>
            </p:cNvSpPr>
            <p:nvPr/>
          </p:nvSpPr>
          <p:spPr bwMode="auto">
            <a:xfrm rot="5400000">
              <a:off x="4516438" y="3190876"/>
              <a:ext cx="1082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800">
                  <a:solidFill>
                    <a:srgbClr val="000000"/>
                  </a:solidFill>
                </a:rPr>
                <a:t>similarity</a:t>
              </a:r>
            </a:p>
          </p:txBody>
        </p:sp>
      </p:grpSp>
      <p:sp>
        <p:nvSpPr>
          <p:cNvPr id="129035" name="TextBox 1"/>
          <p:cNvSpPr txBox="1">
            <a:spLocks noChangeArrowheads="1"/>
          </p:cNvSpPr>
          <p:nvPr/>
        </p:nvSpPr>
        <p:spPr bwMode="auto">
          <a:xfrm>
            <a:off x="1619250" y="1042988"/>
            <a:ext cx="593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Which prediction matrix is more similar to the real data? </a:t>
            </a:r>
          </a:p>
        </p:txBody>
      </p:sp>
      <p:sp>
        <p:nvSpPr>
          <p:cNvPr id="1290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Can compare </a:t>
            </a:r>
            <a:r>
              <a:rPr lang="en-US" altLang="x-none">
                <a:solidFill>
                  <a:srgbClr val="33CC33"/>
                </a:solidFill>
                <a:ea typeface="ＭＳ Ｐゴシック" charset="-128"/>
              </a:rPr>
              <a:t>theoretical models </a:t>
            </a:r>
            <a:r>
              <a:rPr lang="en-US" altLang="x-none">
                <a:ea typeface="ＭＳ Ｐゴシック" charset="-128"/>
              </a:rPr>
              <a:t>to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Metacorrelations</a:t>
            </a:r>
            <a:r>
              <a:rPr lang="en-US" altLang="en-US">
                <a:ea typeface="ＭＳ Ｐゴシック" charset="-128"/>
              </a:rPr>
              <a:t>”</a:t>
            </a:r>
            <a:endParaRPr lang="en-US" altLang="x-none">
              <a:ea typeface="ＭＳ Ｐゴシック" charset="-128"/>
            </a:endParaRPr>
          </a:p>
        </p:txBody>
      </p:sp>
      <p:pic>
        <p:nvPicPr>
          <p:cNvPr id="131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79475"/>
            <a:ext cx="19843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879" y="879475"/>
            <a:ext cx="19780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Right Arrow 5"/>
          <p:cNvSpPr>
            <a:spLocks noChangeArrowheads="1"/>
          </p:cNvSpPr>
          <p:nvPr/>
        </p:nvSpPr>
        <p:spPr bwMode="auto">
          <a:xfrm>
            <a:off x="3779838" y="2060575"/>
            <a:ext cx="1584325" cy="2159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00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31077" name="TextBox 6"/>
          <p:cNvSpPr txBox="1">
            <a:spLocks noChangeArrowheads="1"/>
          </p:cNvSpPr>
          <p:nvPr/>
        </p:nvSpPr>
        <p:spPr bwMode="auto">
          <a:xfrm>
            <a:off x="3743325" y="2636912"/>
            <a:ext cx="16573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Calculate correlation between </a:t>
            </a:r>
          </a:p>
          <a:p>
            <a:pPr algn="ctr" eaLnBrk="1" hangingPunct="1"/>
            <a:endParaRPr lang="en-US" altLang="x-none" sz="1800" dirty="0">
              <a:solidFill>
                <a:srgbClr val="FF00FF"/>
              </a:solidFill>
            </a:endParaRPr>
          </a:p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data correlation matrix</a:t>
            </a:r>
          </a:p>
          <a:p>
            <a:pPr algn="ctr" eaLnBrk="1" hangingPunct="1"/>
            <a:endParaRPr lang="en-US" altLang="x-none" sz="1800" dirty="0">
              <a:solidFill>
                <a:srgbClr val="FF00FF"/>
              </a:solidFill>
            </a:endParaRPr>
          </a:p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and</a:t>
            </a:r>
          </a:p>
          <a:p>
            <a:pPr algn="ctr" eaLnBrk="1" hangingPunct="1"/>
            <a:endParaRPr lang="en-US" altLang="x-none" sz="1800" dirty="0">
              <a:solidFill>
                <a:srgbClr val="FF00FF"/>
              </a:solidFill>
            </a:endParaRPr>
          </a:p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model correlation matrix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1619" y="3356992"/>
            <a:ext cx="317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model can be based on theoretical categories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Metacorrelations</a:t>
            </a:r>
            <a:r>
              <a:rPr lang="en-US" altLang="en-US">
                <a:ea typeface="ＭＳ Ｐゴシック" charset="-128"/>
              </a:rPr>
              <a:t>”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" name="Left-Right Arrow 5"/>
          <p:cNvSpPr>
            <a:spLocks noChangeArrowheads="1"/>
          </p:cNvSpPr>
          <p:nvPr/>
        </p:nvSpPr>
        <p:spPr bwMode="auto">
          <a:xfrm>
            <a:off x="3779838" y="2060575"/>
            <a:ext cx="1584325" cy="2159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00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770" y="915559"/>
            <a:ext cx="2088846" cy="2330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1619" y="3356992"/>
            <a:ext cx="3178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model can be based on confounds, behavior, etc.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e.g., correlation between silhouettes of diff stims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666" y="4953621"/>
            <a:ext cx="1384080" cy="14843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79475"/>
            <a:ext cx="19843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41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“</a:t>
            </a:r>
            <a:r>
              <a:rPr lang="en-US" altLang="ja-JP" dirty="0" err="1">
                <a:ea typeface="ＭＳ Ｐゴシック" charset="-128"/>
              </a:rPr>
              <a:t>Metacorrelations</a:t>
            </a:r>
            <a:r>
              <a:rPr lang="en-US" altLang="en-US" dirty="0">
                <a:ea typeface="ＭＳ Ｐゴシック" charset="-128"/>
              </a:rPr>
              <a:t>”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6" name="Left-Right Arrow 5"/>
          <p:cNvSpPr>
            <a:spLocks noChangeArrowheads="1"/>
          </p:cNvSpPr>
          <p:nvPr/>
        </p:nvSpPr>
        <p:spPr bwMode="auto">
          <a:xfrm>
            <a:off x="3779838" y="1778099"/>
            <a:ext cx="1584325" cy="2159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00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31077" name="TextBox 6"/>
          <p:cNvSpPr txBox="1">
            <a:spLocks noChangeArrowheads="1"/>
          </p:cNvSpPr>
          <p:nvPr/>
        </p:nvSpPr>
        <p:spPr bwMode="auto">
          <a:xfrm>
            <a:off x="3743325" y="2138462"/>
            <a:ext cx="1657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Calculate correlation between </a:t>
            </a:r>
          </a:p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two regions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72" y="836712"/>
            <a:ext cx="2451100" cy="260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836712"/>
            <a:ext cx="2453928" cy="260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345" y="3677919"/>
            <a:ext cx="74916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0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51" y="1124744"/>
            <a:ext cx="6804248" cy="35948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943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“</a:t>
            </a:r>
            <a:r>
              <a:rPr lang="en-US" altLang="ja-JP" dirty="0" err="1">
                <a:ea typeface="ＭＳ Ｐゴシック" charset="-128"/>
              </a:rPr>
              <a:t>Metacorrelations</a:t>
            </a:r>
            <a:r>
              <a:rPr lang="en-US" altLang="en-US" dirty="0">
                <a:ea typeface="ＭＳ Ｐゴシック" charset="-128"/>
              </a:rPr>
              <a:t>”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6" name="Left-Right Arrow 5"/>
          <p:cNvSpPr>
            <a:spLocks noChangeArrowheads="1"/>
          </p:cNvSpPr>
          <p:nvPr/>
        </p:nvSpPr>
        <p:spPr bwMode="auto">
          <a:xfrm>
            <a:off x="3779838" y="5036660"/>
            <a:ext cx="1584325" cy="2159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00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43325" y="5397023"/>
            <a:ext cx="1657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Calculate correlation between </a:t>
            </a:r>
          </a:p>
          <a:p>
            <a:pPr algn="ctr" eaLnBrk="1" hangingPunct="1"/>
            <a:r>
              <a:rPr lang="en-US" altLang="x-none" sz="1800" dirty="0">
                <a:solidFill>
                  <a:srgbClr val="FF00FF"/>
                </a:solidFill>
              </a:rPr>
              <a:t>two species</a:t>
            </a:r>
          </a:p>
        </p:txBody>
      </p:sp>
    </p:spTree>
    <p:extLst>
      <p:ext uri="{BB962C8B-B14F-4D97-AF65-F5344CB8AC3E}">
        <p14:creationId xmlns:p14="http://schemas.microsoft.com/office/powerpoint/2010/main" val="208481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8937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Multidimensional Scaling (MDS)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 sz="2000">
                <a:solidFill>
                  <a:schemeClr val="bg1"/>
                </a:solidFill>
                <a:ea typeface="ＭＳ Ｐゴシック" charset="-128"/>
              </a:rPr>
              <a:t>Input = matrix of distances (km here)</a:t>
            </a:r>
            <a:endParaRPr lang="en-US" altLang="x-none" sz="2000"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7250" y="1773238"/>
          <a:ext cx="7429500" cy="1760238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Vancouver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Winnipeg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Toronto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Montreal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Halifax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St. John's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Yellowknife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Whitehorse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Vancouver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1869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3366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3694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4439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5046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1566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1484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Winnipeg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1518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1825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2581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3250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1753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2463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Toronto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503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1266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2112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3078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4093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Montreal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792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1613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3194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4261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Halifax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885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3768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4867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St. John's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4127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5233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Yellowknife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1109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Whitehorse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32588" y="3068638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64163" y="2251075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56100" y="1368425"/>
            <a:ext cx="71438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76600" y="1349375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09850" y="1735138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00788" y="4302125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526088" y="3762375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73513" y="1484313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35177" name="TextBox 13"/>
          <p:cNvSpPr txBox="1">
            <a:spLocks noChangeArrowheads="1"/>
          </p:cNvSpPr>
          <p:nvPr/>
        </p:nvSpPr>
        <p:spPr bwMode="auto">
          <a:xfrm>
            <a:off x="6345238" y="4197350"/>
            <a:ext cx="96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Whitehorse</a:t>
            </a:r>
          </a:p>
        </p:txBody>
      </p:sp>
      <p:sp>
        <p:nvSpPr>
          <p:cNvPr id="135178" name="TextBox 14"/>
          <p:cNvSpPr txBox="1">
            <a:spLocks noChangeArrowheads="1"/>
          </p:cNvSpPr>
          <p:nvPr/>
        </p:nvSpPr>
        <p:spPr bwMode="auto">
          <a:xfrm>
            <a:off x="5562600" y="3654425"/>
            <a:ext cx="94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Yellowknife</a:t>
            </a:r>
          </a:p>
        </p:txBody>
      </p:sp>
      <p:sp>
        <p:nvSpPr>
          <p:cNvPr id="135179" name="TextBox 15"/>
          <p:cNvSpPr txBox="1">
            <a:spLocks noChangeArrowheads="1"/>
          </p:cNvSpPr>
          <p:nvPr/>
        </p:nvSpPr>
        <p:spPr bwMode="auto">
          <a:xfrm>
            <a:off x="6769100" y="2960688"/>
            <a:ext cx="920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Vancouver</a:t>
            </a:r>
          </a:p>
        </p:txBody>
      </p:sp>
      <p:sp>
        <p:nvSpPr>
          <p:cNvPr id="135180" name="TextBox 16"/>
          <p:cNvSpPr txBox="1">
            <a:spLocks noChangeArrowheads="1"/>
          </p:cNvSpPr>
          <p:nvPr/>
        </p:nvSpPr>
        <p:spPr bwMode="auto">
          <a:xfrm>
            <a:off x="5407025" y="2151063"/>
            <a:ext cx="827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Winnipeg</a:t>
            </a:r>
          </a:p>
        </p:txBody>
      </p:sp>
      <p:sp>
        <p:nvSpPr>
          <p:cNvPr id="135181" name="TextBox 17"/>
          <p:cNvSpPr txBox="1">
            <a:spLocks noChangeArrowheads="1"/>
          </p:cNvSpPr>
          <p:nvPr/>
        </p:nvSpPr>
        <p:spPr bwMode="auto">
          <a:xfrm>
            <a:off x="4400550" y="1262063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Toronto</a:t>
            </a:r>
          </a:p>
        </p:txBody>
      </p:sp>
      <p:sp>
        <p:nvSpPr>
          <p:cNvPr id="135182" name="TextBox 18"/>
          <p:cNvSpPr txBox="1">
            <a:spLocks noChangeArrowheads="1"/>
          </p:cNvSpPr>
          <p:nvPr/>
        </p:nvSpPr>
        <p:spPr bwMode="auto">
          <a:xfrm>
            <a:off x="4010025" y="1395413"/>
            <a:ext cx="84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Montreal</a:t>
            </a:r>
          </a:p>
        </p:txBody>
      </p:sp>
      <p:sp>
        <p:nvSpPr>
          <p:cNvPr id="135183" name="TextBox 19"/>
          <p:cNvSpPr txBox="1">
            <a:spLocks noChangeArrowheads="1"/>
          </p:cNvSpPr>
          <p:nvPr/>
        </p:nvSpPr>
        <p:spPr bwMode="auto">
          <a:xfrm>
            <a:off x="3321050" y="1241425"/>
            <a:ext cx="849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Halifax</a:t>
            </a:r>
          </a:p>
        </p:txBody>
      </p:sp>
      <p:sp>
        <p:nvSpPr>
          <p:cNvPr id="135184" name="TextBox 20"/>
          <p:cNvSpPr txBox="1">
            <a:spLocks noChangeArrowheads="1"/>
          </p:cNvSpPr>
          <p:nvPr/>
        </p:nvSpPr>
        <p:spPr bwMode="auto">
          <a:xfrm>
            <a:off x="2659063" y="1628775"/>
            <a:ext cx="850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St. John</a:t>
            </a:r>
            <a:r>
              <a:rPr lang="en-US" altLang="en-US" sz="1200">
                <a:solidFill>
                  <a:srgbClr val="FFFFFF"/>
                </a:solidFill>
              </a:rPr>
              <a:t>’</a:t>
            </a:r>
            <a:r>
              <a:rPr lang="en-US" altLang="x-none" sz="120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35185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8937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Multidimensional Scaling (MDS)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 sz="2000">
                <a:solidFill>
                  <a:schemeClr val="bg1"/>
                </a:solidFill>
                <a:ea typeface="ＭＳ Ｐゴシック" charset="-128"/>
              </a:rPr>
              <a:t>Output = representational space (2D here)</a:t>
            </a:r>
            <a:endParaRPr lang="en-US" altLang="x-none" sz="200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First Demonstration</a:t>
            </a:r>
          </a:p>
        </p:txBody>
      </p:sp>
      <p:pic>
        <p:nvPicPr>
          <p:cNvPr id="104450" name="Picture 4" descr="screen-capture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7056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 descr="screen-capture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075" y="3446463"/>
            <a:ext cx="36195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pic>
        <p:nvPicPr>
          <p:cNvPr id="136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23943">
            <a:off x="1778000" y="1022350"/>
            <a:ext cx="56054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32588" y="3068638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64163" y="2251075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56100" y="1368425"/>
            <a:ext cx="71438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76600" y="1349375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09850" y="1735138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00788" y="4302125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526088" y="3762375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73513" y="1484313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136203" name="TextBox 13"/>
          <p:cNvSpPr txBox="1">
            <a:spLocks noChangeArrowheads="1"/>
          </p:cNvSpPr>
          <p:nvPr/>
        </p:nvSpPr>
        <p:spPr bwMode="auto">
          <a:xfrm>
            <a:off x="6345238" y="4197350"/>
            <a:ext cx="96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Whitehorse</a:t>
            </a:r>
          </a:p>
        </p:txBody>
      </p:sp>
      <p:sp>
        <p:nvSpPr>
          <p:cNvPr id="136204" name="TextBox 14"/>
          <p:cNvSpPr txBox="1">
            <a:spLocks noChangeArrowheads="1"/>
          </p:cNvSpPr>
          <p:nvPr/>
        </p:nvSpPr>
        <p:spPr bwMode="auto">
          <a:xfrm>
            <a:off x="5562600" y="3654425"/>
            <a:ext cx="94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Yellowknife</a:t>
            </a:r>
          </a:p>
        </p:txBody>
      </p:sp>
      <p:sp>
        <p:nvSpPr>
          <p:cNvPr id="136205" name="TextBox 15"/>
          <p:cNvSpPr txBox="1">
            <a:spLocks noChangeArrowheads="1"/>
          </p:cNvSpPr>
          <p:nvPr/>
        </p:nvSpPr>
        <p:spPr bwMode="auto">
          <a:xfrm>
            <a:off x="6769100" y="2960688"/>
            <a:ext cx="920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Vancouver</a:t>
            </a:r>
          </a:p>
        </p:txBody>
      </p:sp>
      <p:sp>
        <p:nvSpPr>
          <p:cNvPr id="136206" name="TextBox 16"/>
          <p:cNvSpPr txBox="1">
            <a:spLocks noChangeArrowheads="1"/>
          </p:cNvSpPr>
          <p:nvPr/>
        </p:nvSpPr>
        <p:spPr bwMode="auto">
          <a:xfrm>
            <a:off x="5407025" y="2151063"/>
            <a:ext cx="827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Winnipeg</a:t>
            </a:r>
          </a:p>
        </p:txBody>
      </p:sp>
      <p:sp>
        <p:nvSpPr>
          <p:cNvPr id="136207" name="TextBox 17"/>
          <p:cNvSpPr txBox="1">
            <a:spLocks noChangeArrowheads="1"/>
          </p:cNvSpPr>
          <p:nvPr/>
        </p:nvSpPr>
        <p:spPr bwMode="auto">
          <a:xfrm>
            <a:off x="4400550" y="1262063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Toronto</a:t>
            </a:r>
          </a:p>
        </p:txBody>
      </p:sp>
      <p:sp>
        <p:nvSpPr>
          <p:cNvPr id="136208" name="TextBox 18"/>
          <p:cNvSpPr txBox="1">
            <a:spLocks noChangeArrowheads="1"/>
          </p:cNvSpPr>
          <p:nvPr/>
        </p:nvSpPr>
        <p:spPr bwMode="auto">
          <a:xfrm>
            <a:off x="4010025" y="1395413"/>
            <a:ext cx="84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Montreal</a:t>
            </a:r>
          </a:p>
        </p:txBody>
      </p:sp>
      <p:sp>
        <p:nvSpPr>
          <p:cNvPr id="136209" name="TextBox 19"/>
          <p:cNvSpPr txBox="1">
            <a:spLocks noChangeArrowheads="1"/>
          </p:cNvSpPr>
          <p:nvPr/>
        </p:nvSpPr>
        <p:spPr bwMode="auto">
          <a:xfrm>
            <a:off x="3321050" y="1241425"/>
            <a:ext cx="849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Halifax</a:t>
            </a:r>
          </a:p>
        </p:txBody>
      </p:sp>
      <p:sp>
        <p:nvSpPr>
          <p:cNvPr id="136210" name="TextBox 20"/>
          <p:cNvSpPr txBox="1">
            <a:spLocks noChangeArrowheads="1"/>
          </p:cNvSpPr>
          <p:nvPr/>
        </p:nvSpPr>
        <p:spPr bwMode="auto">
          <a:xfrm>
            <a:off x="2659063" y="1628775"/>
            <a:ext cx="850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FFFF"/>
                </a:solidFill>
              </a:rPr>
              <a:t>St. John</a:t>
            </a:r>
            <a:r>
              <a:rPr lang="en-US" altLang="en-US" sz="1200">
                <a:solidFill>
                  <a:srgbClr val="FFFFFF"/>
                </a:solidFill>
              </a:rPr>
              <a:t>’</a:t>
            </a:r>
            <a:r>
              <a:rPr lang="en-US" altLang="x-none" sz="1200">
                <a:solidFill>
                  <a:srgbClr val="FFFFFF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MDS on MVPA Data</a:t>
            </a:r>
          </a:p>
        </p:txBody>
      </p:sp>
      <p:pic>
        <p:nvPicPr>
          <p:cNvPr id="137218" name="Picture 3" descr="Screen Shot 2014-11-23 at 6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308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Box 4"/>
          <p:cNvSpPr txBox="1">
            <a:spLocks noChangeArrowheads="1"/>
          </p:cNvSpPr>
          <p:nvPr/>
        </p:nvSpPr>
        <p:spPr bwMode="auto">
          <a:xfrm>
            <a:off x="4500563" y="1844675"/>
            <a:ext cx="982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b="1">
                <a:solidFill>
                  <a:srgbClr val="FF0000"/>
                </a:solidFill>
              </a:rPr>
              <a:t>MDS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457200" y="-60325"/>
            <a:ext cx="8229600" cy="107791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Different Representational Spaces in Different Areas</a:t>
            </a:r>
          </a:p>
        </p:txBody>
      </p:sp>
      <p:pic>
        <p:nvPicPr>
          <p:cNvPr id="138242" name="Picture 3" descr="Screen Shot 2014-11-23 at 7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981075"/>
            <a:ext cx="662305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55594"/>
            <a:ext cx="5952524" cy="2640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41" y="260648"/>
            <a:ext cx="5925579" cy="31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7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Tricks About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MDS requires </a:t>
            </a:r>
            <a:r>
              <a:rPr lang="en-US" dirty="0" err="1">
                <a:solidFill>
                  <a:srgbClr val="FFFF00"/>
                </a:solidFill>
              </a:rPr>
              <a:t>dis</a:t>
            </a:r>
            <a:r>
              <a:rPr lang="en-US" dirty="0" err="1"/>
              <a:t>similiarity</a:t>
            </a:r>
            <a:r>
              <a:rPr lang="en-US" dirty="0"/>
              <a:t> metrics</a:t>
            </a:r>
          </a:p>
          <a:p>
            <a:pPr lvl="1"/>
            <a:r>
              <a:rPr lang="en-US" dirty="0"/>
              <a:t>How far is one thing from another</a:t>
            </a:r>
          </a:p>
          <a:p>
            <a:pPr lvl="1"/>
            <a:r>
              <a:rPr lang="en-US" dirty="0"/>
              <a:t>RSA similarity = r</a:t>
            </a:r>
          </a:p>
          <a:p>
            <a:pPr lvl="1"/>
            <a:r>
              <a:rPr lang="en-US" dirty="0"/>
              <a:t>RSA dissimilarity = 1-r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91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Representational Dissimilarity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6" y="1100303"/>
            <a:ext cx="4697987" cy="508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605705"/>
            <a:ext cx="3564136" cy="9730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-2700000">
            <a:off x="2194751" y="1484434"/>
            <a:ext cx="431132" cy="50720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15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3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CEC0-994D-5F47-948A-C7C52DE9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Geek Note: Diagonals</a:t>
            </a:r>
          </a:p>
        </p:txBody>
      </p:sp>
      <p:pic>
        <p:nvPicPr>
          <p:cNvPr id="4" name="Picture 3" descr="Screen Shot 2014-11-23 at 6.59.19 PM.png">
            <a:extLst>
              <a:ext uri="{FF2B5EF4-FFF2-40B4-BE49-F238E27FC236}">
                <a16:creationId xmlns:a16="http://schemas.microsoft.com/office/drawing/2014/main" id="{CB6B80A0-2563-3A47-9408-5DE6F82B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151" y="1412776"/>
            <a:ext cx="3663698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Nerd Face Emoji (U+1F913)">
            <a:extLst>
              <a:ext uri="{FF2B5EF4-FFF2-40B4-BE49-F238E27FC236}">
                <a16:creationId xmlns:a16="http://schemas.microsoft.com/office/drawing/2014/main" id="{F2F6C936-4733-6349-AC16-C4B8FEC4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1731F-A306-E047-820F-554E56699AF2}"/>
              </a:ext>
            </a:extLst>
          </p:cNvPr>
          <p:cNvSpPr txBox="1"/>
          <p:nvPr/>
        </p:nvSpPr>
        <p:spPr>
          <a:xfrm>
            <a:off x="2640054" y="5121533"/>
            <a:ext cx="366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MDS requires 0 dissimilarity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 the diagonal and a diagonally symmetric matrix</a:t>
            </a:r>
          </a:p>
        </p:txBody>
      </p:sp>
    </p:spTree>
    <p:extLst>
      <p:ext uri="{BB962C8B-B14F-4D97-AF65-F5344CB8AC3E}">
        <p14:creationId xmlns:p14="http://schemas.microsoft.com/office/powerpoint/2010/main" val="245606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CEC0-994D-5F47-948A-C7C52DE9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Geek Note: Diagonals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EAD7F-A8BF-AD4B-AC8C-FAF71AFEC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908050"/>
            <a:ext cx="3466728" cy="5218113"/>
          </a:xfrm>
        </p:spPr>
        <p:txBody>
          <a:bodyPr/>
          <a:lstStyle/>
          <a:p>
            <a:r>
              <a:rPr lang="en-US" sz="1800" dirty="0"/>
              <a:t>Why split?</a:t>
            </a:r>
          </a:p>
          <a:p>
            <a:pPr lvl="1"/>
            <a:r>
              <a:rPr lang="en-US" sz="1600" dirty="0"/>
              <a:t>Sanity check</a:t>
            </a:r>
          </a:p>
          <a:p>
            <a:pPr lvl="1"/>
            <a:r>
              <a:rPr lang="en-US" sz="1600" dirty="0"/>
              <a:t>Avoid illusion that diagonal is stronger than off-diagonal if it’s actually not</a:t>
            </a:r>
          </a:p>
          <a:p>
            <a:pPr lvl="1"/>
            <a:r>
              <a:rPr lang="en-US" sz="1600" dirty="0"/>
              <a:t>Important for factorial designs to avoid imbalanced contrasts</a:t>
            </a:r>
          </a:p>
          <a:p>
            <a:r>
              <a:rPr lang="en-US" sz="1800" dirty="0"/>
              <a:t>Why not?</a:t>
            </a:r>
          </a:p>
          <a:p>
            <a:pPr lvl="1"/>
            <a:r>
              <a:rPr lang="en-US" sz="1600" dirty="0"/>
              <a:t>splitting data makes it less reliable</a:t>
            </a:r>
          </a:p>
          <a:p>
            <a:pPr lvl="1"/>
            <a:r>
              <a:rPr lang="en-US" sz="1600" dirty="0"/>
              <a:t>doesn’t work for MDS</a:t>
            </a:r>
          </a:p>
          <a:p>
            <a:endParaRPr lang="en-US" sz="1800" dirty="0"/>
          </a:p>
        </p:txBody>
      </p:sp>
      <p:pic>
        <p:nvPicPr>
          <p:cNvPr id="4" name="Picture 3" descr="Screen Shot 2014-11-23 at 6.59.19 PM.png">
            <a:extLst>
              <a:ext uri="{FF2B5EF4-FFF2-40B4-BE49-F238E27FC236}">
                <a16:creationId xmlns:a16="http://schemas.microsoft.com/office/drawing/2014/main" id="{CB6B80A0-2563-3A47-9408-5DE6F82B1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461964"/>
            <a:ext cx="3744416" cy="31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Nerd Face Emoji (U+1F913)">
            <a:extLst>
              <a:ext uri="{FF2B5EF4-FFF2-40B4-BE49-F238E27FC236}">
                <a16:creationId xmlns:a16="http://schemas.microsoft.com/office/drawing/2014/main" id="{F2F6C936-4733-6349-AC16-C4B8FEC4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1731F-A306-E047-820F-554E56699AF2}"/>
              </a:ext>
            </a:extLst>
          </p:cNvPr>
          <p:cNvSpPr txBox="1"/>
          <p:nvPr/>
        </p:nvSpPr>
        <p:spPr>
          <a:xfrm>
            <a:off x="867943" y="4700419"/>
            <a:ext cx="423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you can split data sets, you can get (dis)similarity values for the diagonal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898D9-51CE-C649-931A-3BD2CCF9E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578433"/>
            <a:ext cx="2160240" cy="2074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93663-4C07-9840-A0CB-E1567D0CA363}"/>
              </a:ext>
            </a:extLst>
          </p:cNvPr>
          <p:cNvSpPr txBox="1"/>
          <p:nvPr/>
        </p:nvSpPr>
        <p:spPr>
          <a:xfrm>
            <a:off x="256237" y="5445224"/>
            <a:ext cx="1223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Even-Odd</a:t>
            </a:r>
          </a:p>
          <a:p>
            <a:r>
              <a:rPr lang="en-US" sz="1200" dirty="0">
                <a:solidFill>
                  <a:srgbClr val="D883FF"/>
                </a:solidFill>
              </a:rPr>
              <a:t>Run 1</a:t>
            </a:r>
          </a:p>
          <a:p>
            <a:r>
              <a:rPr lang="en-US" sz="1200" dirty="0">
                <a:solidFill>
                  <a:srgbClr val="73FB79"/>
                </a:solidFill>
              </a:rPr>
              <a:t>Run 2</a:t>
            </a:r>
          </a:p>
          <a:p>
            <a:r>
              <a:rPr lang="en-US" sz="1200" dirty="0">
                <a:solidFill>
                  <a:srgbClr val="D883FF"/>
                </a:solidFill>
              </a:rPr>
              <a:t>Run 3</a:t>
            </a:r>
          </a:p>
          <a:p>
            <a:r>
              <a:rPr lang="en-US" sz="1200" dirty="0">
                <a:solidFill>
                  <a:srgbClr val="73FB79"/>
                </a:solidFill>
              </a:rPr>
              <a:t>Run 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7BD0CF-B7FE-9E4C-9529-F97815961507}"/>
              </a:ext>
            </a:extLst>
          </p:cNvPr>
          <p:cNvSpPr txBox="1"/>
          <p:nvPr/>
        </p:nvSpPr>
        <p:spPr>
          <a:xfrm>
            <a:off x="1454190" y="5443736"/>
            <a:ext cx="4485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Permutations</a:t>
            </a:r>
          </a:p>
          <a:p>
            <a:r>
              <a:rPr lang="en-US" sz="1200" dirty="0">
                <a:solidFill>
                  <a:srgbClr val="D883FF"/>
                </a:solidFill>
              </a:rPr>
              <a:t>Run 1	Run 1	Run 1</a:t>
            </a:r>
          </a:p>
          <a:p>
            <a:r>
              <a:rPr lang="en-US" sz="1200" dirty="0">
                <a:solidFill>
                  <a:srgbClr val="D883FF"/>
                </a:solidFill>
              </a:rPr>
              <a:t>Run 2</a:t>
            </a:r>
            <a:r>
              <a:rPr lang="en-US" sz="1200" dirty="0">
                <a:solidFill>
                  <a:srgbClr val="73FB79"/>
                </a:solidFill>
              </a:rPr>
              <a:t>	Run 2	Run 2</a:t>
            </a:r>
          </a:p>
          <a:p>
            <a:r>
              <a:rPr lang="en-US" sz="1200" dirty="0">
                <a:solidFill>
                  <a:srgbClr val="73FB79"/>
                </a:solidFill>
              </a:rPr>
              <a:t>Run 3</a:t>
            </a:r>
            <a:r>
              <a:rPr lang="en-US" sz="1200" dirty="0">
                <a:solidFill>
                  <a:srgbClr val="D883FF"/>
                </a:solidFill>
              </a:rPr>
              <a:t>	Run 3	</a:t>
            </a:r>
            <a:r>
              <a:rPr lang="en-US" sz="1200" dirty="0">
                <a:solidFill>
                  <a:srgbClr val="73FB79"/>
                </a:solidFill>
              </a:rPr>
              <a:t>Run 3</a:t>
            </a:r>
          </a:p>
          <a:p>
            <a:r>
              <a:rPr lang="en-US" sz="1200" dirty="0">
                <a:solidFill>
                  <a:srgbClr val="73FB79"/>
                </a:solidFill>
              </a:rPr>
              <a:t>Run 4 	Run 4	</a:t>
            </a:r>
            <a:r>
              <a:rPr lang="en-US" sz="1200" dirty="0">
                <a:solidFill>
                  <a:srgbClr val="D883FF"/>
                </a:solidFill>
              </a:rPr>
              <a:t>Run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07056-8CA3-8F45-A7D4-C9DE2FB6C369}"/>
              </a:ext>
            </a:extLst>
          </p:cNvPr>
          <p:cNvSpPr txBox="1"/>
          <p:nvPr/>
        </p:nvSpPr>
        <p:spPr>
          <a:xfrm>
            <a:off x="2915816" y="1650867"/>
            <a:ext cx="145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83FF"/>
                </a:solidFill>
              </a:rPr>
              <a:t>DATA SET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8D852-32A2-B44E-BCB2-C2A4167743F4}"/>
              </a:ext>
            </a:extLst>
          </p:cNvPr>
          <p:cNvSpPr txBox="1"/>
          <p:nvPr/>
        </p:nvSpPr>
        <p:spPr>
          <a:xfrm rot="16200000">
            <a:off x="665052" y="3299567"/>
            <a:ext cx="145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B79"/>
                </a:solidFill>
              </a:rPr>
              <a:t>DATA SET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E17B8-72A7-9644-9463-5DC84AC4D722}"/>
              </a:ext>
            </a:extLst>
          </p:cNvPr>
          <p:cNvSpPr/>
          <p:nvPr/>
        </p:nvSpPr>
        <p:spPr>
          <a:xfrm>
            <a:off x="1454190" y="5661248"/>
            <a:ext cx="2469738" cy="79815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40AAE7-98F2-2746-A757-E105EE1DCE16}"/>
              </a:ext>
            </a:extLst>
          </p:cNvPr>
          <p:cNvCxnSpPr>
            <a:cxnSpLocks/>
          </p:cNvCxnSpPr>
          <p:nvPr/>
        </p:nvCxnSpPr>
        <p:spPr>
          <a:xfrm>
            <a:off x="3923928" y="6057449"/>
            <a:ext cx="44626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A74896-F278-0A49-9FDB-D2855098EECD}"/>
              </a:ext>
            </a:extLst>
          </p:cNvPr>
          <p:cNvSpPr txBox="1"/>
          <p:nvPr/>
        </p:nvSpPr>
        <p:spPr>
          <a:xfrm>
            <a:off x="4385778" y="587278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average 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108BB2-CBCD-6B4B-9531-7E597CADF700}"/>
              </a:ext>
            </a:extLst>
          </p:cNvPr>
          <p:cNvCxnSpPr>
            <a:cxnSpLocks/>
          </p:cNvCxnSpPr>
          <p:nvPr/>
        </p:nvCxnSpPr>
        <p:spPr>
          <a:xfrm>
            <a:off x="5545070" y="6057449"/>
            <a:ext cx="44626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FF4AD6-1AE0-6040-AE7F-314175991561}"/>
              </a:ext>
            </a:extLst>
          </p:cNvPr>
          <p:cNvSpPr txBox="1"/>
          <p:nvPr/>
        </p:nvSpPr>
        <p:spPr>
          <a:xfrm>
            <a:off x="6012160" y="5872783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triangular or symmetric RDM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7532CA-1A85-8246-95ED-DBAFF3394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642" y="4494848"/>
            <a:ext cx="2872792" cy="9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1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CEC0-994D-5F47-948A-C7C52DE9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Geek Note: Other Distance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5C74-0AED-0F41-A6AD-FAAD7D56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z="2000" dirty="0"/>
              <a:t>I used correlations (r) here because they’re easy to understand</a:t>
            </a:r>
          </a:p>
          <a:p>
            <a:r>
              <a:rPr lang="en-US" sz="2000" dirty="0"/>
              <a:t>other distance metrics are recommended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Euclidean distance</a:t>
            </a:r>
          </a:p>
          <a:p>
            <a:pPr lvl="1"/>
            <a:r>
              <a:rPr lang="en-US" sz="1800" dirty="0"/>
              <a:t>weights each voxel equally</a:t>
            </a:r>
          </a:p>
          <a:p>
            <a:pPr lvl="1"/>
            <a:r>
              <a:rPr lang="en-US" sz="1800" dirty="0"/>
              <a:t>assumes voxels are uncorrelated (not true)</a:t>
            </a:r>
          </a:p>
          <a:p>
            <a:r>
              <a:rPr lang="en-US" sz="2000" dirty="0" err="1">
                <a:solidFill>
                  <a:srgbClr val="FFFF00"/>
                </a:solidFill>
              </a:rPr>
              <a:t>Mahalanobis</a:t>
            </a:r>
            <a:r>
              <a:rPr lang="en-US" sz="2000" dirty="0">
                <a:solidFill>
                  <a:srgbClr val="FFFF00"/>
                </a:solidFill>
              </a:rPr>
              <a:t> distance</a:t>
            </a:r>
          </a:p>
          <a:p>
            <a:pPr lvl="1"/>
            <a:r>
              <a:rPr lang="en-US" sz="1800" dirty="0" err="1"/>
              <a:t>downweights</a:t>
            </a:r>
            <a:r>
              <a:rPr lang="en-US" sz="1800" dirty="0"/>
              <a:t> noisy voxels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Recommended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FF00"/>
                </a:solidFill>
              </a:rPr>
              <a:t>cross-validated </a:t>
            </a:r>
            <a:r>
              <a:rPr lang="en-US" sz="2000" dirty="0" err="1">
                <a:solidFill>
                  <a:srgbClr val="FFFF00"/>
                </a:solidFill>
              </a:rPr>
              <a:t>Mahalanobis</a:t>
            </a:r>
            <a:r>
              <a:rPr lang="en-US" sz="2000" dirty="0">
                <a:solidFill>
                  <a:srgbClr val="FFFF00"/>
                </a:solidFill>
              </a:rPr>
              <a:t> distance </a:t>
            </a:r>
            <a:r>
              <a:rPr lang="en-US" sz="2000" dirty="0"/>
              <a:t>(“</a:t>
            </a:r>
            <a:r>
              <a:rPr lang="en-US" sz="2000" dirty="0" err="1"/>
              <a:t>crossnobis</a:t>
            </a:r>
            <a:r>
              <a:rPr lang="en-US" sz="2000" dirty="0"/>
              <a:t>” or linear discriminant classifier, LDC)</a:t>
            </a:r>
            <a:endParaRPr lang="en-US" sz="1800" dirty="0"/>
          </a:p>
          <a:p>
            <a:pPr lvl="1"/>
            <a:r>
              <a:rPr lang="en-US" sz="1800" dirty="0"/>
              <a:t>divides data into folds based on runs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44034" name="Picture 2" descr="Nerd Face Emoji (U+1F913)">
            <a:extLst>
              <a:ext uri="{FF2B5EF4-FFF2-40B4-BE49-F238E27FC236}">
                <a16:creationId xmlns:a16="http://schemas.microsoft.com/office/drawing/2014/main" id="{F2F6C936-4733-6349-AC16-C4B8FEC4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5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4" descr="screen-capture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628775"/>
            <a:ext cx="516413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ext Box 5"/>
          <p:cNvSpPr txBox="1">
            <a:spLocks noChangeArrowheads="1"/>
          </p:cNvSpPr>
          <p:nvPr/>
        </p:nvSpPr>
        <p:spPr bwMode="auto">
          <a:xfrm>
            <a:off x="3206750" y="6521450"/>
            <a:ext cx="265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FFFF"/>
                </a:solidFill>
              </a:rPr>
              <a:t>Haxby et al., 2001, Science</a:t>
            </a:r>
          </a:p>
        </p:txBody>
      </p:sp>
      <p:sp>
        <p:nvSpPr>
          <p:cNvPr id="116739" name="TextBox 7"/>
          <p:cNvSpPr txBox="1">
            <a:spLocks noChangeArrowheads="1"/>
          </p:cNvSpPr>
          <p:nvPr/>
        </p:nvSpPr>
        <p:spPr bwMode="auto">
          <a:xfrm>
            <a:off x="179388" y="152400"/>
            <a:ext cx="8856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x-none">
                <a:solidFill>
                  <a:srgbClr val="FFFF00"/>
                </a:solidFill>
              </a:rPr>
              <a:t>Category-specificity of patterns of response in the ventral temporal cortex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113" y="2978150"/>
            <a:ext cx="44640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9437"/>
          </a:xfrm>
        </p:spPr>
        <p:txBody>
          <a:bodyPr/>
          <a:lstStyle/>
          <a:p>
            <a:r>
              <a:rPr lang="en-US" err="1"/>
              <a:t>Hyperalignment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971050"/>
            <a:ext cx="8229600" cy="1112987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In case you haven’t had a brain cramp yet</a:t>
            </a:r>
            <a:r>
              <a:rPr lang="mr-IN" sz="2000"/>
              <a:t>…</a:t>
            </a:r>
            <a:endParaRPr lang="en-US" sz="2000"/>
          </a:p>
          <a:p>
            <a:r>
              <a:rPr lang="en-US" sz="2000"/>
              <a:t>Even participants’ representational spaces can be aligned         </a:t>
            </a:r>
            <a:endParaRPr lang="en-CA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734" y="748733"/>
            <a:ext cx="7074532" cy="4738097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15816" y="5545247"/>
            <a:ext cx="3752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i="1" err="1">
                <a:solidFill>
                  <a:srgbClr val="FFFFFF"/>
                </a:solidFill>
              </a:rPr>
              <a:t>Haxby</a:t>
            </a:r>
            <a:r>
              <a:rPr lang="en-US" altLang="x-none" sz="1600" i="1">
                <a:solidFill>
                  <a:srgbClr val="FFFFFF"/>
                </a:solidFill>
              </a:rPr>
              <a:t> et al., 2014, Ann. Rev. </a:t>
            </a:r>
            <a:r>
              <a:rPr lang="en-US" altLang="x-none" sz="1600" i="1" err="1">
                <a:solidFill>
                  <a:srgbClr val="FFFFFF"/>
                </a:solidFill>
              </a:rPr>
              <a:t>Neurosci</a:t>
            </a:r>
            <a:r>
              <a:rPr lang="en-US" altLang="x-none" sz="1600" i="1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17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 descr="screen-capture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628775"/>
            <a:ext cx="516413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 Box 5"/>
          <p:cNvSpPr txBox="1">
            <a:spLocks noChangeArrowheads="1"/>
          </p:cNvSpPr>
          <p:nvPr/>
        </p:nvSpPr>
        <p:spPr bwMode="auto">
          <a:xfrm>
            <a:off x="3206750" y="6521450"/>
            <a:ext cx="265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FFFF"/>
                </a:solidFill>
              </a:rPr>
              <a:t>Haxby et al., 2001, Science</a:t>
            </a:r>
          </a:p>
        </p:txBody>
      </p:sp>
      <p:sp>
        <p:nvSpPr>
          <p:cNvPr id="118787" name="TextBox 7"/>
          <p:cNvSpPr txBox="1">
            <a:spLocks noChangeArrowheads="1"/>
          </p:cNvSpPr>
          <p:nvPr/>
        </p:nvSpPr>
        <p:spPr bwMode="auto">
          <a:xfrm>
            <a:off x="179388" y="152400"/>
            <a:ext cx="8856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x-none">
                <a:solidFill>
                  <a:srgbClr val="FFFF00"/>
                </a:solidFill>
              </a:rPr>
              <a:t>Category-specificity of patterns of response in the ventral temporal cortex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9600" y="3363913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789" name="Rectangle 54"/>
          <p:cNvSpPr>
            <a:spLocks noChangeAspect="1" noChangeArrowheads="1"/>
          </p:cNvSpPr>
          <p:nvPr/>
        </p:nvSpPr>
        <p:spPr bwMode="auto">
          <a:xfrm>
            <a:off x="6505575" y="2911475"/>
            <a:ext cx="750888" cy="750888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=.81</a:t>
            </a:r>
          </a:p>
        </p:txBody>
      </p:sp>
      <p:sp>
        <p:nvSpPr>
          <p:cNvPr id="118790" name="Rectangle 58"/>
          <p:cNvSpPr>
            <a:spLocks noChangeAspect="1" noChangeArrowheads="1"/>
          </p:cNvSpPr>
          <p:nvPr/>
        </p:nvSpPr>
        <p:spPr bwMode="auto">
          <a:xfrm>
            <a:off x="7264400" y="3667125"/>
            <a:ext cx="750888" cy="736600"/>
          </a:xfrm>
          <a:prstGeom prst="rect">
            <a:avLst/>
          </a:prstGeom>
          <a:solidFill>
            <a:srgbClr val="004E8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=.87</a:t>
            </a:r>
          </a:p>
        </p:txBody>
      </p:sp>
      <p:pic>
        <p:nvPicPr>
          <p:cNvPr id="1187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476500"/>
            <a:ext cx="5032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363" y="2484438"/>
            <a:ext cx="528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3065463"/>
            <a:ext cx="5032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751263"/>
            <a:ext cx="5286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5613" y="2925763"/>
            <a:ext cx="287337" cy="1477962"/>
          </a:xfrm>
          <a:prstGeom prst="rect">
            <a:avLst/>
          </a:prstGeom>
          <a:gradFill>
            <a:gsLst>
              <a:gs pos="10000">
                <a:srgbClr val="10059D"/>
              </a:gs>
              <a:gs pos="33000">
                <a:srgbClr val="66FFFF"/>
              </a:gs>
              <a:gs pos="47000">
                <a:srgbClr val="00B050"/>
              </a:gs>
              <a:gs pos="53000">
                <a:srgbClr val="FFFF00"/>
              </a:gs>
              <a:gs pos="72000">
                <a:srgbClr val="FF0000"/>
              </a:gs>
              <a:gs pos="93000">
                <a:srgbClr val="C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18796" name="TextBox 30"/>
          <p:cNvSpPr txBox="1">
            <a:spLocks noChangeArrowheads="1"/>
          </p:cNvSpPr>
          <p:nvPr/>
        </p:nvSpPr>
        <p:spPr bwMode="auto">
          <a:xfrm>
            <a:off x="6289675" y="1676400"/>
            <a:ext cx="238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SIMILARITY MATRIX</a:t>
            </a:r>
          </a:p>
        </p:txBody>
      </p:sp>
      <p:sp>
        <p:nvSpPr>
          <p:cNvPr id="118797" name="TextBox 2"/>
          <p:cNvSpPr txBox="1">
            <a:spLocks noChangeArrowheads="1"/>
          </p:cNvSpPr>
          <p:nvPr/>
        </p:nvSpPr>
        <p:spPr bwMode="auto">
          <a:xfrm>
            <a:off x="6762750" y="2195513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ODD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118798" name="TextBox 22"/>
          <p:cNvSpPr txBox="1">
            <a:spLocks noChangeArrowheads="1"/>
          </p:cNvSpPr>
          <p:nvPr/>
        </p:nvSpPr>
        <p:spPr bwMode="auto">
          <a:xfrm rot="-5400000">
            <a:off x="5245100" y="3508376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EVEN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118799" name="TextBox 4"/>
          <p:cNvSpPr txBox="1">
            <a:spLocks noChangeArrowheads="1"/>
          </p:cNvSpPr>
          <p:nvPr/>
        </p:nvSpPr>
        <p:spPr bwMode="auto">
          <a:xfrm>
            <a:off x="8361363" y="278606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18800" name="TextBox 22"/>
          <p:cNvSpPr txBox="1">
            <a:spLocks noChangeArrowheads="1"/>
          </p:cNvSpPr>
          <p:nvPr/>
        </p:nvSpPr>
        <p:spPr bwMode="auto">
          <a:xfrm>
            <a:off x="8361363" y="4211638"/>
            <a:ext cx="53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18801" name="TextBox 23"/>
          <p:cNvSpPr txBox="1">
            <a:spLocks noChangeArrowheads="1"/>
          </p:cNvSpPr>
          <p:nvPr/>
        </p:nvSpPr>
        <p:spPr bwMode="auto">
          <a:xfrm rot="5400000">
            <a:off x="8082756" y="3483769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similarity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1413" y="2970213"/>
            <a:ext cx="1512887" cy="38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18803" name="TextBox 4"/>
          <p:cNvSpPr txBox="1">
            <a:spLocks noChangeArrowheads="1"/>
          </p:cNvSpPr>
          <p:nvPr/>
        </p:nvSpPr>
        <p:spPr bwMode="auto">
          <a:xfrm>
            <a:off x="1401763" y="5229225"/>
            <a:ext cx="3608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>
                <a:solidFill>
                  <a:srgbClr val="00B0F0"/>
                </a:solidFill>
              </a:rPr>
              <a:t>Within-category similarity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1513" y="1636713"/>
            <a:ext cx="2117725" cy="3452812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625" y="1636713"/>
            <a:ext cx="2160588" cy="3452812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4" descr="screen-capture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628775"/>
            <a:ext cx="516413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Text Box 5"/>
          <p:cNvSpPr txBox="1">
            <a:spLocks noChangeArrowheads="1"/>
          </p:cNvSpPr>
          <p:nvPr/>
        </p:nvSpPr>
        <p:spPr bwMode="auto">
          <a:xfrm>
            <a:off x="3206750" y="6521450"/>
            <a:ext cx="265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i="1">
                <a:solidFill>
                  <a:srgbClr val="FFFFFF"/>
                </a:solidFill>
              </a:rPr>
              <a:t>Haxby et al., 2001, Science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936625" y="1636713"/>
            <a:ext cx="2160588" cy="3452812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1513" y="1636713"/>
            <a:ext cx="2117725" cy="3452812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5050" y="2963863"/>
            <a:ext cx="1579563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20838" name="TextBox 7"/>
          <p:cNvSpPr txBox="1">
            <a:spLocks noChangeArrowheads="1"/>
          </p:cNvSpPr>
          <p:nvPr/>
        </p:nvSpPr>
        <p:spPr bwMode="auto">
          <a:xfrm>
            <a:off x="179388" y="152400"/>
            <a:ext cx="8856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x-none">
                <a:solidFill>
                  <a:srgbClr val="FFFF00"/>
                </a:solidFill>
              </a:rPr>
              <a:t>Category-specificity of patterns of response in the ventral temporal cortex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9600" y="3363913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0840" name="Rectangle 54"/>
          <p:cNvSpPr>
            <a:spLocks noChangeAspect="1" noChangeArrowheads="1"/>
          </p:cNvSpPr>
          <p:nvPr/>
        </p:nvSpPr>
        <p:spPr bwMode="auto">
          <a:xfrm>
            <a:off x="6505575" y="2911475"/>
            <a:ext cx="750888" cy="750888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=.81</a:t>
            </a:r>
          </a:p>
        </p:txBody>
      </p:sp>
      <p:sp>
        <p:nvSpPr>
          <p:cNvPr id="120841" name="Rectangle 55"/>
          <p:cNvSpPr>
            <a:spLocks noChangeAspect="1" noChangeArrowheads="1"/>
          </p:cNvSpPr>
          <p:nvPr/>
        </p:nvSpPr>
        <p:spPr bwMode="auto">
          <a:xfrm>
            <a:off x="7264400" y="2911475"/>
            <a:ext cx="750888" cy="75088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=-.40</a:t>
            </a:r>
          </a:p>
        </p:txBody>
      </p:sp>
      <p:sp>
        <p:nvSpPr>
          <p:cNvPr id="120842" name="Rectangle 57"/>
          <p:cNvSpPr>
            <a:spLocks noChangeAspect="1" noChangeArrowheads="1"/>
          </p:cNvSpPr>
          <p:nvPr/>
        </p:nvSpPr>
        <p:spPr bwMode="auto">
          <a:xfrm>
            <a:off x="6500813" y="3662363"/>
            <a:ext cx="760412" cy="741362"/>
          </a:xfrm>
          <a:prstGeom prst="rect">
            <a:avLst/>
          </a:prstGeom>
          <a:solidFill>
            <a:srgbClr val="CA000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=-.47</a:t>
            </a:r>
          </a:p>
        </p:txBody>
      </p:sp>
      <p:sp>
        <p:nvSpPr>
          <p:cNvPr id="120843" name="Rectangle 58"/>
          <p:cNvSpPr>
            <a:spLocks noChangeAspect="1" noChangeArrowheads="1"/>
          </p:cNvSpPr>
          <p:nvPr/>
        </p:nvSpPr>
        <p:spPr bwMode="auto">
          <a:xfrm>
            <a:off x="7264400" y="3667125"/>
            <a:ext cx="750888" cy="736600"/>
          </a:xfrm>
          <a:prstGeom prst="rect">
            <a:avLst/>
          </a:prstGeom>
          <a:solidFill>
            <a:srgbClr val="004E8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=.87</a:t>
            </a:r>
          </a:p>
        </p:txBody>
      </p:sp>
      <p:pic>
        <p:nvPicPr>
          <p:cNvPr id="1208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476500"/>
            <a:ext cx="5032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363" y="2484438"/>
            <a:ext cx="528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3065463"/>
            <a:ext cx="5032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751263"/>
            <a:ext cx="5286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8" name="TextBox 21"/>
          <p:cNvSpPr txBox="1">
            <a:spLocks noChangeArrowheads="1"/>
          </p:cNvSpPr>
          <p:nvPr/>
        </p:nvSpPr>
        <p:spPr bwMode="auto">
          <a:xfrm>
            <a:off x="6762750" y="2195513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ODD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120849" name="TextBox 22"/>
          <p:cNvSpPr txBox="1">
            <a:spLocks noChangeArrowheads="1"/>
          </p:cNvSpPr>
          <p:nvPr/>
        </p:nvSpPr>
        <p:spPr bwMode="auto">
          <a:xfrm rot="-5400000">
            <a:off x="5245100" y="3508376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EVEN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47050" y="2925763"/>
            <a:ext cx="142875" cy="1477962"/>
          </a:xfrm>
          <a:prstGeom prst="rect">
            <a:avLst/>
          </a:prstGeom>
          <a:gradFill>
            <a:gsLst>
              <a:gs pos="10000">
                <a:srgbClr val="10059D"/>
              </a:gs>
              <a:gs pos="33000">
                <a:srgbClr val="66FFFF"/>
              </a:gs>
              <a:gs pos="47000">
                <a:srgbClr val="00B050"/>
              </a:gs>
              <a:gs pos="53000">
                <a:srgbClr val="FFFF00"/>
              </a:gs>
              <a:gs pos="72000">
                <a:srgbClr val="FF0000"/>
              </a:gs>
              <a:gs pos="93000">
                <a:srgbClr val="C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20851" name="TextBox 30"/>
          <p:cNvSpPr txBox="1">
            <a:spLocks noChangeArrowheads="1"/>
          </p:cNvSpPr>
          <p:nvPr/>
        </p:nvSpPr>
        <p:spPr bwMode="auto">
          <a:xfrm>
            <a:off x="6289675" y="1676400"/>
            <a:ext cx="238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SIMILARITY MATRIX</a:t>
            </a:r>
          </a:p>
        </p:txBody>
      </p:sp>
      <p:sp>
        <p:nvSpPr>
          <p:cNvPr id="120852" name="TextBox 24"/>
          <p:cNvSpPr txBox="1">
            <a:spLocks noChangeArrowheads="1"/>
          </p:cNvSpPr>
          <p:nvPr/>
        </p:nvSpPr>
        <p:spPr bwMode="auto">
          <a:xfrm>
            <a:off x="8288338" y="278606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20853" name="TextBox 25"/>
          <p:cNvSpPr txBox="1">
            <a:spLocks noChangeArrowheads="1"/>
          </p:cNvSpPr>
          <p:nvPr/>
        </p:nvSpPr>
        <p:spPr bwMode="auto">
          <a:xfrm>
            <a:off x="8288338" y="4211638"/>
            <a:ext cx="53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20854" name="TextBox 26"/>
          <p:cNvSpPr txBox="1">
            <a:spLocks noChangeArrowheads="1"/>
          </p:cNvSpPr>
          <p:nvPr/>
        </p:nvSpPr>
        <p:spPr bwMode="auto">
          <a:xfrm rot="5400000">
            <a:off x="8009731" y="3483769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similarity</a:t>
            </a:r>
          </a:p>
        </p:txBody>
      </p:sp>
      <p:sp>
        <p:nvSpPr>
          <p:cNvPr id="120855" name="TextBox 5"/>
          <p:cNvSpPr txBox="1">
            <a:spLocks noChangeArrowheads="1"/>
          </p:cNvSpPr>
          <p:nvPr/>
        </p:nvSpPr>
        <p:spPr bwMode="auto">
          <a:xfrm>
            <a:off x="1230313" y="5300663"/>
            <a:ext cx="395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>
                <a:solidFill>
                  <a:srgbClr val="FF0000"/>
                </a:solidFill>
              </a:rPr>
              <a:t>Between-category similarity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5"/>
          <p:cNvSpPr txBox="1">
            <a:spLocks noChangeArrowheads="1"/>
          </p:cNvSpPr>
          <p:nvPr/>
        </p:nvSpPr>
        <p:spPr bwMode="auto">
          <a:xfrm>
            <a:off x="3206750" y="6521450"/>
            <a:ext cx="265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i="1">
                <a:solidFill>
                  <a:srgbClr val="FFFFFF"/>
                </a:solidFill>
              </a:rPr>
              <a:t>Haxby et al., 2001, Science</a:t>
            </a:r>
          </a:p>
        </p:txBody>
      </p:sp>
      <p:sp>
        <p:nvSpPr>
          <p:cNvPr id="120838" name="TextBox 7"/>
          <p:cNvSpPr txBox="1">
            <a:spLocks noChangeArrowheads="1"/>
          </p:cNvSpPr>
          <p:nvPr/>
        </p:nvSpPr>
        <p:spPr bwMode="auto">
          <a:xfrm>
            <a:off x="179388" y="152400"/>
            <a:ext cx="8856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x-none" sz="3600" dirty="0">
                <a:solidFill>
                  <a:srgbClr val="FFFF00"/>
                </a:solidFill>
              </a:rPr>
              <a:t>Critical Logic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6431" y="3363913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0840" name="Rectangle 54"/>
          <p:cNvSpPr>
            <a:spLocks noChangeAspect="1" noChangeArrowheads="1"/>
          </p:cNvSpPr>
          <p:nvPr/>
        </p:nvSpPr>
        <p:spPr bwMode="auto">
          <a:xfrm>
            <a:off x="1542406" y="2911475"/>
            <a:ext cx="750888" cy="750888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=.81</a:t>
            </a:r>
          </a:p>
        </p:txBody>
      </p:sp>
      <p:sp>
        <p:nvSpPr>
          <p:cNvPr id="120841" name="Rectangle 55"/>
          <p:cNvSpPr>
            <a:spLocks noChangeAspect="1" noChangeArrowheads="1"/>
          </p:cNvSpPr>
          <p:nvPr/>
        </p:nvSpPr>
        <p:spPr bwMode="auto">
          <a:xfrm>
            <a:off x="2301231" y="2911475"/>
            <a:ext cx="750888" cy="75088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=-.40</a:t>
            </a:r>
          </a:p>
        </p:txBody>
      </p:sp>
      <p:sp>
        <p:nvSpPr>
          <p:cNvPr id="120842" name="Rectangle 57"/>
          <p:cNvSpPr>
            <a:spLocks noChangeAspect="1" noChangeArrowheads="1"/>
          </p:cNvSpPr>
          <p:nvPr/>
        </p:nvSpPr>
        <p:spPr bwMode="auto">
          <a:xfrm>
            <a:off x="1537644" y="3662363"/>
            <a:ext cx="760412" cy="741362"/>
          </a:xfrm>
          <a:prstGeom prst="rect">
            <a:avLst/>
          </a:prstGeom>
          <a:solidFill>
            <a:srgbClr val="CA000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=-.47</a:t>
            </a:r>
          </a:p>
        </p:txBody>
      </p:sp>
      <p:sp>
        <p:nvSpPr>
          <p:cNvPr id="120843" name="Rectangle 58"/>
          <p:cNvSpPr>
            <a:spLocks noChangeAspect="1" noChangeArrowheads="1"/>
          </p:cNvSpPr>
          <p:nvPr/>
        </p:nvSpPr>
        <p:spPr bwMode="auto">
          <a:xfrm>
            <a:off x="2301231" y="3667125"/>
            <a:ext cx="750888" cy="736600"/>
          </a:xfrm>
          <a:prstGeom prst="rect">
            <a:avLst/>
          </a:prstGeom>
          <a:solidFill>
            <a:srgbClr val="004E8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1800" dirty="0" err="1">
                <a:solidFill>
                  <a:srgbClr val="000000"/>
                </a:solidFill>
              </a:rPr>
              <a:t>r</a:t>
            </a:r>
            <a:r>
              <a:rPr lang="it-IT" altLang="x-none" sz="1800" dirty="0">
                <a:solidFill>
                  <a:srgbClr val="000000"/>
                </a:solidFill>
              </a:rPr>
              <a:t>=.87</a:t>
            </a:r>
          </a:p>
        </p:txBody>
      </p:sp>
      <p:pic>
        <p:nvPicPr>
          <p:cNvPr id="120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231" y="2476500"/>
            <a:ext cx="5032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194" y="2484438"/>
            <a:ext cx="528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56" y="3065463"/>
            <a:ext cx="5032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56" y="3751263"/>
            <a:ext cx="5286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8" name="TextBox 21"/>
          <p:cNvSpPr txBox="1">
            <a:spLocks noChangeArrowheads="1"/>
          </p:cNvSpPr>
          <p:nvPr/>
        </p:nvSpPr>
        <p:spPr bwMode="auto">
          <a:xfrm>
            <a:off x="1799581" y="2195513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ODD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120849" name="TextBox 22"/>
          <p:cNvSpPr txBox="1">
            <a:spLocks noChangeArrowheads="1"/>
          </p:cNvSpPr>
          <p:nvPr/>
        </p:nvSpPr>
        <p:spPr bwMode="auto">
          <a:xfrm rot="-5400000">
            <a:off x="281931" y="3508376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EVEN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83881" y="2925763"/>
            <a:ext cx="142875" cy="1477962"/>
          </a:xfrm>
          <a:prstGeom prst="rect">
            <a:avLst/>
          </a:prstGeom>
          <a:gradFill>
            <a:gsLst>
              <a:gs pos="10000">
                <a:srgbClr val="10059D"/>
              </a:gs>
              <a:gs pos="33000">
                <a:srgbClr val="66FFFF"/>
              </a:gs>
              <a:gs pos="47000">
                <a:srgbClr val="00B050"/>
              </a:gs>
              <a:gs pos="53000">
                <a:srgbClr val="FFFF00"/>
              </a:gs>
              <a:gs pos="72000">
                <a:srgbClr val="FF0000"/>
              </a:gs>
              <a:gs pos="93000">
                <a:srgbClr val="C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20851" name="TextBox 30"/>
          <p:cNvSpPr txBox="1">
            <a:spLocks noChangeArrowheads="1"/>
          </p:cNvSpPr>
          <p:nvPr/>
        </p:nvSpPr>
        <p:spPr bwMode="auto">
          <a:xfrm>
            <a:off x="1326506" y="1676400"/>
            <a:ext cx="238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SIMILARITY MATRIX</a:t>
            </a:r>
          </a:p>
        </p:txBody>
      </p:sp>
      <p:sp>
        <p:nvSpPr>
          <p:cNvPr id="120852" name="TextBox 24"/>
          <p:cNvSpPr txBox="1">
            <a:spLocks noChangeArrowheads="1"/>
          </p:cNvSpPr>
          <p:nvPr/>
        </p:nvSpPr>
        <p:spPr bwMode="auto">
          <a:xfrm>
            <a:off x="3325169" y="278606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20853" name="TextBox 25"/>
          <p:cNvSpPr txBox="1">
            <a:spLocks noChangeArrowheads="1"/>
          </p:cNvSpPr>
          <p:nvPr/>
        </p:nvSpPr>
        <p:spPr bwMode="auto">
          <a:xfrm>
            <a:off x="3325169" y="4211638"/>
            <a:ext cx="53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20854" name="TextBox 26"/>
          <p:cNvSpPr txBox="1">
            <a:spLocks noChangeArrowheads="1"/>
          </p:cNvSpPr>
          <p:nvPr/>
        </p:nvSpPr>
        <p:spPr bwMode="auto">
          <a:xfrm rot="5400000">
            <a:off x="3046562" y="3483769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800">
                <a:solidFill>
                  <a:srgbClr val="FFFFFF"/>
                </a:solidFill>
              </a:rPr>
              <a:t>similarity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5607" y="1962484"/>
            <a:ext cx="4582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If an area codes differences between categories, then 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within-category similarity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&gt; </a:t>
            </a:r>
          </a:p>
          <a:p>
            <a:pPr algn="ctr"/>
            <a:r>
              <a:rPr lang="en-US" sz="2800" dirty="0">
                <a:solidFill>
                  <a:srgbClr val="FF7E79"/>
                </a:solidFill>
              </a:rPr>
              <a:t>between-category similarity</a:t>
            </a:r>
          </a:p>
        </p:txBody>
      </p:sp>
    </p:spTree>
    <p:extLst>
      <p:ext uri="{BB962C8B-B14F-4D97-AF65-F5344CB8AC3E}">
        <p14:creationId xmlns:p14="http://schemas.microsoft.com/office/powerpoint/2010/main" val="39366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3"/>
          <p:cNvSpPr>
            <a:spLocks noGrp="1"/>
          </p:cNvSpPr>
          <p:nvPr>
            <p:ph type="ctrTitle"/>
          </p:nvPr>
        </p:nvSpPr>
        <p:spPr>
          <a:xfrm>
            <a:off x="685800" y="2327275"/>
            <a:ext cx="7772400" cy="107632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Correlation Approach Using Representational Similarity Analysis</a:t>
            </a:r>
          </a:p>
        </p:txBody>
      </p:sp>
      <p:sp>
        <p:nvSpPr>
          <p:cNvPr id="12288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x-none">
                <a:ea typeface="ＭＳ Ｐゴシック" charset="-128"/>
              </a:rPr>
              <a:t>Representational similarity approach (RSA)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8188" y="4202113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7" name="Rectangle 54"/>
          <p:cNvSpPr>
            <a:spLocks noChangeAspect="1" noChangeArrowheads="1"/>
          </p:cNvSpPr>
          <p:nvPr/>
        </p:nvSpPr>
        <p:spPr bwMode="auto">
          <a:xfrm>
            <a:off x="1554163" y="3767138"/>
            <a:ext cx="750887" cy="750887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sp>
        <p:nvSpPr>
          <p:cNvPr id="123908" name="Rectangle 55"/>
          <p:cNvSpPr>
            <a:spLocks noChangeAspect="1" noChangeArrowheads="1"/>
          </p:cNvSpPr>
          <p:nvPr/>
        </p:nvSpPr>
        <p:spPr bwMode="auto">
          <a:xfrm>
            <a:off x="2295525" y="3767138"/>
            <a:ext cx="750888" cy="75088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sp>
        <p:nvSpPr>
          <p:cNvPr id="123909" name="Rectangle 57"/>
          <p:cNvSpPr>
            <a:spLocks noChangeAspect="1" noChangeArrowheads="1"/>
          </p:cNvSpPr>
          <p:nvPr/>
        </p:nvSpPr>
        <p:spPr bwMode="auto">
          <a:xfrm>
            <a:off x="1558925" y="4500563"/>
            <a:ext cx="760413" cy="74136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sp>
        <p:nvSpPr>
          <p:cNvPr id="123910" name="Rectangle 58"/>
          <p:cNvSpPr>
            <a:spLocks noChangeAspect="1" noChangeArrowheads="1"/>
          </p:cNvSpPr>
          <p:nvPr/>
        </p:nvSpPr>
        <p:spPr bwMode="auto">
          <a:xfrm>
            <a:off x="2295525" y="4505325"/>
            <a:ext cx="750888" cy="73660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pic>
        <p:nvPicPr>
          <p:cNvPr id="1239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988" y="3287713"/>
            <a:ext cx="5032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3295650"/>
            <a:ext cx="528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3903663"/>
            <a:ext cx="5032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589463"/>
            <a:ext cx="5286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5" name="TextBox 21"/>
          <p:cNvSpPr txBox="1">
            <a:spLocks noChangeArrowheads="1"/>
          </p:cNvSpPr>
          <p:nvPr/>
        </p:nvSpPr>
        <p:spPr bwMode="auto">
          <a:xfrm>
            <a:off x="1811338" y="2997200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ODD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123916" name="TextBox 5"/>
          <p:cNvSpPr txBox="1">
            <a:spLocks noChangeArrowheads="1"/>
          </p:cNvSpPr>
          <p:nvPr/>
        </p:nvSpPr>
        <p:spPr bwMode="auto">
          <a:xfrm>
            <a:off x="3086100" y="6457950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FFFFFF"/>
                </a:solidFill>
                <a:latin typeface="Calibri" charset="0"/>
              </a:rPr>
              <a:t>Kriegeskorte et al (2008)</a:t>
            </a:r>
          </a:p>
        </p:txBody>
      </p:sp>
      <p:sp>
        <p:nvSpPr>
          <p:cNvPr id="123917" name="TextBox 22"/>
          <p:cNvSpPr txBox="1">
            <a:spLocks noChangeArrowheads="1"/>
          </p:cNvSpPr>
          <p:nvPr/>
        </p:nvSpPr>
        <p:spPr bwMode="auto">
          <a:xfrm rot="-5400000">
            <a:off x="228600" y="4305301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1200">
                <a:solidFill>
                  <a:srgbClr val="FFFFFF"/>
                </a:solidFill>
              </a:rPr>
              <a:t>EVEN RUNS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123918" name="TextBox 21"/>
          <p:cNvSpPr txBox="1">
            <a:spLocks noChangeArrowheads="1"/>
          </p:cNvSpPr>
          <p:nvPr/>
        </p:nvSpPr>
        <p:spPr bwMode="auto">
          <a:xfrm>
            <a:off x="1285875" y="2236788"/>
            <a:ext cx="2217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2000">
                <a:solidFill>
                  <a:srgbClr val="FFFFFF"/>
                </a:solidFill>
              </a:rPr>
              <a:t>MVPA correlation </a:t>
            </a:r>
          </a:p>
        </p:txBody>
      </p:sp>
      <p:sp>
        <p:nvSpPr>
          <p:cNvPr id="123919" name="TextBox 23"/>
          <p:cNvSpPr txBox="1">
            <a:spLocks noChangeArrowheads="1"/>
          </p:cNvSpPr>
          <p:nvPr/>
        </p:nvSpPr>
        <p:spPr bwMode="auto">
          <a:xfrm>
            <a:off x="468313" y="1125538"/>
            <a:ext cx="8280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CA" altLang="x-none" sz="2000">
                <a:solidFill>
                  <a:srgbClr val="FFFFFF"/>
                </a:solidFill>
              </a:rPr>
              <a:t>Differently from the MVPA correlation, RSA does not separate stimuli into </a:t>
            </a:r>
            <a:r>
              <a:rPr lang="en-CA" altLang="x-none" sz="2000" i="1">
                <a:solidFill>
                  <a:srgbClr val="FFFFFF"/>
                </a:solidFill>
              </a:rPr>
              <a:t>a priori </a:t>
            </a:r>
            <a:r>
              <a:rPr lang="en-CA" altLang="x-none" sz="2000">
                <a:solidFill>
                  <a:srgbClr val="FFFFFF"/>
                </a:solidFill>
              </a:rPr>
              <a:t>categories</a:t>
            </a:r>
          </a:p>
        </p:txBody>
      </p:sp>
      <p:sp>
        <p:nvSpPr>
          <p:cNvPr id="123920" name="TextBox 24"/>
          <p:cNvSpPr txBox="1">
            <a:spLocks noChangeArrowheads="1"/>
          </p:cNvSpPr>
          <p:nvPr/>
        </p:nvSpPr>
        <p:spPr bwMode="auto">
          <a:xfrm>
            <a:off x="6019800" y="2203450"/>
            <a:ext cx="712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2000">
                <a:solidFill>
                  <a:srgbClr val="FFFFFF"/>
                </a:solidFill>
              </a:rPr>
              <a:t>RSA</a:t>
            </a:r>
          </a:p>
        </p:txBody>
      </p:sp>
      <p:grpSp>
        <p:nvGrpSpPr>
          <p:cNvPr id="123921" name="Group 245763"/>
          <p:cNvGrpSpPr>
            <a:grpSpLocks/>
          </p:cNvGrpSpPr>
          <p:nvPr/>
        </p:nvGrpSpPr>
        <p:grpSpPr bwMode="auto">
          <a:xfrm>
            <a:off x="4471988" y="2636838"/>
            <a:ext cx="4081462" cy="3214687"/>
            <a:chOff x="4472367" y="2636913"/>
            <a:chExt cx="4081429" cy="3215257"/>
          </a:xfrm>
        </p:grpSpPr>
        <p:grpSp>
          <p:nvGrpSpPr>
            <p:cNvPr id="123927" name="Group 14"/>
            <p:cNvGrpSpPr>
              <a:grpSpLocks/>
            </p:cNvGrpSpPr>
            <p:nvPr/>
          </p:nvGrpSpPr>
          <p:grpSpPr bwMode="auto">
            <a:xfrm>
              <a:off x="7790215" y="3167921"/>
              <a:ext cx="763581" cy="2565335"/>
              <a:chOff x="4652176" y="2004283"/>
              <a:chExt cx="763581" cy="256533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52176" y="2132204"/>
                <a:ext cx="142874" cy="2305459"/>
              </a:xfrm>
              <a:prstGeom prst="rect">
                <a:avLst/>
              </a:prstGeom>
              <a:gradFill>
                <a:gsLst>
                  <a:gs pos="10000">
                    <a:srgbClr val="10059D"/>
                  </a:gs>
                  <a:gs pos="33000">
                    <a:srgbClr val="66FFFF"/>
                  </a:gs>
                  <a:gs pos="47000">
                    <a:srgbClr val="00B050"/>
                  </a:gs>
                  <a:gs pos="53000">
                    <a:srgbClr val="FFFF00"/>
                  </a:gs>
                  <a:gs pos="72000">
                    <a:srgbClr val="FF0000"/>
                  </a:gs>
                  <a:gs pos="93000">
                    <a:srgbClr val="CC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7" name="TextBox 24"/>
              <p:cNvSpPr txBox="1">
                <a:spLocks noChangeArrowheads="1"/>
              </p:cNvSpPr>
              <p:nvPr/>
            </p:nvSpPr>
            <p:spPr bwMode="auto">
              <a:xfrm>
                <a:off x="4795045" y="2004283"/>
                <a:ext cx="6207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CA" altLang="x-none" sz="1800">
                    <a:solidFill>
                      <a:srgbClr val="FFFFFF"/>
                    </a:solidFill>
                  </a:rPr>
                  <a:t>high</a:t>
                </a:r>
              </a:p>
            </p:txBody>
          </p:sp>
          <p:sp>
            <p:nvSpPr>
              <p:cNvPr id="123938" name="TextBox 25"/>
              <p:cNvSpPr txBox="1">
                <a:spLocks noChangeArrowheads="1"/>
              </p:cNvSpPr>
              <p:nvPr/>
            </p:nvSpPr>
            <p:spPr bwMode="auto">
              <a:xfrm>
                <a:off x="4795045" y="4199731"/>
                <a:ext cx="5318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CA" altLang="x-none" sz="1800">
                    <a:solidFill>
                      <a:srgbClr val="FFFFFF"/>
                    </a:solidFill>
                  </a:rPr>
                  <a:t>low</a:t>
                </a:r>
              </a:p>
            </p:txBody>
          </p:sp>
          <p:sp>
            <p:nvSpPr>
              <p:cNvPr id="123939" name="TextBox 26"/>
              <p:cNvSpPr txBox="1">
                <a:spLocks noChangeArrowheads="1"/>
              </p:cNvSpPr>
              <p:nvPr/>
            </p:nvSpPr>
            <p:spPr bwMode="auto">
              <a:xfrm rot="5400000">
                <a:off x="4349575" y="2979516"/>
                <a:ext cx="1416400" cy="64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CA" altLang="x-none" sz="1800">
                    <a:solidFill>
                      <a:srgbClr val="FFFFFF"/>
                    </a:solidFill>
                  </a:rPr>
                  <a:t>similarity</a:t>
                </a:r>
              </a:p>
              <a:p>
                <a:pPr algn="ctr" eaLnBrk="1" hangingPunct="1"/>
                <a:r>
                  <a:rPr lang="en-CA" altLang="x-none" sz="1800">
                    <a:solidFill>
                      <a:srgbClr val="FFFFFF"/>
                    </a:solidFill>
                  </a:rPr>
                  <a:t>(correlation)</a:t>
                </a:r>
              </a:p>
            </p:txBody>
          </p:sp>
        </p:grpSp>
        <p:pic>
          <p:nvPicPr>
            <p:cNvPr id="1239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676422"/>
              <a:ext cx="314325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169273" y="5064630"/>
              <a:ext cx="576258" cy="53667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9354" y="5621942"/>
              <a:ext cx="3143225" cy="46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4499354" y="2636913"/>
              <a:ext cx="3143225" cy="1174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2954438" y="4186598"/>
              <a:ext cx="3143807" cy="1079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99354" y="5607652"/>
              <a:ext cx="3143225" cy="460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6044482" y="4227085"/>
              <a:ext cx="3143807" cy="106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18404" y="2754409"/>
              <a:ext cx="622295" cy="5985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123922" name="Group 2"/>
          <p:cNvGrpSpPr>
            <a:grpSpLocks/>
          </p:cNvGrpSpPr>
          <p:nvPr/>
        </p:nvGrpSpPr>
        <p:grpSpPr bwMode="auto">
          <a:xfrm>
            <a:off x="5162550" y="3341688"/>
            <a:ext cx="2381250" cy="2262187"/>
            <a:chOff x="5162663" y="3342393"/>
            <a:chExt cx="2381097" cy="2261381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5162663" y="3342393"/>
              <a:ext cx="603211" cy="547492"/>
            </a:xfrm>
            <a:prstGeom prst="rect">
              <a:avLst/>
            </a:prstGeom>
            <a:solidFill>
              <a:srgbClr val="1F3E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767462" y="3888298"/>
              <a:ext cx="590512" cy="593513"/>
            </a:xfrm>
            <a:prstGeom prst="rect">
              <a:avLst/>
            </a:prstGeom>
            <a:solidFill>
              <a:srgbClr val="1F3E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 bwMode="auto">
            <a:xfrm>
              <a:off x="6380198" y="4464355"/>
              <a:ext cx="576225" cy="579232"/>
            </a:xfrm>
            <a:prstGeom prst="rect">
              <a:avLst/>
            </a:prstGeom>
            <a:solidFill>
              <a:srgbClr val="1F3E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 bwMode="auto">
            <a:xfrm>
              <a:off x="6970710" y="5027717"/>
              <a:ext cx="573050" cy="576057"/>
            </a:xfrm>
            <a:prstGeom prst="rect">
              <a:avLst/>
            </a:prstGeom>
            <a:solidFill>
              <a:srgbClr val="1F3E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Kriegeskorte’s</a:t>
            </a:r>
            <a:r>
              <a:rPr lang="en-US" dirty="0"/>
              <a:t> 92 Stimuli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95" y="908720"/>
            <a:ext cx="7812360" cy="56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79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4616</TotalTime>
  <Words>690</Words>
  <Application>Microsoft Macintosh PowerPoint</Application>
  <PresentationFormat>On-screen Show (4:3)</PresentationFormat>
  <Paragraphs>233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Default Design</vt:lpstr>
      <vt:lpstr>1_Default Design</vt:lpstr>
      <vt:lpstr>Image</vt:lpstr>
      <vt:lpstr>Basic Correlation Approach</vt:lpstr>
      <vt:lpstr>First Demonstration</vt:lpstr>
      <vt:lpstr>PowerPoint Presentation</vt:lpstr>
      <vt:lpstr>PowerPoint Presentation</vt:lpstr>
      <vt:lpstr>PowerPoint Presentation</vt:lpstr>
      <vt:lpstr>PowerPoint Presentation</vt:lpstr>
      <vt:lpstr>Correlation Approach Using Representational Similarity Analysis</vt:lpstr>
      <vt:lpstr>Representational similarity approach (RSA)</vt:lpstr>
      <vt:lpstr>Kriegeskorte’s 92 Stimuli</vt:lpstr>
      <vt:lpstr>Kriegeskorte’s 92 Stimuli</vt:lpstr>
      <vt:lpstr>PowerPoint Presentation</vt:lpstr>
      <vt:lpstr>Can compare theoretical models to data</vt:lpstr>
      <vt:lpstr>Can compare theoretical models to data</vt:lpstr>
      <vt:lpstr>“Metacorrelations”</vt:lpstr>
      <vt:lpstr>“Metacorrelations”</vt:lpstr>
      <vt:lpstr>“Metacorrelations”</vt:lpstr>
      <vt:lpstr>“Metacorrelations”</vt:lpstr>
      <vt:lpstr>Multidimensional Scaling (MDS) Input = matrix of distances (km here)</vt:lpstr>
      <vt:lpstr>Multidimensional Scaling (MDS) Output = representational space (2D here)</vt:lpstr>
      <vt:lpstr>PowerPoint Presentation</vt:lpstr>
      <vt:lpstr>MDS on MVPA Data</vt:lpstr>
      <vt:lpstr>Different Representational Spaces in Different Areas</vt:lpstr>
      <vt:lpstr>PowerPoint Presentation</vt:lpstr>
      <vt:lpstr>A Few Tricks About RSA</vt:lpstr>
      <vt:lpstr>Representational Dissimilarity Matrix</vt:lpstr>
      <vt:lpstr>Hierarchical Clustering</vt:lpstr>
      <vt:lpstr>Geek Note: Diagonals</vt:lpstr>
      <vt:lpstr>Geek Note: Diagonals</vt:lpstr>
      <vt:lpstr>Geek Note: Other Distance Metrics</vt:lpstr>
      <vt:lpstr>Hyperalignment</vt:lpstr>
    </vt:vector>
  </TitlesOfParts>
  <Company>SSC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Jody Culham</dc:creator>
  <cp:lastModifiedBy>Jody Culham</cp:lastModifiedBy>
  <cp:revision>207</cp:revision>
  <dcterms:created xsi:type="dcterms:W3CDTF">2011-08-15T20:29:02Z</dcterms:created>
  <dcterms:modified xsi:type="dcterms:W3CDTF">2020-11-13T00:39:41Z</dcterms:modified>
</cp:coreProperties>
</file>