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08" r:id="rId4"/>
    <p:sldMasterId id="2147483823" r:id="rId5"/>
  </p:sldMasterIdLst>
  <p:notesMasterIdLst>
    <p:notesMasterId r:id="rId24"/>
  </p:notesMasterIdLst>
  <p:handoutMasterIdLst>
    <p:handoutMasterId r:id="rId25"/>
  </p:handoutMasterIdLst>
  <p:sldIdLst>
    <p:sldId id="372" r:id="rId6"/>
    <p:sldId id="602" r:id="rId7"/>
    <p:sldId id="1530" r:id="rId8"/>
    <p:sldId id="283" r:id="rId9"/>
    <p:sldId id="428" r:id="rId10"/>
    <p:sldId id="353" r:id="rId11"/>
    <p:sldId id="655" r:id="rId12"/>
    <p:sldId id="430" r:id="rId13"/>
    <p:sldId id="424" r:id="rId14"/>
    <p:sldId id="418" r:id="rId15"/>
    <p:sldId id="1534" r:id="rId16"/>
    <p:sldId id="614" r:id="rId17"/>
    <p:sldId id="1532" r:id="rId18"/>
    <p:sldId id="517" r:id="rId19"/>
    <p:sldId id="450" r:id="rId20"/>
    <p:sldId id="552" r:id="rId21"/>
    <p:sldId id="551" r:id="rId22"/>
    <p:sldId id="404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3FB79"/>
    <a:srgbClr val="D883FF"/>
    <a:srgbClr val="FF9300"/>
    <a:srgbClr val="478363"/>
    <a:srgbClr val="5FBE1D"/>
    <a:srgbClr val="CECEF0"/>
    <a:srgbClr val="FF7E79"/>
    <a:srgbClr val="C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0"/>
    <p:restoredTop sz="93196"/>
  </p:normalViewPr>
  <p:slideViewPr>
    <p:cSldViewPr>
      <p:cViewPr varScale="1">
        <p:scale>
          <a:sx n="101" d="100"/>
          <a:sy n="101" d="100"/>
        </p:scale>
        <p:origin x="904" y="192"/>
      </p:cViewPr>
      <p:guideLst>
        <p:guide orient="horz" pos="38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877AAD3-CE22-A940-ABC1-93FA629ACD3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38AAF59-739C-9043-B570-70ABA054A94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AAF59-739C-9043-B570-70ABA054A946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2666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2EA5E34-D6D8-5742-AC3E-1236A1C07670}" type="slidenum">
              <a:rPr lang="en-US" altLang="x-none" sz="130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x-none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70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2EA5E34-D6D8-5742-AC3E-1236A1C07670}" type="slidenum">
              <a:rPr lang="en-US" altLang="x-none" sz="1300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x-none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64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altLang="x-none">
              <a:ea typeface="ＭＳ Ｐゴシック" charset="-128"/>
            </a:endParaRPr>
          </a:p>
        </p:txBody>
      </p:sp>
      <p:sp>
        <p:nvSpPr>
          <p:cNvPr id="696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CCEC76E-5B3D-3943-87EA-2950B8A9E7AD}" type="slidenum">
              <a:rPr lang="en-US" altLang="x-none" sz="130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x-none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3022482-398C-1941-BD1F-DCDB9D8DA493}" type="slidenum">
              <a:rPr lang="en-US" altLang="x-none" sz="1300"/>
              <a:pPr eaLnBrk="1" hangingPunct="1"/>
              <a:t>2</a:t>
            </a:fld>
            <a:endParaRPr lang="en-US" altLang="x-none" sz="13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9956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 altLang="x-none">
              <a:ea typeface="ＭＳ Ｐゴシック" charset="-128"/>
            </a:endParaRPr>
          </a:p>
        </p:txBody>
      </p:sp>
      <p:sp>
        <p:nvSpPr>
          <p:cNvPr id="4813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77122FC-FF0D-1845-BBB6-2A3A1EFE72AC}" type="slidenum">
              <a:rPr lang="en-US" altLang="x-none" sz="13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x-none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69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273EE26-D87B-F340-BE50-F80DE85BDDA6}" type="slidenum">
              <a:rPr lang="en-US" altLang="x-none" sz="1300"/>
              <a:pPr eaLnBrk="1" hangingPunct="1"/>
              <a:t>4</a:t>
            </a:fld>
            <a:endParaRPr lang="en-US" altLang="x-none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1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altLang="x-none">
              <a:ea typeface="ＭＳ Ｐゴシック" charset="-128"/>
            </a:endParaRPr>
          </a:p>
        </p:txBody>
      </p:sp>
      <p:sp>
        <p:nvSpPr>
          <p:cNvPr id="583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027E584-FA32-2840-A200-0877C30001A2}" type="slidenum">
              <a:rPr lang="en-US" altLang="x-none" sz="13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x-none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C93AC71-B05F-4849-B1D9-D147780A5A51}" type="slidenum">
              <a:rPr lang="en-US" altLang="x-none" sz="1300"/>
              <a:pPr eaLnBrk="1" hangingPunct="1"/>
              <a:t>9</a:t>
            </a:fld>
            <a:endParaRPr lang="en-US" altLang="x-none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65438-23C5-F749-AB21-325F650CC0EA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8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7F204-0F27-E842-A1D4-16DA8E360463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8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DA4BD-347B-9844-A1EF-BD0637F8AC7F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74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17613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6988"/>
            <a:ext cx="7772400" cy="582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68357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166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36613"/>
            <a:ext cx="38100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38100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33472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2796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580319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7088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0467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3DD3D-98EF-4A45-83F6-89EA4F46150F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51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8752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00279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7638" y="115888"/>
            <a:ext cx="1960562" cy="5980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5734050" cy="5980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28398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772400" cy="582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36613"/>
            <a:ext cx="3810000" cy="5259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3810000" cy="5259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353715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F139FA-9430-0B45-B880-0FD569A2B954}" type="datetime1">
              <a:rPr lang="en-US" altLang="x-none"/>
              <a:pPr/>
              <a:t>11/12/20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3E515-24A1-B34A-8E02-308FF655022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0673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57BA9-45D7-0143-BA31-2451CE9D73F4}" type="datetime1">
              <a:rPr lang="en-US" altLang="x-none"/>
              <a:pPr/>
              <a:t>11/12/20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6EFD0-B391-624F-8E93-B3C5CE28B49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23760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81C1B-3FA6-FD44-AB5B-AED5FFDC2995}" type="datetime1">
              <a:rPr lang="en-US" altLang="x-none"/>
              <a:pPr/>
              <a:t>11/12/20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69645-C75B-274F-8FC2-BF83BF315DA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4565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60F935-1F89-6448-B46A-0F63893C8015}" type="datetime1">
              <a:rPr lang="en-US" altLang="x-none"/>
              <a:pPr/>
              <a:t>11/12/20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7E639-70E2-DB40-9692-8206F9169B5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7592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8E7A39-281B-4F40-9A22-9728EFFB942E}" type="datetime1">
              <a:rPr lang="en-US" altLang="x-none"/>
              <a:pPr/>
              <a:t>11/12/20</a:t>
            </a:fld>
            <a:endParaRPr lang="en-US" alt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F97F8-B8DF-A445-B18C-D1B6C78BA30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85008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BEE641-CE2E-7649-A03B-5A9000512387}" type="datetime1">
              <a:rPr lang="en-US" altLang="x-none"/>
              <a:pPr/>
              <a:t>11/12/20</a:t>
            </a:fld>
            <a:endParaRPr lang="en-US" alt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D3617-EF2B-804B-A169-F49D7F51FED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03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2C037-1C53-1D47-841F-4B112D03C84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74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F98ADE-41F1-3843-A397-3CD38FB3037B}" type="datetime1">
              <a:rPr lang="en-US" altLang="x-none"/>
              <a:pPr/>
              <a:t>11/12/20</a:t>
            </a:fld>
            <a:endParaRPr lang="en-US" alt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72A21-1F78-2F41-93C7-CC97631692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75869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A8B8DE-02C5-8A42-8FBE-43F61CB7D89A}" type="datetime1">
              <a:rPr lang="en-US" altLang="x-none"/>
              <a:pPr/>
              <a:t>11/12/20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0A12E-9346-324D-802A-A49103390FC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84038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784B7E-13FB-EB43-892D-8C733DA43E9D}" type="datetime1">
              <a:rPr lang="en-US" altLang="x-none"/>
              <a:pPr/>
              <a:t>11/12/20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87117-AD37-5844-B086-9F9DFDFABEE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4425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A135D-81E0-DD4A-8E1D-8178C2219532}" type="datetime1">
              <a:rPr lang="en-US" altLang="x-none"/>
              <a:pPr/>
              <a:t>11/12/20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01F6E-1088-3C46-908B-DC1927725F2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77734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8C330F-F0C4-2F46-9C5A-4C4987D5287E}" type="datetime1">
              <a:rPr lang="en-US" altLang="x-none"/>
              <a:pPr/>
              <a:t>11/12/20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4B27-3540-B84E-AA4E-1BA22105B17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34575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6E6E9-6E4B-2242-80B9-BCFE4E4CA58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88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2FC80-1145-DF43-9058-F9B12F38342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59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3D5EB-31D7-D44F-8828-165C81D861F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384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43D10-1FD6-884B-99A3-0BA43E8368FF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41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0E79B-8F3F-B741-B63F-42275232863A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0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F77AC-A776-0C4A-A58C-B2E926D6770A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59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A9E6A-5C48-EF4C-836A-F1AAD494F9AF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2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3926F-6EF2-5F4F-A438-DE2EB8B446C0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70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2AEF7-4460-7B4A-AB81-387402B9C79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39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79C57-85A1-D947-B96B-5804A13ED5A4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892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8A531-822E-D941-9B98-F7E6CBBCB227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04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B620C-DDB3-044F-8C9D-242230A4A502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35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116814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6988"/>
            <a:ext cx="7772400" cy="582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46376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28017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36613"/>
            <a:ext cx="38100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38100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8089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D9D2E-885A-6D4C-BF5F-B63DFA9A9242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671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158206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44755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36635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42743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42678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77172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7638" y="115888"/>
            <a:ext cx="1960562" cy="5980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5734050" cy="5980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734547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772400" cy="582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36613"/>
            <a:ext cx="3810000" cy="5259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3810000" cy="5259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7518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63457-B896-3245-B1B1-82EE98CE1E90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9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E543F-4A75-F348-BF82-BCCCA18B084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C461E-94E6-864B-80A5-14475DC8916E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9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79EF4-B0C2-BF40-9F7E-A79911267D11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3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fmri4newbies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hyperlink" Target="http://fmri4newbies.com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2484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033BAEA-4C63-3343-B91C-A3979B5211DA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graphicFrame>
        <p:nvGraphicFramePr>
          <p:cNvPr id="1031" name="Object 11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7199313" y="6491288"/>
          <a:ext cx="19446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Image" r:id="rId15" imgW="825870" imgH="155159" progId="Photoshop.Image.6">
                  <p:embed/>
                </p:oleObj>
              </mc:Choice>
              <mc:Fallback>
                <p:oleObj name="Image" r:id="rId15" imgW="825870" imgH="155159" progId="Photoshop.Image.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6491288"/>
                        <a:ext cx="19446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77724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837" tIns="47625" rIns="96837" bIns="47625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6613"/>
            <a:ext cx="7772400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837" tIns="47625" rIns="96837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ransition/>
  <p:txStyles>
    <p:titleStyle>
      <a:lvl1pPr algn="ctr" defTabSz="1008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pitchFamily="-65" charset="-128"/>
        </a:defRPr>
      </a:lvl1pPr>
      <a:lvl2pPr algn="ctr" defTabSz="1008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pitchFamily="-65" charset="-128"/>
        </a:defRPr>
      </a:lvl2pPr>
      <a:lvl3pPr algn="ctr" defTabSz="1008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pitchFamily="-65" charset="-128"/>
        </a:defRPr>
      </a:lvl3pPr>
      <a:lvl4pPr algn="ctr" defTabSz="1008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pitchFamily="-65" charset="-128"/>
        </a:defRPr>
      </a:lvl4pPr>
      <a:lvl5pPr algn="ctr" defTabSz="1008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pitchFamily="-65" charset="-128"/>
        </a:defRPr>
      </a:lvl5pPr>
      <a:lvl6pPr marL="457200" algn="ctr" defTabSz="1008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defTabSz="1008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defTabSz="1008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defTabSz="1008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60363" indent="-360363" algn="l" defTabSz="10080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charset="-128"/>
          <a:cs typeface="ＭＳ Ｐゴシック" pitchFamily="-65" charset="-128"/>
        </a:defRPr>
      </a:lvl1pPr>
      <a:lvl2pPr marL="779463" indent="-300038" algn="l" defTabSz="100806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500">
          <a:solidFill>
            <a:schemeClr val="tx1"/>
          </a:solidFill>
          <a:latin typeface="+mn-lt"/>
          <a:ea typeface="ＭＳ Ｐゴシック" charset="-128"/>
        </a:defRPr>
      </a:lvl2pPr>
      <a:lvl3pPr marL="1200150" indent="-239713" algn="l" defTabSz="10080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chemeClr val="tx1"/>
          </a:solidFill>
          <a:latin typeface="+mn-lt"/>
          <a:ea typeface="ＭＳ Ｐゴシック" charset="-128"/>
        </a:defRPr>
      </a:lvl3pPr>
      <a:lvl4pPr marL="1679575" indent="-239713" algn="l" defTabSz="100806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160588" indent="-239713" algn="l" defTabSz="10080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900">
          <a:solidFill>
            <a:schemeClr val="tx1"/>
          </a:solidFill>
          <a:latin typeface="+mn-lt"/>
          <a:ea typeface="ＭＳ Ｐゴシック" charset="-128"/>
        </a:defRPr>
      </a:lvl5pPr>
      <a:lvl6pPr marL="2617788" indent="-239713" algn="l" defTabSz="10080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900">
          <a:solidFill>
            <a:schemeClr val="tx1"/>
          </a:solidFill>
          <a:latin typeface="+mn-lt"/>
        </a:defRPr>
      </a:lvl6pPr>
      <a:lvl7pPr marL="3074988" indent="-239713" algn="l" defTabSz="10080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900">
          <a:solidFill>
            <a:schemeClr val="tx1"/>
          </a:solidFill>
          <a:latin typeface="+mn-lt"/>
        </a:defRPr>
      </a:lvl7pPr>
      <a:lvl8pPr marL="3532188" indent="-239713" algn="l" defTabSz="10080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900">
          <a:solidFill>
            <a:schemeClr val="tx1"/>
          </a:solidFill>
          <a:latin typeface="+mn-lt"/>
        </a:defRPr>
      </a:lvl8pPr>
      <a:lvl9pPr marL="3989388" indent="-239713" algn="l" defTabSz="10080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B0829F7-CA7C-B64D-9569-62CC09FF4B7E}" type="datetime1">
              <a:rPr lang="en-US" altLang="x-none"/>
              <a:pPr/>
              <a:t>11/12/20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D7C7F38-B834-744C-86C3-0F37C406A62A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2484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C048A3EA-F409-364F-A04C-ECAE831C4D8E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graphicFrame>
        <p:nvGraphicFramePr>
          <p:cNvPr id="26631" name="Object 11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7199313" y="6491288"/>
          <a:ext cx="19446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5" name="Image" r:id="rId15" imgW="825870" imgH="155159" progId="Photoshop.Image.6">
                  <p:embed/>
                </p:oleObj>
              </mc:Choice>
              <mc:Fallback>
                <p:oleObj name="Image" r:id="rId15" imgW="825870" imgH="155159" progId="Photoshop.Image.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6491288"/>
                        <a:ext cx="19446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77724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837" tIns="47625" rIns="96837" bIns="47625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6613"/>
            <a:ext cx="7772400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837" tIns="47625" rIns="96837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ransition/>
  <p:txStyles>
    <p:titleStyle>
      <a:lvl1pPr algn="ctr" defTabSz="1008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pitchFamily="-65" charset="-128"/>
        </a:defRPr>
      </a:lvl1pPr>
      <a:lvl2pPr algn="ctr" defTabSz="1008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pitchFamily="-65" charset="-128"/>
        </a:defRPr>
      </a:lvl2pPr>
      <a:lvl3pPr algn="ctr" defTabSz="1008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pitchFamily="-65" charset="-128"/>
        </a:defRPr>
      </a:lvl3pPr>
      <a:lvl4pPr algn="ctr" defTabSz="1008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pitchFamily="-65" charset="-128"/>
        </a:defRPr>
      </a:lvl4pPr>
      <a:lvl5pPr algn="ctr" defTabSz="1008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pitchFamily="-65" charset="-128"/>
        </a:defRPr>
      </a:lvl5pPr>
      <a:lvl6pPr marL="457200" algn="ctr" defTabSz="1008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defTabSz="1008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defTabSz="1008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defTabSz="1008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60363" indent="-360363" algn="l" defTabSz="10080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charset="-128"/>
          <a:cs typeface="ＭＳ Ｐゴシック" pitchFamily="-65" charset="-128"/>
        </a:defRPr>
      </a:lvl1pPr>
      <a:lvl2pPr marL="779463" indent="-300038" algn="l" defTabSz="100806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500">
          <a:solidFill>
            <a:schemeClr val="tx1"/>
          </a:solidFill>
          <a:latin typeface="+mn-lt"/>
          <a:ea typeface="ＭＳ Ｐゴシック" charset="-128"/>
        </a:defRPr>
      </a:lvl2pPr>
      <a:lvl3pPr marL="1200150" indent="-239713" algn="l" defTabSz="10080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chemeClr val="tx1"/>
          </a:solidFill>
          <a:latin typeface="+mn-lt"/>
          <a:ea typeface="ＭＳ Ｐゴシック" charset="-128"/>
        </a:defRPr>
      </a:lvl3pPr>
      <a:lvl4pPr marL="1679575" indent="-239713" algn="l" defTabSz="100806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160588" indent="-239713" algn="l" defTabSz="10080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900">
          <a:solidFill>
            <a:schemeClr val="tx1"/>
          </a:solidFill>
          <a:latin typeface="+mn-lt"/>
          <a:ea typeface="ＭＳ Ｐゴシック" charset="-128"/>
        </a:defRPr>
      </a:lvl5pPr>
      <a:lvl6pPr marL="2617788" indent="-239713" algn="l" defTabSz="10080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900">
          <a:solidFill>
            <a:schemeClr val="tx1"/>
          </a:solidFill>
          <a:latin typeface="+mn-lt"/>
        </a:defRPr>
      </a:lvl6pPr>
      <a:lvl7pPr marL="3074988" indent="-239713" algn="l" defTabSz="10080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900">
          <a:solidFill>
            <a:schemeClr val="tx1"/>
          </a:solidFill>
          <a:latin typeface="+mn-lt"/>
        </a:defRPr>
      </a:lvl7pPr>
      <a:lvl8pPr marL="3532188" indent="-239713" algn="l" defTabSz="10080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900">
          <a:solidFill>
            <a:schemeClr val="tx1"/>
          </a:solidFill>
          <a:latin typeface="+mn-lt"/>
        </a:defRPr>
      </a:lvl8pPr>
      <a:lvl9pPr marL="3989388" indent="-239713" algn="l" defTabSz="10080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http://www.fmri4newbies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7.wdp"/><Relationship Id="rId18" Type="http://schemas.microsoft.com/office/2007/relationships/hdphoto" Target="../media/hdphoto10.wdp"/><Relationship Id="rId26" Type="http://schemas.microsoft.com/office/2007/relationships/hdphoto" Target="../media/hdphoto16.wdp"/><Relationship Id="rId3" Type="http://schemas.openxmlformats.org/officeDocument/2006/relationships/image" Target="../media/image9.png"/><Relationship Id="rId21" Type="http://schemas.openxmlformats.org/officeDocument/2006/relationships/image" Target="../media/image16.png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17" Type="http://schemas.openxmlformats.org/officeDocument/2006/relationships/image" Target="../media/image14.png"/><Relationship Id="rId25" Type="http://schemas.microsoft.com/office/2007/relationships/hdphoto" Target="../media/hdphoto15.wdp"/><Relationship Id="rId2" Type="http://schemas.openxmlformats.org/officeDocument/2006/relationships/notesSlide" Target="../notesSlides/notesSlide7.xml"/><Relationship Id="rId16" Type="http://schemas.microsoft.com/office/2007/relationships/hdphoto" Target="../media/hdphoto9.wdp"/><Relationship Id="rId20" Type="http://schemas.microsoft.com/office/2007/relationships/hdphoto" Target="../media/hdphoto11.wdp"/><Relationship Id="rId1" Type="http://schemas.openxmlformats.org/officeDocument/2006/relationships/slideLayout" Target="../slideLayouts/slideLayout51.xml"/><Relationship Id="rId6" Type="http://schemas.microsoft.com/office/2007/relationships/hdphoto" Target="../media/hdphoto2.wdp"/><Relationship Id="rId11" Type="http://schemas.microsoft.com/office/2007/relationships/hdphoto" Target="../media/hdphoto5.wdp"/><Relationship Id="rId24" Type="http://schemas.microsoft.com/office/2007/relationships/hdphoto" Target="../media/hdphoto14.wdp"/><Relationship Id="rId5" Type="http://schemas.openxmlformats.org/officeDocument/2006/relationships/image" Target="../media/image10.png"/><Relationship Id="rId15" Type="http://schemas.openxmlformats.org/officeDocument/2006/relationships/image" Target="../media/image13.png"/><Relationship Id="rId23" Type="http://schemas.microsoft.com/office/2007/relationships/hdphoto" Target="../media/hdphoto13.wdp"/><Relationship Id="rId10" Type="http://schemas.microsoft.com/office/2007/relationships/hdphoto" Target="../media/hdphoto4.wdp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8.wdp"/><Relationship Id="rId22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68575"/>
            <a:ext cx="7772400" cy="1570038"/>
          </a:xfrm>
        </p:spPr>
        <p:txBody>
          <a:bodyPr/>
          <a:lstStyle/>
          <a:p>
            <a:r>
              <a:rPr lang="en-US" altLang="x-none" b="1" dirty="0">
                <a:ea typeface="ＭＳ Ｐゴシック" charset="-128"/>
              </a:rPr>
              <a:t>fMRI Techniques to </a:t>
            </a:r>
            <a:br>
              <a:rPr lang="en-US" altLang="x-none" b="1" dirty="0">
                <a:ea typeface="ＭＳ Ｐゴシック" charset="-128"/>
              </a:rPr>
            </a:br>
            <a:r>
              <a:rPr lang="en-US" altLang="x-none" b="1" dirty="0">
                <a:ea typeface="ＭＳ Ｐゴシック" charset="-128"/>
              </a:rPr>
              <a:t>Investigate Neural Coding: </a:t>
            </a:r>
            <a:br>
              <a:rPr lang="en-US" altLang="x-none" b="1" dirty="0">
                <a:ea typeface="ＭＳ Ｐゴシック" charset="-128"/>
              </a:rPr>
            </a:br>
            <a:r>
              <a:rPr lang="en-US" altLang="x-none" b="1" dirty="0" err="1">
                <a:ea typeface="ＭＳ Ｐゴシック" charset="-128"/>
              </a:rPr>
              <a:t>Multivoxel</a:t>
            </a:r>
            <a:r>
              <a:rPr lang="en-US" altLang="x-none" b="1">
                <a:ea typeface="ＭＳ Ｐゴシック" charset="-128"/>
              </a:rPr>
              <a:t> Pattern Analysis (MVPA)</a:t>
            </a:r>
            <a:endParaRPr lang="en-CA" altLang="x-none" b="1" dirty="0">
              <a:ea typeface="ＭＳ Ｐゴシック" charset="-128"/>
            </a:endParaRPr>
          </a:p>
        </p:txBody>
      </p:sp>
      <p:pic>
        <p:nvPicPr>
          <p:cNvPr id="43010" name="Picture 6" descr="fMRI4Newbie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8302625" y="62976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2800"/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228600" y="2133600"/>
            <a:ext cx="2208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>
                <a:hlinkClick r:id="rId4"/>
              </a:rPr>
              <a:t>http://www.fmri4newbies.com/</a:t>
            </a:r>
            <a:endParaRPr lang="en-US" altLang="x-none" sz="1200"/>
          </a:p>
          <a:p>
            <a:pPr eaLnBrk="1" hangingPunct="1"/>
            <a:endParaRPr lang="en-US" altLang="x-none" sz="120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28600" y="6096000"/>
            <a:ext cx="6835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00" i="1"/>
              <a:t>Last  Update: January 18,  2012</a:t>
            </a:r>
          </a:p>
          <a:p>
            <a:pPr eaLnBrk="1" hangingPunct="1"/>
            <a:r>
              <a:rPr lang="en-US" altLang="x-none" sz="1600" i="1"/>
              <a:t>Last Course: Psychology 9223, W2010, University of Western Ontario</a:t>
            </a: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381000" y="6248400"/>
            <a:ext cx="6835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00" i="1" dirty="0">
                <a:solidFill>
                  <a:schemeClr val="bg1"/>
                </a:solidFill>
              </a:rPr>
              <a:t>Last  Update: November 12,  2020</a:t>
            </a:r>
          </a:p>
          <a:p>
            <a:pPr eaLnBrk="1" hangingPunct="1"/>
            <a:r>
              <a:rPr lang="en-US" altLang="x-none" sz="1600" i="1" dirty="0">
                <a:solidFill>
                  <a:schemeClr val="bg1"/>
                </a:solidFill>
              </a:rPr>
              <a:t>Last Course: Psychology 9223, F2020</a:t>
            </a:r>
          </a:p>
        </p:txBody>
      </p:sp>
      <p:sp>
        <p:nvSpPr>
          <p:cNvPr id="43015" name="Text Box 4"/>
          <p:cNvSpPr txBox="1">
            <a:spLocks noChangeArrowheads="1"/>
          </p:cNvSpPr>
          <p:nvPr/>
        </p:nvSpPr>
        <p:spPr bwMode="auto">
          <a:xfrm>
            <a:off x="2627313" y="115888"/>
            <a:ext cx="32956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x-none" sz="1600">
                <a:solidFill>
                  <a:schemeClr val="bg1"/>
                </a:solidFill>
              </a:rPr>
              <a:t>Jody Culham</a:t>
            </a:r>
          </a:p>
          <a:p>
            <a:pPr algn="r" eaLnBrk="1" hangingPunct="1"/>
            <a:r>
              <a:rPr lang="en-US" altLang="x-none" sz="1600">
                <a:solidFill>
                  <a:schemeClr val="bg1"/>
                </a:solidFill>
              </a:rPr>
              <a:t>Brain and Mind Institute</a:t>
            </a:r>
          </a:p>
          <a:p>
            <a:pPr algn="r" eaLnBrk="1" hangingPunct="1"/>
            <a:r>
              <a:rPr lang="en-US" altLang="x-none" sz="1600">
                <a:solidFill>
                  <a:schemeClr val="bg1"/>
                </a:solidFill>
              </a:rPr>
              <a:t>Department of Psychology</a:t>
            </a:r>
          </a:p>
          <a:p>
            <a:pPr algn="r" eaLnBrk="1" hangingPunct="1"/>
            <a:r>
              <a:rPr lang="en-US" altLang="x-none" sz="1600">
                <a:solidFill>
                  <a:schemeClr val="bg1"/>
                </a:solidFill>
              </a:rPr>
              <a:t>Western University</a:t>
            </a:r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6011863" y="115888"/>
            <a:ext cx="2952750" cy="1041400"/>
            <a:chOff x="-9829600" y="1412776"/>
            <a:chExt cx="7560840" cy="2664296"/>
          </a:xfrm>
          <a:solidFill>
            <a:srgbClr val="FFFFFF"/>
          </a:solidFill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-9829600" y="1412776"/>
              <a:ext cx="7560840" cy="26642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2813" eaLnBrk="0" hangingPunct="0"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3" name="Picture 10" descr="New_BMI_Logo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3900" y="1569920"/>
              <a:ext cx="6949440" cy="2350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93"/>
          <p:cNvSpPr>
            <a:spLocks noGrp="1"/>
          </p:cNvSpPr>
          <p:nvPr>
            <p:ph type="title"/>
          </p:nvPr>
        </p:nvSpPr>
        <p:spPr>
          <a:xfrm>
            <a:off x="611188" y="61913"/>
            <a:ext cx="7772400" cy="1081087"/>
          </a:xfrm>
        </p:spPr>
        <p:txBody>
          <a:bodyPr/>
          <a:lstStyle/>
          <a:p>
            <a:r>
              <a:rPr lang="en-US" altLang="x-none"/>
              <a:t>Effect of Spatial Smoothing</a:t>
            </a:r>
            <a:br>
              <a:rPr lang="en-US" altLang="x-none"/>
            </a:br>
            <a:r>
              <a:rPr lang="en-US" altLang="x-none"/>
              <a:t>and Intersubject Averaging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E21F7E1-E910-CA49-8E4B-0B4DF79D4D6A}"/>
              </a:ext>
            </a:extLst>
          </p:cNvPr>
          <p:cNvGrpSpPr/>
          <p:nvPr/>
        </p:nvGrpSpPr>
        <p:grpSpPr>
          <a:xfrm>
            <a:off x="1331640" y="2020416"/>
            <a:ext cx="1820905" cy="1840632"/>
            <a:chOff x="1997356" y="545922"/>
            <a:chExt cx="5295892" cy="5353267"/>
          </a:xfrm>
        </p:grpSpPr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846FF9C9-09FC-D24D-AAA2-45B1BE5487B0}"/>
                </a:ext>
              </a:extLst>
            </p:cNvPr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solidFill>
              <a:srgbClr val="FF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1CF76F7B-EB13-F94D-9555-3EC05CD5B645}"/>
                </a:ext>
              </a:extLst>
            </p:cNvPr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solidFill>
              <a:srgbClr val="C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E40801B0-6706-7149-B0EB-A8CDA3AF6D32}"/>
                </a:ext>
              </a:extLst>
            </p:cNvPr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solidFill>
              <a:srgbClr val="C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FB633120-CCFA-EB4F-9996-5AE9FA645B75}"/>
                </a:ext>
              </a:extLst>
            </p:cNvPr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F595EFC8-C49F-B444-BBED-F7EFA4288B78}"/>
                </a:ext>
              </a:extLst>
            </p:cNvPr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92A22842-3F73-3C4B-BAFC-23AB8834A1AE}"/>
                </a:ext>
              </a:extLst>
            </p:cNvPr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solidFill>
              <a:srgbClr val="FFC02B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C5D448A8-AD9E-3D4C-8D92-87877A68B67C}"/>
                </a:ext>
              </a:extLst>
            </p:cNvPr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8279EDD6-F085-704C-BCBA-A1EED1DBAD66}"/>
                </a:ext>
              </a:extLst>
            </p:cNvPr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solidFill>
              <a:srgbClr val="FF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3D8E1EF9-5049-9944-BD7F-6A7CAECAE898}"/>
                </a:ext>
              </a:extLst>
            </p:cNvPr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solidFill>
              <a:srgbClr val="C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523CA65F-C492-664A-AF7E-7F92939EE9EC}"/>
                </a:ext>
              </a:extLst>
            </p:cNvPr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solidFill>
              <a:srgbClr val="8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A7AB4A05-E799-B043-977A-78DF5F6F7EEF}"/>
                </a:ext>
              </a:extLst>
            </p:cNvPr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solidFill>
              <a:srgbClr val="FFC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14D56EBE-51E5-DB43-A37B-F9CE34EE68E6}"/>
                </a:ext>
              </a:extLst>
            </p:cNvPr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solidFill>
              <a:srgbClr val="FF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3D28F4D8-5F89-3149-8C10-E39979D96783}"/>
                </a:ext>
              </a:extLst>
            </p:cNvPr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7E930750-1E69-8A42-A79E-FC2ABBF39F61}"/>
                </a:ext>
              </a:extLst>
            </p:cNvPr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0232CBF6-2414-4B4D-9B9D-68BA55ECBC1C}"/>
                </a:ext>
              </a:extLst>
            </p:cNvPr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36208EBA-457C-444E-AA27-95DF4856ACE6}"/>
                </a:ext>
              </a:extLst>
            </p:cNvPr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E21E6B4B-D9B2-9A4D-9970-5CEFE4ECB34E}"/>
                </a:ext>
              </a:extLst>
            </p:cNvPr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solidFill>
              <a:srgbClr val="FFC02B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93096AB1-7FC7-5D44-9A2C-101EFA32A847}"/>
                </a:ext>
              </a:extLst>
            </p:cNvPr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9FD386EC-0A84-BE4E-9820-C7E0D77AFFCE}"/>
                </a:ext>
              </a:extLst>
            </p:cNvPr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solidFill>
              <a:srgbClr val="FFC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72BEB28A-3F0A-394F-AB3D-E125CF08A0C5}"/>
                </a:ext>
              </a:extLst>
            </p:cNvPr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solidFill>
              <a:srgbClr val="FF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4D9377F2-6914-5346-874F-6D9B7D1D20D9}"/>
                </a:ext>
              </a:extLst>
            </p:cNvPr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solidFill>
              <a:srgbClr val="C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91324D19-C575-FC4E-AF1B-B2081770FDFE}"/>
                </a:ext>
              </a:extLst>
            </p:cNvPr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solidFill>
              <a:srgbClr val="FFC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AB8A839B-81A6-F544-9399-45833DE3968C}"/>
                </a:ext>
              </a:extLst>
            </p:cNvPr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solidFill>
              <a:srgbClr val="FF93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6441E5A4-E4D8-F14C-A8A5-BB3AC4B78121}"/>
                </a:ext>
              </a:extLst>
            </p:cNvPr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solidFill>
              <a:srgbClr val="FFCAAA">
                <a:lumMod val="50000"/>
              </a:srgb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871BB30-56FB-C14B-B1A5-489A1761B74C}"/>
              </a:ext>
            </a:extLst>
          </p:cNvPr>
          <p:cNvGrpSpPr/>
          <p:nvPr/>
        </p:nvGrpSpPr>
        <p:grpSpPr>
          <a:xfrm>
            <a:off x="6585481" y="2020416"/>
            <a:ext cx="1820905" cy="1840632"/>
            <a:chOff x="1997356" y="545922"/>
            <a:chExt cx="5295892" cy="5353267"/>
          </a:xfrm>
        </p:grpSpPr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4301F9E9-5B5E-E741-A1B9-ECD61689DDFC}"/>
                </a:ext>
              </a:extLst>
            </p:cNvPr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solidFill>
              <a:srgbClr val="FF93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15893234-544F-364E-BF08-AD60BE7ADA5F}"/>
                </a:ext>
              </a:extLst>
            </p:cNvPr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solidFill>
              <a:srgbClr val="FF93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75DF6B1B-CD31-1749-B3D7-787C20C6DE16}"/>
                </a:ext>
              </a:extLst>
            </p:cNvPr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solidFill>
              <a:srgbClr val="C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04943D33-A1A7-4A48-A825-80F446ED529D}"/>
                </a:ext>
              </a:extLst>
            </p:cNvPr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02A79066-2623-CD4E-AFCA-19964A09F03F}"/>
                </a:ext>
              </a:extLst>
            </p:cNvPr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C528473B-2B4E-C446-A065-6366A50D259C}"/>
                </a:ext>
              </a:extLst>
            </p:cNvPr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solidFill>
              <a:srgbClr val="FFC02B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A621A0E6-8456-4343-B2DE-74D1990648A3}"/>
                </a:ext>
              </a:extLst>
            </p:cNvPr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D11A4455-AF3D-6444-8D25-E6E5EE28068F}"/>
                </a:ext>
              </a:extLst>
            </p:cNvPr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solidFill>
              <a:srgbClr val="FF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719D2836-1EBC-6140-9E02-7F8A10C402EE}"/>
                </a:ext>
              </a:extLst>
            </p:cNvPr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solidFill>
              <a:srgbClr val="C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7B7D6496-5788-FF41-AAFC-7B027F9D52D3}"/>
                </a:ext>
              </a:extLst>
            </p:cNvPr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solidFill>
              <a:srgbClr val="8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93053EB6-413E-884B-85BD-07CB08510B02}"/>
                </a:ext>
              </a:extLst>
            </p:cNvPr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solidFill>
              <a:srgbClr val="FF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3860FD41-C935-B54D-9992-AE640D5FCAE6}"/>
                </a:ext>
              </a:extLst>
            </p:cNvPr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64CAC1DB-3508-244F-9B90-A1E826AB43C1}"/>
                </a:ext>
              </a:extLst>
            </p:cNvPr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solidFill>
              <a:srgbClr val="C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C2E9A658-396D-6F4A-B1BD-41CDA70F1361}"/>
                </a:ext>
              </a:extLst>
            </p:cNvPr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168D87B0-5B2B-1E49-BBBC-B07758BB8F12}"/>
                </a:ext>
              </a:extLst>
            </p:cNvPr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solidFill>
              <a:srgbClr val="FF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F16D5FC0-F22A-6047-8A5B-CD5F4C779407}"/>
                </a:ext>
              </a:extLst>
            </p:cNvPr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solidFill>
              <a:srgbClr val="FF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7" name="Cube 126">
              <a:extLst>
                <a:ext uri="{FF2B5EF4-FFF2-40B4-BE49-F238E27FC236}">
                  <a16:creationId xmlns:a16="http://schemas.microsoft.com/office/drawing/2014/main" id="{AD3BF2AC-CBE7-A34C-851A-B925D8920F8E}"/>
                </a:ext>
              </a:extLst>
            </p:cNvPr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solidFill>
              <a:srgbClr val="FFC02B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94D3FF45-6612-A34B-86C2-1448E127771D}"/>
                </a:ext>
              </a:extLst>
            </p:cNvPr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solidFill>
              <a:srgbClr val="FF93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9" name="Cube 128">
              <a:extLst>
                <a:ext uri="{FF2B5EF4-FFF2-40B4-BE49-F238E27FC236}">
                  <a16:creationId xmlns:a16="http://schemas.microsoft.com/office/drawing/2014/main" id="{D731CF16-0F29-7249-A0E4-B835061DA36B}"/>
                </a:ext>
              </a:extLst>
            </p:cNvPr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solidFill>
              <a:srgbClr val="FFC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1530B801-6A84-1742-83FB-656D6E997D50}"/>
                </a:ext>
              </a:extLst>
            </p:cNvPr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solidFill>
              <a:srgbClr val="FF93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1" name="Cube 130">
              <a:extLst>
                <a:ext uri="{FF2B5EF4-FFF2-40B4-BE49-F238E27FC236}">
                  <a16:creationId xmlns:a16="http://schemas.microsoft.com/office/drawing/2014/main" id="{59262A30-59CF-324D-AD4E-765994B86B37}"/>
                </a:ext>
              </a:extLst>
            </p:cNvPr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CF1F921D-6B6B-FA49-85B6-9AFB0168DC73}"/>
                </a:ext>
              </a:extLst>
            </p:cNvPr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solidFill>
              <a:srgbClr val="C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3" name="Cube 132">
              <a:extLst>
                <a:ext uri="{FF2B5EF4-FFF2-40B4-BE49-F238E27FC236}">
                  <a16:creationId xmlns:a16="http://schemas.microsoft.com/office/drawing/2014/main" id="{9ADF9D4C-8C5C-8F48-9449-AC7535DDEE8A}"/>
                </a:ext>
              </a:extLst>
            </p:cNvPr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solidFill>
              <a:srgbClr val="FFC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4" name="Cube 133">
              <a:extLst>
                <a:ext uri="{FF2B5EF4-FFF2-40B4-BE49-F238E27FC236}">
                  <a16:creationId xmlns:a16="http://schemas.microsoft.com/office/drawing/2014/main" id="{C95B3E3B-9EC2-D24F-8D2C-219BDA235E4E}"/>
                </a:ext>
              </a:extLst>
            </p:cNvPr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C313F3A-AEF1-F54A-B737-D39811FA7D70}"/>
              </a:ext>
            </a:extLst>
          </p:cNvPr>
          <p:cNvGrpSpPr/>
          <p:nvPr/>
        </p:nvGrpSpPr>
        <p:grpSpPr>
          <a:xfrm>
            <a:off x="1212347" y="4149080"/>
            <a:ext cx="1820905" cy="1840632"/>
            <a:chOff x="1997356" y="545922"/>
            <a:chExt cx="5295892" cy="5353267"/>
          </a:xfrm>
          <a:solidFill>
            <a:srgbClr val="FFC000"/>
          </a:solidFill>
        </p:grpSpPr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18A7B46F-401F-1C41-96D0-B22575FF3549}"/>
                </a:ext>
              </a:extLst>
            </p:cNvPr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7" name="Cube 136">
              <a:extLst>
                <a:ext uri="{FF2B5EF4-FFF2-40B4-BE49-F238E27FC236}">
                  <a16:creationId xmlns:a16="http://schemas.microsoft.com/office/drawing/2014/main" id="{21B13F6D-2479-A848-BC7A-4E2E356988B0}"/>
                </a:ext>
              </a:extLst>
            </p:cNvPr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8" name="Cube 137">
              <a:extLst>
                <a:ext uri="{FF2B5EF4-FFF2-40B4-BE49-F238E27FC236}">
                  <a16:creationId xmlns:a16="http://schemas.microsoft.com/office/drawing/2014/main" id="{587477A0-DFFD-2B46-ACFC-B274DFB0A04E}"/>
                </a:ext>
              </a:extLst>
            </p:cNvPr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9" name="Cube 138">
              <a:extLst>
                <a:ext uri="{FF2B5EF4-FFF2-40B4-BE49-F238E27FC236}">
                  <a16:creationId xmlns:a16="http://schemas.microsoft.com/office/drawing/2014/main" id="{732700DA-F099-484A-AB3E-7A36217D3194}"/>
                </a:ext>
              </a:extLst>
            </p:cNvPr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0" name="Cube 139">
              <a:extLst>
                <a:ext uri="{FF2B5EF4-FFF2-40B4-BE49-F238E27FC236}">
                  <a16:creationId xmlns:a16="http://schemas.microsoft.com/office/drawing/2014/main" id="{D4FF1CDE-5908-7848-95D6-AE639A7A15FF}"/>
                </a:ext>
              </a:extLst>
            </p:cNvPr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1" name="Cube 140">
              <a:extLst>
                <a:ext uri="{FF2B5EF4-FFF2-40B4-BE49-F238E27FC236}">
                  <a16:creationId xmlns:a16="http://schemas.microsoft.com/office/drawing/2014/main" id="{D1064A0C-7E39-D346-B674-1B50F5FA3C5A}"/>
                </a:ext>
              </a:extLst>
            </p:cNvPr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FAA06169-9A2B-864B-9B50-4E352792B44E}"/>
                </a:ext>
              </a:extLst>
            </p:cNvPr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3" name="Cube 142">
              <a:extLst>
                <a:ext uri="{FF2B5EF4-FFF2-40B4-BE49-F238E27FC236}">
                  <a16:creationId xmlns:a16="http://schemas.microsoft.com/office/drawing/2014/main" id="{60C00049-EF6E-DD48-A240-C3245EBAE0AF}"/>
                </a:ext>
              </a:extLst>
            </p:cNvPr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8ED6F68E-FAAB-584A-BEEB-0BB2F666BBB8}"/>
                </a:ext>
              </a:extLst>
            </p:cNvPr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55951F70-E70B-524A-928C-FA519C67787D}"/>
                </a:ext>
              </a:extLst>
            </p:cNvPr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4EB0E646-2142-6F49-A160-787F46F3D750}"/>
                </a:ext>
              </a:extLst>
            </p:cNvPr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DC1CBFC6-DED5-874F-835C-9C8C2D072ACF}"/>
                </a:ext>
              </a:extLst>
            </p:cNvPr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42B3F505-EF83-2A41-8985-1D1797E9FC69}"/>
                </a:ext>
              </a:extLst>
            </p:cNvPr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0A3B8E0A-2A88-2740-B16A-AC2D74A5A40F}"/>
                </a:ext>
              </a:extLst>
            </p:cNvPr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A471EF22-598A-1445-B919-68BD099F7753}"/>
                </a:ext>
              </a:extLst>
            </p:cNvPr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E62C7654-79E9-5940-9429-3DF3EACAF57D}"/>
                </a:ext>
              </a:extLst>
            </p:cNvPr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2" name="Cube 151">
              <a:extLst>
                <a:ext uri="{FF2B5EF4-FFF2-40B4-BE49-F238E27FC236}">
                  <a16:creationId xmlns:a16="http://schemas.microsoft.com/office/drawing/2014/main" id="{5CFEE316-6790-3444-8069-9C2059F70A7E}"/>
                </a:ext>
              </a:extLst>
            </p:cNvPr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B947B303-400D-404F-BFB9-9B91541F008A}"/>
                </a:ext>
              </a:extLst>
            </p:cNvPr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4" name="Cube 153">
              <a:extLst>
                <a:ext uri="{FF2B5EF4-FFF2-40B4-BE49-F238E27FC236}">
                  <a16:creationId xmlns:a16="http://schemas.microsoft.com/office/drawing/2014/main" id="{C86447CA-AB41-E244-B100-9FABAF32B959}"/>
                </a:ext>
              </a:extLst>
            </p:cNvPr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A6FB2257-E540-EE47-91D5-AA43CBB7A7E1}"/>
                </a:ext>
              </a:extLst>
            </p:cNvPr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388F4F8C-52B6-1940-8E1D-20C436157646}"/>
                </a:ext>
              </a:extLst>
            </p:cNvPr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7" name="Cube 156">
              <a:extLst>
                <a:ext uri="{FF2B5EF4-FFF2-40B4-BE49-F238E27FC236}">
                  <a16:creationId xmlns:a16="http://schemas.microsoft.com/office/drawing/2014/main" id="{18055735-4DBC-284E-A9DD-4FFF0223E302}"/>
                </a:ext>
              </a:extLst>
            </p:cNvPr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8" name="Cube 157">
              <a:extLst>
                <a:ext uri="{FF2B5EF4-FFF2-40B4-BE49-F238E27FC236}">
                  <a16:creationId xmlns:a16="http://schemas.microsoft.com/office/drawing/2014/main" id="{4F64DF3A-9D23-8A41-8BCE-DBADC8FEE887}"/>
                </a:ext>
              </a:extLst>
            </p:cNvPr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9" name="Cube 158">
              <a:extLst>
                <a:ext uri="{FF2B5EF4-FFF2-40B4-BE49-F238E27FC236}">
                  <a16:creationId xmlns:a16="http://schemas.microsoft.com/office/drawing/2014/main" id="{9FE2E723-BC3C-DC4A-8485-0F72948FD135}"/>
                </a:ext>
              </a:extLst>
            </p:cNvPr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ECF2F83-83CA-9943-95ED-BF38E772B2D2}"/>
              </a:ext>
            </a:extLst>
          </p:cNvPr>
          <p:cNvGrpSpPr/>
          <p:nvPr/>
        </p:nvGrpSpPr>
        <p:grpSpPr>
          <a:xfrm>
            <a:off x="6466188" y="4149080"/>
            <a:ext cx="1820905" cy="1840632"/>
            <a:chOff x="1997356" y="545922"/>
            <a:chExt cx="5295892" cy="5353267"/>
          </a:xfrm>
          <a:solidFill>
            <a:srgbClr val="FFC000"/>
          </a:solidFill>
        </p:grpSpPr>
        <p:sp>
          <p:nvSpPr>
            <p:cNvPr id="161" name="Cube 160">
              <a:extLst>
                <a:ext uri="{FF2B5EF4-FFF2-40B4-BE49-F238E27FC236}">
                  <a16:creationId xmlns:a16="http://schemas.microsoft.com/office/drawing/2014/main" id="{D9BB73F0-0693-9144-8E72-D9F99291FD37}"/>
                </a:ext>
              </a:extLst>
            </p:cNvPr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2" name="Cube 161">
              <a:extLst>
                <a:ext uri="{FF2B5EF4-FFF2-40B4-BE49-F238E27FC236}">
                  <a16:creationId xmlns:a16="http://schemas.microsoft.com/office/drawing/2014/main" id="{449B36F9-D1EE-614C-81F6-1A32CD99CE7E}"/>
                </a:ext>
              </a:extLst>
            </p:cNvPr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3" name="Cube 162">
              <a:extLst>
                <a:ext uri="{FF2B5EF4-FFF2-40B4-BE49-F238E27FC236}">
                  <a16:creationId xmlns:a16="http://schemas.microsoft.com/office/drawing/2014/main" id="{784A915F-5E5B-9846-89F1-804C96161AE1}"/>
                </a:ext>
              </a:extLst>
            </p:cNvPr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4" name="Cube 163">
              <a:extLst>
                <a:ext uri="{FF2B5EF4-FFF2-40B4-BE49-F238E27FC236}">
                  <a16:creationId xmlns:a16="http://schemas.microsoft.com/office/drawing/2014/main" id="{5C0F1C91-4B2A-504D-85DB-E3FC2714529E}"/>
                </a:ext>
              </a:extLst>
            </p:cNvPr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5" name="Cube 164">
              <a:extLst>
                <a:ext uri="{FF2B5EF4-FFF2-40B4-BE49-F238E27FC236}">
                  <a16:creationId xmlns:a16="http://schemas.microsoft.com/office/drawing/2014/main" id="{0B827E02-CC74-D342-ADEB-ECC794EAF4FE}"/>
                </a:ext>
              </a:extLst>
            </p:cNvPr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6" name="Cube 165">
              <a:extLst>
                <a:ext uri="{FF2B5EF4-FFF2-40B4-BE49-F238E27FC236}">
                  <a16:creationId xmlns:a16="http://schemas.microsoft.com/office/drawing/2014/main" id="{E006E0D0-2169-0B46-BB4A-83ED9DEE9B88}"/>
                </a:ext>
              </a:extLst>
            </p:cNvPr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7" name="Cube 166">
              <a:extLst>
                <a:ext uri="{FF2B5EF4-FFF2-40B4-BE49-F238E27FC236}">
                  <a16:creationId xmlns:a16="http://schemas.microsoft.com/office/drawing/2014/main" id="{54616B3F-E8E5-F44D-A0AB-A8EDF55C59F2}"/>
                </a:ext>
              </a:extLst>
            </p:cNvPr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8" name="Cube 167">
              <a:extLst>
                <a:ext uri="{FF2B5EF4-FFF2-40B4-BE49-F238E27FC236}">
                  <a16:creationId xmlns:a16="http://schemas.microsoft.com/office/drawing/2014/main" id="{E1B47C60-0D84-8D4B-8D4B-E1D767EF295E}"/>
                </a:ext>
              </a:extLst>
            </p:cNvPr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9" name="Cube 168">
              <a:extLst>
                <a:ext uri="{FF2B5EF4-FFF2-40B4-BE49-F238E27FC236}">
                  <a16:creationId xmlns:a16="http://schemas.microsoft.com/office/drawing/2014/main" id="{6F8D95F1-DA4F-AF4B-8BC6-508788D0557C}"/>
                </a:ext>
              </a:extLst>
            </p:cNvPr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0" name="Cube 169">
              <a:extLst>
                <a:ext uri="{FF2B5EF4-FFF2-40B4-BE49-F238E27FC236}">
                  <a16:creationId xmlns:a16="http://schemas.microsoft.com/office/drawing/2014/main" id="{42D25920-3308-F041-BFFF-0261C030E81A}"/>
                </a:ext>
              </a:extLst>
            </p:cNvPr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1" name="Cube 170">
              <a:extLst>
                <a:ext uri="{FF2B5EF4-FFF2-40B4-BE49-F238E27FC236}">
                  <a16:creationId xmlns:a16="http://schemas.microsoft.com/office/drawing/2014/main" id="{F68534E3-E2B3-9542-B66E-B3CEC2B66F37}"/>
                </a:ext>
              </a:extLst>
            </p:cNvPr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2" name="Cube 171">
              <a:extLst>
                <a:ext uri="{FF2B5EF4-FFF2-40B4-BE49-F238E27FC236}">
                  <a16:creationId xmlns:a16="http://schemas.microsoft.com/office/drawing/2014/main" id="{298DE610-7E93-C640-9392-6C917812BBF6}"/>
                </a:ext>
              </a:extLst>
            </p:cNvPr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3" name="Cube 172">
              <a:extLst>
                <a:ext uri="{FF2B5EF4-FFF2-40B4-BE49-F238E27FC236}">
                  <a16:creationId xmlns:a16="http://schemas.microsoft.com/office/drawing/2014/main" id="{F69AB8AE-4345-4648-B921-39BBA69B3ED4}"/>
                </a:ext>
              </a:extLst>
            </p:cNvPr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4" name="Cube 173">
              <a:extLst>
                <a:ext uri="{FF2B5EF4-FFF2-40B4-BE49-F238E27FC236}">
                  <a16:creationId xmlns:a16="http://schemas.microsoft.com/office/drawing/2014/main" id="{A534C961-1ACA-0842-9B3B-B0134FC9B98B}"/>
                </a:ext>
              </a:extLst>
            </p:cNvPr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5" name="Cube 174">
              <a:extLst>
                <a:ext uri="{FF2B5EF4-FFF2-40B4-BE49-F238E27FC236}">
                  <a16:creationId xmlns:a16="http://schemas.microsoft.com/office/drawing/2014/main" id="{D6EC766A-B0B3-3C4D-84C3-0900CC8002C7}"/>
                </a:ext>
              </a:extLst>
            </p:cNvPr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6" name="Cube 175">
              <a:extLst>
                <a:ext uri="{FF2B5EF4-FFF2-40B4-BE49-F238E27FC236}">
                  <a16:creationId xmlns:a16="http://schemas.microsoft.com/office/drawing/2014/main" id="{4908CB87-4437-534B-B994-7C6567E326EB}"/>
                </a:ext>
              </a:extLst>
            </p:cNvPr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7" name="Cube 176">
              <a:extLst>
                <a:ext uri="{FF2B5EF4-FFF2-40B4-BE49-F238E27FC236}">
                  <a16:creationId xmlns:a16="http://schemas.microsoft.com/office/drawing/2014/main" id="{91B1AD19-D165-1A43-968E-06A53D3634DD}"/>
                </a:ext>
              </a:extLst>
            </p:cNvPr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8" name="Cube 177">
              <a:extLst>
                <a:ext uri="{FF2B5EF4-FFF2-40B4-BE49-F238E27FC236}">
                  <a16:creationId xmlns:a16="http://schemas.microsoft.com/office/drawing/2014/main" id="{B7D8C42B-09B5-0C47-BB63-B26FDC63CA72}"/>
                </a:ext>
              </a:extLst>
            </p:cNvPr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9" name="Cube 178">
              <a:extLst>
                <a:ext uri="{FF2B5EF4-FFF2-40B4-BE49-F238E27FC236}">
                  <a16:creationId xmlns:a16="http://schemas.microsoft.com/office/drawing/2014/main" id="{4C44A746-FEE7-8E49-912D-F0D22825797B}"/>
                </a:ext>
              </a:extLst>
            </p:cNvPr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0" name="Cube 179">
              <a:extLst>
                <a:ext uri="{FF2B5EF4-FFF2-40B4-BE49-F238E27FC236}">
                  <a16:creationId xmlns:a16="http://schemas.microsoft.com/office/drawing/2014/main" id="{934022AB-14CE-EE45-90AD-85A01387E9FB}"/>
                </a:ext>
              </a:extLst>
            </p:cNvPr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1" name="Cube 180">
              <a:extLst>
                <a:ext uri="{FF2B5EF4-FFF2-40B4-BE49-F238E27FC236}">
                  <a16:creationId xmlns:a16="http://schemas.microsoft.com/office/drawing/2014/main" id="{778A27A2-9100-C340-906C-5F7D304CF0E3}"/>
                </a:ext>
              </a:extLst>
            </p:cNvPr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2" name="Cube 181">
              <a:extLst>
                <a:ext uri="{FF2B5EF4-FFF2-40B4-BE49-F238E27FC236}">
                  <a16:creationId xmlns:a16="http://schemas.microsoft.com/office/drawing/2014/main" id="{3E5BBC66-DCFE-D84F-B856-8FD7F25C188C}"/>
                </a:ext>
              </a:extLst>
            </p:cNvPr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3" name="Cube 182">
              <a:extLst>
                <a:ext uri="{FF2B5EF4-FFF2-40B4-BE49-F238E27FC236}">
                  <a16:creationId xmlns:a16="http://schemas.microsoft.com/office/drawing/2014/main" id="{319FC370-D453-0046-B733-2072A7539CC9}"/>
                </a:ext>
              </a:extLst>
            </p:cNvPr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4" name="Cube 183">
              <a:extLst>
                <a:ext uri="{FF2B5EF4-FFF2-40B4-BE49-F238E27FC236}">
                  <a16:creationId xmlns:a16="http://schemas.microsoft.com/office/drawing/2014/main" id="{01E70B1E-9679-104A-B595-59DDDA0367FB}"/>
                </a:ext>
              </a:extLst>
            </p:cNvPr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FF9E036-E026-2C4C-872F-FBC863893B4F}"/>
              </a:ext>
            </a:extLst>
          </p:cNvPr>
          <p:cNvSpPr txBox="1"/>
          <p:nvPr/>
        </p:nvSpPr>
        <p:spPr>
          <a:xfrm>
            <a:off x="3515413" y="2745876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Spatial Smoothing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2F60CDDF-612F-D34C-855F-77C8950AC0B0}"/>
              </a:ext>
            </a:extLst>
          </p:cNvPr>
          <p:cNvSpPr txBox="1"/>
          <p:nvPr/>
        </p:nvSpPr>
        <p:spPr>
          <a:xfrm>
            <a:off x="3359798" y="4958297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Spatial Smoothing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143860E-4F02-1E48-9E7E-E1EC776FC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184" y="1064930"/>
            <a:ext cx="1744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dirty="0">
                <a:solidFill>
                  <a:srgbClr val="FF85FF"/>
                </a:solidFill>
              </a:rPr>
              <a:t>Condition 1</a:t>
            </a:r>
          </a:p>
          <a:p>
            <a:pPr algn="ctr"/>
            <a:r>
              <a:rPr lang="en-US" altLang="x-none" sz="1600" dirty="0">
                <a:solidFill>
                  <a:srgbClr val="FF85FF"/>
                </a:solidFill>
              </a:rPr>
              <a:t>e.g., Faces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FC11C58B-8017-0848-BC36-A06C4822A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031" y="1029211"/>
            <a:ext cx="1744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dirty="0">
                <a:solidFill>
                  <a:srgbClr val="92D050"/>
                </a:solidFill>
              </a:rPr>
              <a:t>Condition 2</a:t>
            </a:r>
          </a:p>
          <a:p>
            <a:pPr algn="ctr"/>
            <a:r>
              <a:rPr lang="en-US" altLang="x-none" sz="1600" dirty="0">
                <a:solidFill>
                  <a:srgbClr val="92D050"/>
                </a:solidFill>
              </a:rPr>
              <a:t>e.g., Hands</a:t>
            </a:r>
          </a:p>
        </p:txBody>
      </p:sp>
      <p:sp>
        <p:nvSpPr>
          <p:cNvPr id="188" name="Content Placeholder 1">
            <a:extLst>
              <a:ext uri="{FF2B5EF4-FFF2-40B4-BE49-F238E27FC236}">
                <a16:creationId xmlns:a16="http://schemas.microsoft.com/office/drawing/2014/main" id="{4DA93E36-A41E-9B40-AF2E-98684514F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2" y="6206322"/>
            <a:ext cx="9036496" cy="45309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Spatial patterns of activation are lost with spatial smoothing 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intersubject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averaging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C6087-13F0-D542-828A-147345BF7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3983"/>
            <a:ext cx="7772400" cy="588623"/>
          </a:xfrm>
        </p:spPr>
        <p:txBody>
          <a:bodyPr/>
          <a:lstStyle/>
          <a:p>
            <a:r>
              <a:rPr lang="en-US" dirty="0"/>
              <a:t>Two analysis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687A8-EB5C-594B-8B90-153759522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Univariate Analysis</a:t>
            </a:r>
          </a:p>
          <a:p>
            <a:pPr lvl="1"/>
            <a:r>
              <a:rPr lang="en-US" dirty="0"/>
              <a:t>look at one variable at a time </a:t>
            </a:r>
          </a:p>
          <a:p>
            <a:pPr lvl="1"/>
            <a:r>
              <a:rPr lang="en-US" u="sng" dirty="0"/>
              <a:t>level</a:t>
            </a:r>
            <a:r>
              <a:rPr lang="en-US" dirty="0"/>
              <a:t> of activation across a region</a:t>
            </a:r>
          </a:p>
          <a:p>
            <a:pPr lvl="2"/>
            <a:r>
              <a:rPr lang="en-US" dirty="0"/>
              <a:t>average data from each voxel</a:t>
            </a:r>
          </a:p>
          <a:p>
            <a:pPr lvl="1"/>
            <a:r>
              <a:rPr lang="en-US" dirty="0"/>
              <a:t>works well for strong differences</a:t>
            </a:r>
          </a:p>
          <a:p>
            <a:pPr lvl="1"/>
            <a:endParaRPr lang="en-US" dirty="0"/>
          </a:p>
          <a:p>
            <a:r>
              <a:rPr lang="en-US" dirty="0"/>
              <a:t>Multivariate Analysis</a:t>
            </a:r>
          </a:p>
          <a:p>
            <a:pPr lvl="1"/>
            <a:r>
              <a:rPr lang="en-US" dirty="0"/>
              <a:t>look at multiple variables at a time </a:t>
            </a:r>
          </a:p>
          <a:p>
            <a:pPr lvl="1"/>
            <a:r>
              <a:rPr lang="en-US" u="sng" dirty="0"/>
              <a:t>pattern</a:t>
            </a:r>
            <a:r>
              <a:rPr lang="en-US" dirty="0"/>
              <a:t> of activation within a region</a:t>
            </a:r>
          </a:p>
          <a:p>
            <a:pPr lvl="2"/>
            <a:r>
              <a:rPr lang="en-US" dirty="0"/>
              <a:t>preserve data from each voxel</a:t>
            </a:r>
          </a:p>
          <a:p>
            <a:pPr lvl="1"/>
            <a:r>
              <a:rPr lang="en-US" dirty="0"/>
              <a:t>works well even if there are weak effects across many voxels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878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3"/>
          <p:cNvSpPr>
            <a:spLocks noGrp="1"/>
          </p:cNvSpPr>
          <p:nvPr>
            <p:ph type="title"/>
          </p:nvPr>
        </p:nvSpPr>
        <p:spPr>
          <a:xfrm>
            <a:off x="611188" y="103188"/>
            <a:ext cx="77724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ea typeface="+mj-ea"/>
                <a:cs typeface="+mj-cs"/>
              </a:rPr>
              <a:t>Standard fMRI Analysis: Activation Difference</a:t>
            </a:r>
          </a:p>
        </p:txBody>
      </p:sp>
      <p:sp>
        <p:nvSpPr>
          <p:cNvPr id="63510" name="TextBox 109"/>
          <p:cNvSpPr txBox="1">
            <a:spLocks noChangeArrowheads="1"/>
          </p:cNvSpPr>
          <p:nvPr/>
        </p:nvSpPr>
        <p:spPr bwMode="auto">
          <a:xfrm>
            <a:off x="395288" y="1668496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 dirty="0">
                <a:solidFill>
                  <a:srgbClr val="FFFFFF"/>
                </a:solidFill>
              </a:rPr>
              <a:t>trial 1</a:t>
            </a:r>
          </a:p>
        </p:txBody>
      </p:sp>
      <p:sp>
        <p:nvSpPr>
          <p:cNvPr id="63511" name="TextBox 109"/>
          <p:cNvSpPr txBox="1">
            <a:spLocks noChangeArrowheads="1"/>
          </p:cNvSpPr>
          <p:nvPr/>
        </p:nvSpPr>
        <p:spPr bwMode="auto">
          <a:xfrm>
            <a:off x="396875" y="4418483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 dirty="0">
                <a:solidFill>
                  <a:srgbClr val="FFFFFF"/>
                </a:solidFill>
              </a:rPr>
              <a:t>trial 3</a:t>
            </a:r>
          </a:p>
        </p:txBody>
      </p:sp>
      <p:sp>
        <p:nvSpPr>
          <p:cNvPr id="63512" name="TextBox 109"/>
          <p:cNvSpPr txBox="1">
            <a:spLocks noChangeArrowheads="1"/>
          </p:cNvSpPr>
          <p:nvPr/>
        </p:nvSpPr>
        <p:spPr bwMode="auto">
          <a:xfrm>
            <a:off x="396875" y="3013244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 dirty="0">
                <a:solidFill>
                  <a:srgbClr val="FFFFFF"/>
                </a:solidFill>
              </a:rPr>
              <a:t>trial 2</a:t>
            </a:r>
          </a:p>
        </p:txBody>
      </p:sp>
      <p:sp>
        <p:nvSpPr>
          <p:cNvPr id="63513" name="TextBox 109"/>
          <p:cNvSpPr txBox="1">
            <a:spLocks noChangeArrowheads="1"/>
          </p:cNvSpPr>
          <p:nvPr/>
        </p:nvSpPr>
        <p:spPr bwMode="auto">
          <a:xfrm>
            <a:off x="5654675" y="1668496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>
                <a:solidFill>
                  <a:srgbClr val="FFFFFF"/>
                </a:solidFill>
              </a:rPr>
              <a:t>trial 1</a:t>
            </a:r>
          </a:p>
        </p:txBody>
      </p:sp>
      <p:sp>
        <p:nvSpPr>
          <p:cNvPr id="63514" name="TextBox 109"/>
          <p:cNvSpPr txBox="1">
            <a:spLocks noChangeArrowheads="1"/>
          </p:cNvSpPr>
          <p:nvPr/>
        </p:nvSpPr>
        <p:spPr bwMode="auto">
          <a:xfrm>
            <a:off x="5656263" y="3013244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 dirty="0">
                <a:solidFill>
                  <a:srgbClr val="FFFFFF"/>
                </a:solidFill>
              </a:rPr>
              <a:t>trial 2</a:t>
            </a:r>
          </a:p>
        </p:txBody>
      </p:sp>
      <p:sp>
        <p:nvSpPr>
          <p:cNvPr id="63515" name="TextBox 109"/>
          <p:cNvSpPr txBox="1">
            <a:spLocks noChangeArrowheads="1"/>
          </p:cNvSpPr>
          <p:nvPr/>
        </p:nvSpPr>
        <p:spPr bwMode="auto">
          <a:xfrm>
            <a:off x="5656263" y="4418483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>
                <a:solidFill>
                  <a:srgbClr val="FFFFFF"/>
                </a:solidFill>
              </a:rPr>
              <a:t>trial 3</a:t>
            </a:r>
          </a:p>
        </p:txBody>
      </p:sp>
      <p:sp>
        <p:nvSpPr>
          <p:cNvPr id="63525" name="TextBox 74"/>
          <p:cNvSpPr txBox="1">
            <a:spLocks noChangeArrowheads="1"/>
          </p:cNvSpPr>
          <p:nvPr/>
        </p:nvSpPr>
        <p:spPr bwMode="auto">
          <a:xfrm>
            <a:off x="2267744" y="760859"/>
            <a:ext cx="1023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dirty="0">
                <a:solidFill>
                  <a:srgbClr val="FF85FF"/>
                </a:solidFill>
              </a:rPr>
              <a:t>Faces</a:t>
            </a:r>
          </a:p>
        </p:txBody>
      </p:sp>
      <p:sp>
        <p:nvSpPr>
          <p:cNvPr id="63526" name="TextBox 79"/>
          <p:cNvSpPr txBox="1">
            <a:spLocks noChangeArrowheads="1"/>
          </p:cNvSpPr>
          <p:nvPr/>
        </p:nvSpPr>
        <p:spPr bwMode="auto">
          <a:xfrm>
            <a:off x="6348606" y="718892"/>
            <a:ext cx="107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dirty="0">
                <a:solidFill>
                  <a:srgbClr val="92D050"/>
                </a:solidFill>
              </a:rPr>
              <a:t>Hands</a:t>
            </a:r>
          </a:p>
        </p:txBody>
      </p:sp>
      <p:sp>
        <p:nvSpPr>
          <p:cNvPr id="63537" name="TextBox 88"/>
          <p:cNvSpPr txBox="1">
            <a:spLocks noChangeArrowheads="1"/>
          </p:cNvSpPr>
          <p:nvPr/>
        </p:nvSpPr>
        <p:spPr bwMode="auto">
          <a:xfrm>
            <a:off x="4008438" y="5397500"/>
            <a:ext cx="12969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>
                <a:solidFill>
                  <a:srgbClr val="FFFFFF"/>
                </a:solidFill>
              </a:rPr>
              <a:t>Average</a:t>
            </a:r>
            <a:br>
              <a:rPr lang="en-US" altLang="x-none" sz="2000">
                <a:solidFill>
                  <a:srgbClr val="FFFFFF"/>
                </a:solidFill>
              </a:rPr>
            </a:br>
            <a:r>
              <a:rPr lang="en-US" altLang="x-none" sz="2000">
                <a:solidFill>
                  <a:srgbClr val="FFFFFF"/>
                </a:solidFill>
              </a:rPr>
              <a:t>Summed</a:t>
            </a:r>
          </a:p>
          <a:p>
            <a:pPr algn="ctr"/>
            <a:r>
              <a:rPr lang="en-US" altLang="x-none" sz="2000">
                <a:solidFill>
                  <a:srgbClr val="FFFFFF"/>
                </a:solidFill>
              </a:rPr>
              <a:t>Activation</a:t>
            </a:r>
          </a:p>
        </p:txBody>
      </p:sp>
      <p:pic>
        <p:nvPicPr>
          <p:cNvPr id="6354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220913"/>
            <a:ext cx="21637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FB6020E9-2754-E04F-828D-76D2CE4015B4}"/>
              </a:ext>
            </a:extLst>
          </p:cNvPr>
          <p:cNvGrpSpPr/>
          <p:nvPr/>
        </p:nvGrpSpPr>
        <p:grpSpPr>
          <a:xfrm>
            <a:off x="2332794" y="1411321"/>
            <a:ext cx="904601" cy="914401"/>
            <a:chOff x="1997356" y="545922"/>
            <a:chExt cx="5295892" cy="5353267"/>
          </a:xfrm>
        </p:grpSpPr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A26E8BD5-F1A7-2D44-926C-16F9EA9C95DF}"/>
                </a:ext>
              </a:extLst>
            </p:cNvPr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91813EC1-CA27-E44F-8BC7-5AC372DE583D}"/>
                </a:ext>
              </a:extLst>
            </p:cNvPr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36E8DA20-0056-D24C-87D1-A4EAF525B6FA}"/>
                </a:ext>
              </a:extLst>
            </p:cNvPr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F42F0F27-7B20-A74D-A289-32674C68DC0F}"/>
                </a:ext>
              </a:extLst>
            </p:cNvPr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9E491F23-A808-404D-99EB-5FB6E146CD35}"/>
                </a:ext>
              </a:extLst>
            </p:cNvPr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1104C8F7-4922-084D-8208-8A941DAE5113}"/>
                </a:ext>
              </a:extLst>
            </p:cNvPr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4B948911-D744-7F4E-879F-E4BABCEF1A20}"/>
                </a:ext>
              </a:extLst>
            </p:cNvPr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2FD1C618-625B-D344-A763-63901382BD31}"/>
                </a:ext>
              </a:extLst>
            </p:cNvPr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4DAD8245-5BCA-E743-A10F-2213F955974B}"/>
                </a:ext>
              </a:extLst>
            </p:cNvPr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E8488379-409D-0643-A28E-4466EAB26602}"/>
                </a:ext>
              </a:extLst>
            </p:cNvPr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solidFill>
              <a:srgbClr val="8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835E5417-5BDD-594B-9937-E9BDB2321B70}"/>
                </a:ext>
              </a:extLst>
            </p:cNvPr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03C4EF39-ECDD-ED4F-96BE-F77126E0634B}"/>
                </a:ext>
              </a:extLst>
            </p:cNvPr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6FC15933-7E61-254A-BCC0-BDF985E8E565}"/>
                </a:ext>
              </a:extLst>
            </p:cNvPr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290A0EE4-434B-BB4D-82D0-E503362DCDC4}"/>
                </a:ext>
              </a:extLst>
            </p:cNvPr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81D83235-6E1C-774C-A214-C6D781EE7F87}"/>
                </a:ext>
              </a:extLst>
            </p:cNvPr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38DCE101-A1CA-7E44-970D-B17C3F7BD035}"/>
                </a:ext>
              </a:extLst>
            </p:cNvPr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115B7E50-FDBC-6B47-9FEC-3ACC093D3571}"/>
                </a:ext>
              </a:extLst>
            </p:cNvPr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1110E6D1-2226-5042-8C29-969E239D626D}"/>
                </a:ext>
              </a:extLst>
            </p:cNvPr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B1D68B3B-EE45-9A44-8FE7-7C7FEE5D32AC}"/>
                </a:ext>
              </a:extLst>
            </p:cNvPr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4D2B1963-8C4B-954E-BB54-2A13CB6E1B70}"/>
                </a:ext>
              </a:extLst>
            </p:cNvPr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C7825029-5FD0-CB4A-98AC-43B23BE6A10C}"/>
                </a:ext>
              </a:extLst>
            </p:cNvPr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B78BD62F-0C19-6C48-AB9E-4EC48ED7DFEB}"/>
                </a:ext>
              </a:extLst>
            </p:cNvPr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7D46104F-FA92-4A4F-8D4A-F70A8FD8D05E}"/>
                </a:ext>
              </a:extLst>
            </p:cNvPr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C62D7A76-1B4D-4B47-98C9-B7AC118DD759}"/>
                </a:ext>
              </a:extLst>
            </p:cNvPr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solidFill>
              <a:srgbClr val="FFCAAA">
                <a:lumMod val="50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EE05000-7BCE-CE41-9D87-628381205C2B}"/>
              </a:ext>
            </a:extLst>
          </p:cNvPr>
          <p:cNvGrpSpPr/>
          <p:nvPr/>
        </p:nvGrpSpPr>
        <p:grpSpPr>
          <a:xfrm>
            <a:off x="2332794" y="2756069"/>
            <a:ext cx="904601" cy="914401"/>
            <a:chOff x="1997356" y="545922"/>
            <a:chExt cx="5295892" cy="5353267"/>
          </a:xfrm>
        </p:grpSpPr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0A79F18D-7B0F-AA4F-9860-891415D7AD85}"/>
                </a:ext>
              </a:extLst>
            </p:cNvPr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BEE21DA7-FD90-F34E-AB2D-9D800065E9E8}"/>
                </a:ext>
              </a:extLst>
            </p:cNvPr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F7DFF584-D6D2-F24B-855B-35BA89D12BDF}"/>
                </a:ext>
              </a:extLst>
            </p:cNvPr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627E12ED-2F82-0D44-9CA0-C367723B2F26}"/>
                </a:ext>
              </a:extLst>
            </p:cNvPr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82707C4D-F0AE-2941-8A70-115FA7F85FE1}"/>
                </a:ext>
              </a:extLst>
            </p:cNvPr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57907B99-F86C-064C-9605-A15BD67F95E9}"/>
                </a:ext>
              </a:extLst>
            </p:cNvPr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247A8593-A45A-2240-9C37-C14A28DAE20F}"/>
                </a:ext>
              </a:extLst>
            </p:cNvPr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FDA2E501-532E-D34F-BBB5-5E73D0C4D10F}"/>
                </a:ext>
              </a:extLst>
            </p:cNvPr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D126BCDF-8A3C-444F-8AD5-35FBF375C2C6}"/>
                </a:ext>
              </a:extLst>
            </p:cNvPr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4B745D1E-8698-9B4E-BC55-ADFADD6ED453}"/>
                </a:ext>
              </a:extLst>
            </p:cNvPr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solidFill>
              <a:srgbClr val="8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102BF638-CE78-AD4C-973C-1DEB5EFD779F}"/>
                </a:ext>
              </a:extLst>
            </p:cNvPr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66F93C22-8605-EA4B-8C5C-656507F93531}"/>
                </a:ext>
              </a:extLst>
            </p:cNvPr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7AE4BF1C-CB06-1647-A3F6-76D0E567E3AE}"/>
                </a:ext>
              </a:extLst>
            </p:cNvPr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9F1D4E25-0142-DE42-A13D-2A516CA05B72}"/>
                </a:ext>
              </a:extLst>
            </p:cNvPr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C521F626-E942-3E41-AE7D-108126160C1B}"/>
                </a:ext>
              </a:extLst>
            </p:cNvPr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4CA977B7-2BD7-844A-8425-5F369C12D923}"/>
                </a:ext>
              </a:extLst>
            </p:cNvPr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15027A81-9315-EC4B-89E9-193DE794A726}"/>
                </a:ext>
              </a:extLst>
            </p:cNvPr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308229E8-9C6D-C745-9C16-A564A3C899EB}"/>
                </a:ext>
              </a:extLst>
            </p:cNvPr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C57F6958-2023-CB47-A921-15364DD4F357}"/>
                </a:ext>
              </a:extLst>
            </p:cNvPr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4FAF5305-D1CF-284C-AB62-3D5AA97CBD9B}"/>
                </a:ext>
              </a:extLst>
            </p:cNvPr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289531F7-EB81-E14A-AF73-C7820E407AE6}"/>
                </a:ext>
              </a:extLst>
            </p:cNvPr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5A6A3366-6600-6C43-B8E7-5763FE7C22F6}"/>
                </a:ext>
              </a:extLst>
            </p:cNvPr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7" name="Cube 126">
              <a:extLst>
                <a:ext uri="{FF2B5EF4-FFF2-40B4-BE49-F238E27FC236}">
                  <a16:creationId xmlns:a16="http://schemas.microsoft.com/office/drawing/2014/main" id="{ACC93A7C-2D81-7947-8840-F7BA6A5FCB22}"/>
                </a:ext>
              </a:extLst>
            </p:cNvPr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B35E1A5E-3BBE-D947-96AD-AB3B1BDB2671}"/>
                </a:ext>
              </a:extLst>
            </p:cNvPr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0B722DC-B56A-3D48-ADFE-BB75364C00A7}"/>
              </a:ext>
            </a:extLst>
          </p:cNvPr>
          <p:cNvGrpSpPr/>
          <p:nvPr/>
        </p:nvGrpSpPr>
        <p:grpSpPr>
          <a:xfrm>
            <a:off x="2332794" y="4161308"/>
            <a:ext cx="904601" cy="914401"/>
            <a:chOff x="1997356" y="545922"/>
            <a:chExt cx="5295892" cy="5353267"/>
          </a:xfrm>
        </p:grpSpPr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D45CF88C-057B-7346-AFD5-CDDAA914EB4B}"/>
                </a:ext>
              </a:extLst>
            </p:cNvPr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1" name="Cube 130">
              <a:extLst>
                <a:ext uri="{FF2B5EF4-FFF2-40B4-BE49-F238E27FC236}">
                  <a16:creationId xmlns:a16="http://schemas.microsoft.com/office/drawing/2014/main" id="{1CD6427F-B03C-FE4F-9967-5A7B71979BD7}"/>
                </a:ext>
              </a:extLst>
            </p:cNvPr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146E7591-D909-2A47-8E94-19CC509840C6}"/>
                </a:ext>
              </a:extLst>
            </p:cNvPr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3" name="Cube 132">
              <a:extLst>
                <a:ext uri="{FF2B5EF4-FFF2-40B4-BE49-F238E27FC236}">
                  <a16:creationId xmlns:a16="http://schemas.microsoft.com/office/drawing/2014/main" id="{C27CC557-7598-9745-89E1-69E0C6E580DC}"/>
                </a:ext>
              </a:extLst>
            </p:cNvPr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4" name="Cube 133">
              <a:extLst>
                <a:ext uri="{FF2B5EF4-FFF2-40B4-BE49-F238E27FC236}">
                  <a16:creationId xmlns:a16="http://schemas.microsoft.com/office/drawing/2014/main" id="{61D6DC42-969F-6C4C-B885-DC155F8771E4}"/>
                </a:ext>
              </a:extLst>
            </p:cNvPr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5" name="Cube 134">
              <a:extLst>
                <a:ext uri="{FF2B5EF4-FFF2-40B4-BE49-F238E27FC236}">
                  <a16:creationId xmlns:a16="http://schemas.microsoft.com/office/drawing/2014/main" id="{1C51C39C-327B-744A-B586-BF3AD66E109C}"/>
                </a:ext>
              </a:extLst>
            </p:cNvPr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C1102460-4112-2844-937C-6F6FDBDDD965}"/>
                </a:ext>
              </a:extLst>
            </p:cNvPr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7" name="Cube 136">
              <a:extLst>
                <a:ext uri="{FF2B5EF4-FFF2-40B4-BE49-F238E27FC236}">
                  <a16:creationId xmlns:a16="http://schemas.microsoft.com/office/drawing/2014/main" id="{C40BF84F-3125-C141-91AC-F59F510D0C33}"/>
                </a:ext>
              </a:extLst>
            </p:cNvPr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8" name="Cube 137">
              <a:extLst>
                <a:ext uri="{FF2B5EF4-FFF2-40B4-BE49-F238E27FC236}">
                  <a16:creationId xmlns:a16="http://schemas.microsoft.com/office/drawing/2014/main" id="{4B4BAE23-B88B-AC42-A8AD-425E9A81B774}"/>
                </a:ext>
              </a:extLst>
            </p:cNvPr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9" name="Cube 138">
              <a:extLst>
                <a:ext uri="{FF2B5EF4-FFF2-40B4-BE49-F238E27FC236}">
                  <a16:creationId xmlns:a16="http://schemas.microsoft.com/office/drawing/2014/main" id="{DF75E3D2-BB86-7A45-96F4-13960E9E84F6}"/>
                </a:ext>
              </a:extLst>
            </p:cNvPr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solidFill>
              <a:srgbClr val="8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0" name="Cube 139">
              <a:extLst>
                <a:ext uri="{FF2B5EF4-FFF2-40B4-BE49-F238E27FC236}">
                  <a16:creationId xmlns:a16="http://schemas.microsoft.com/office/drawing/2014/main" id="{A973FC78-7925-5B4A-AF3F-26FAA1A9AB9F}"/>
                </a:ext>
              </a:extLst>
            </p:cNvPr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1" name="Cube 140">
              <a:extLst>
                <a:ext uri="{FF2B5EF4-FFF2-40B4-BE49-F238E27FC236}">
                  <a16:creationId xmlns:a16="http://schemas.microsoft.com/office/drawing/2014/main" id="{5A10632A-2459-EE49-9C29-2F36386AF79C}"/>
                </a:ext>
              </a:extLst>
            </p:cNvPr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CC20AB15-C780-8445-B87C-1EB626315F86}"/>
                </a:ext>
              </a:extLst>
            </p:cNvPr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3" name="Cube 142">
              <a:extLst>
                <a:ext uri="{FF2B5EF4-FFF2-40B4-BE49-F238E27FC236}">
                  <a16:creationId xmlns:a16="http://schemas.microsoft.com/office/drawing/2014/main" id="{035CFABE-1513-FD4A-B9FA-5A98B74D46F7}"/>
                </a:ext>
              </a:extLst>
            </p:cNvPr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53DD2C6A-E2AD-A74A-BE9C-CE211394B01F}"/>
                </a:ext>
              </a:extLst>
            </p:cNvPr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7C54F2C9-C16E-4740-AB4F-A1A97DE12CC1}"/>
                </a:ext>
              </a:extLst>
            </p:cNvPr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752FCDF9-60DF-F74C-AF26-2716CA8942D0}"/>
                </a:ext>
              </a:extLst>
            </p:cNvPr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C9B09DF5-7E43-924B-B218-D655675A0913}"/>
                </a:ext>
              </a:extLst>
            </p:cNvPr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C015014C-3342-D342-9C8B-53BA82B6CC02}"/>
                </a:ext>
              </a:extLst>
            </p:cNvPr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9326E03C-0EE5-EA43-B15F-3711CED25FD0}"/>
                </a:ext>
              </a:extLst>
            </p:cNvPr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9B9E70E4-62B9-0F47-B735-8653DAB07CCD}"/>
                </a:ext>
              </a:extLst>
            </p:cNvPr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C75F0924-A04F-D24D-B194-95D4047F7C6E}"/>
                </a:ext>
              </a:extLst>
            </p:cNvPr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2" name="Cube 151">
              <a:extLst>
                <a:ext uri="{FF2B5EF4-FFF2-40B4-BE49-F238E27FC236}">
                  <a16:creationId xmlns:a16="http://schemas.microsoft.com/office/drawing/2014/main" id="{8E3B1A0C-D2B6-624F-B7F4-EDD6CC42446C}"/>
                </a:ext>
              </a:extLst>
            </p:cNvPr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5B7EF62C-DDF0-E14D-9A94-09B9942D20A6}"/>
                </a:ext>
              </a:extLst>
            </p:cNvPr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8CFF115-C466-2B48-A68F-82AF0943EADE}"/>
              </a:ext>
            </a:extLst>
          </p:cNvPr>
          <p:cNvGrpSpPr/>
          <p:nvPr/>
        </p:nvGrpSpPr>
        <p:grpSpPr>
          <a:xfrm>
            <a:off x="6554041" y="1416815"/>
            <a:ext cx="893731" cy="903413"/>
            <a:chOff x="1997356" y="545922"/>
            <a:chExt cx="5295892" cy="5353267"/>
          </a:xfrm>
        </p:grpSpPr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F32A2C1C-9998-5147-BF74-362D00B90ED7}"/>
                </a:ext>
              </a:extLst>
            </p:cNvPr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A30517E9-D877-2F48-A76E-2C1D57EC0BF3}"/>
                </a:ext>
              </a:extLst>
            </p:cNvPr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7" name="Cube 156">
              <a:extLst>
                <a:ext uri="{FF2B5EF4-FFF2-40B4-BE49-F238E27FC236}">
                  <a16:creationId xmlns:a16="http://schemas.microsoft.com/office/drawing/2014/main" id="{0BCECB94-8EDF-704A-99BD-F2C79B7752C4}"/>
                </a:ext>
              </a:extLst>
            </p:cNvPr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8" name="Cube 157">
              <a:extLst>
                <a:ext uri="{FF2B5EF4-FFF2-40B4-BE49-F238E27FC236}">
                  <a16:creationId xmlns:a16="http://schemas.microsoft.com/office/drawing/2014/main" id="{2880075A-23A1-B441-880C-C89B25BE3EA4}"/>
                </a:ext>
              </a:extLst>
            </p:cNvPr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9" name="Cube 158">
              <a:extLst>
                <a:ext uri="{FF2B5EF4-FFF2-40B4-BE49-F238E27FC236}">
                  <a16:creationId xmlns:a16="http://schemas.microsoft.com/office/drawing/2014/main" id="{31F900E0-6EC4-ED4A-89E4-F5B2CEFB03CF}"/>
                </a:ext>
              </a:extLst>
            </p:cNvPr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0" name="Cube 159">
              <a:extLst>
                <a:ext uri="{FF2B5EF4-FFF2-40B4-BE49-F238E27FC236}">
                  <a16:creationId xmlns:a16="http://schemas.microsoft.com/office/drawing/2014/main" id="{D783D585-F6DE-044B-A883-04C4EF8F37E8}"/>
                </a:ext>
              </a:extLst>
            </p:cNvPr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1" name="Cube 160">
              <a:extLst>
                <a:ext uri="{FF2B5EF4-FFF2-40B4-BE49-F238E27FC236}">
                  <a16:creationId xmlns:a16="http://schemas.microsoft.com/office/drawing/2014/main" id="{1712437B-6DEA-3A47-85B0-4A000C4474A4}"/>
                </a:ext>
              </a:extLst>
            </p:cNvPr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2" name="Cube 161">
              <a:extLst>
                <a:ext uri="{FF2B5EF4-FFF2-40B4-BE49-F238E27FC236}">
                  <a16:creationId xmlns:a16="http://schemas.microsoft.com/office/drawing/2014/main" id="{97F2C625-0D9D-5344-9111-63D4539E1EA7}"/>
                </a:ext>
              </a:extLst>
            </p:cNvPr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3" name="Cube 162">
              <a:extLst>
                <a:ext uri="{FF2B5EF4-FFF2-40B4-BE49-F238E27FC236}">
                  <a16:creationId xmlns:a16="http://schemas.microsoft.com/office/drawing/2014/main" id="{D604EEE5-0304-C748-9BC5-DD02283523F3}"/>
                </a:ext>
              </a:extLst>
            </p:cNvPr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4" name="Cube 163">
              <a:extLst>
                <a:ext uri="{FF2B5EF4-FFF2-40B4-BE49-F238E27FC236}">
                  <a16:creationId xmlns:a16="http://schemas.microsoft.com/office/drawing/2014/main" id="{19286EA7-437F-8947-8096-551F664CF7FA}"/>
                </a:ext>
              </a:extLst>
            </p:cNvPr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solidFill>
              <a:srgbClr val="8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5" name="Cube 164">
              <a:extLst>
                <a:ext uri="{FF2B5EF4-FFF2-40B4-BE49-F238E27FC236}">
                  <a16:creationId xmlns:a16="http://schemas.microsoft.com/office/drawing/2014/main" id="{F12079D9-552F-3448-99E6-93F8367D007B}"/>
                </a:ext>
              </a:extLst>
            </p:cNvPr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6" name="Cube 165">
              <a:extLst>
                <a:ext uri="{FF2B5EF4-FFF2-40B4-BE49-F238E27FC236}">
                  <a16:creationId xmlns:a16="http://schemas.microsoft.com/office/drawing/2014/main" id="{35413319-BE3F-2D4A-BAF2-515ED90060E0}"/>
                </a:ext>
              </a:extLst>
            </p:cNvPr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7" name="Cube 166">
              <a:extLst>
                <a:ext uri="{FF2B5EF4-FFF2-40B4-BE49-F238E27FC236}">
                  <a16:creationId xmlns:a16="http://schemas.microsoft.com/office/drawing/2014/main" id="{149D6266-4FD7-2045-B387-3820E70B38C3}"/>
                </a:ext>
              </a:extLst>
            </p:cNvPr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8" name="Cube 167">
              <a:extLst>
                <a:ext uri="{FF2B5EF4-FFF2-40B4-BE49-F238E27FC236}">
                  <a16:creationId xmlns:a16="http://schemas.microsoft.com/office/drawing/2014/main" id="{0A7E681C-03B2-6941-AF72-9F003034C0B0}"/>
                </a:ext>
              </a:extLst>
            </p:cNvPr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9" name="Cube 168">
              <a:extLst>
                <a:ext uri="{FF2B5EF4-FFF2-40B4-BE49-F238E27FC236}">
                  <a16:creationId xmlns:a16="http://schemas.microsoft.com/office/drawing/2014/main" id="{71FA090C-54E0-0A41-B015-5AD720CD818E}"/>
                </a:ext>
              </a:extLst>
            </p:cNvPr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0" name="Cube 169">
              <a:extLst>
                <a:ext uri="{FF2B5EF4-FFF2-40B4-BE49-F238E27FC236}">
                  <a16:creationId xmlns:a16="http://schemas.microsoft.com/office/drawing/2014/main" id="{A82F00D8-5D68-CB45-AD92-7C8DDCCF28CB}"/>
                </a:ext>
              </a:extLst>
            </p:cNvPr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1" name="Cube 170">
              <a:extLst>
                <a:ext uri="{FF2B5EF4-FFF2-40B4-BE49-F238E27FC236}">
                  <a16:creationId xmlns:a16="http://schemas.microsoft.com/office/drawing/2014/main" id="{8B9CE7C3-789C-3E48-8A81-14231BA57B48}"/>
                </a:ext>
              </a:extLst>
            </p:cNvPr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2" name="Cube 171">
              <a:extLst>
                <a:ext uri="{FF2B5EF4-FFF2-40B4-BE49-F238E27FC236}">
                  <a16:creationId xmlns:a16="http://schemas.microsoft.com/office/drawing/2014/main" id="{D634FAE2-D10E-774D-ACA9-F30F153765A1}"/>
                </a:ext>
              </a:extLst>
            </p:cNvPr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3" name="Cube 172">
              <a:extLst>
                <a:ext uri="{FF2B5EF4-FFF2-40B4-BE49-F238E27FC236}">
                  <a16:creationId xmlns:a16="http://schemas.microsoft.com/office/drawing/2014/main" id="{54DFEB38-2A42-104F-B4ED-2245118C95A1}"/>
                </a:ext>
              </a:extLst>
            </p:cNvPr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4" name="Cube 173">
              <a:extLst>
                <a:ext uri="{FF2B5EF4-FFF2-40B4-BE49-F238E27FC236}">
                  <a16:creationId xmlns:a16="http://schemas.microsoft.com/office/drawing/2014/main" id="{5F7306B7-1D5A-A94F-8E93-073258405906}"/>
                </a:ext>
              </a:extLst>
            </p:cNvPr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5" name="Cube 174">
              <a:extLst>
                <a:ext uri="{FF2B5EF4-FFF2-40B4-BE49-F238E27FC236}">
                  <a16:creationId xmlns:a16="http://schemas.microsoft.com/office/drawing/2014/main" id="{8B996E1D-C996-E747-9B8C-24E8A6BB596D}"/>
                </a:ext>
              </a:extLst>
            </p:cNvPr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6" name="Cube 175">
              <a:extLst>
                <a:ext uri="{FF2B5EF4-FFF2-40B4-BE49-F238E27FC236}">
                  <a16:creationId xmlns:a16="http://schemas.microsoft.com/office/drawing/2014/main" id="{5FD5F94F-E102-2D4C-81A0-332C5DB550F9}"/>
                </a:ext>
              </a:extLst>
            </p:cNvPr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7" name="Cube 176">
              <a:extLst>
                <a:ext uri="{FF2B5EF4-FFF2-40B4-BE49-F238E27FC236}">
                  <a16:creationId xmlns:a16="http://schemas.microsoft.com/office/drawing/2014/main" id="{B3E3A4B4-F6D7-CD4C-9A1F-4510D025EB83}"/>
                </a:ext>
              </a:extLst>
            </p:cNvPr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8" name="Cube 177">
              <a:extLst>
                <a:ext uri="{FF2B5EF4-FFF2-40B4-BE49-F238E27FC236}">
                  <a16:creationId xmlns:a16="http://schemas.microsoft.com/office/drawing/2014/main" id="{CFB5F34E-EDA4-C943-8FB3-71BC5DFA1CF6}"/>
                </a:ext>
              </a:extLst>
            </p:cNvPr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DDDDAE1-FFF1-1A43-959C-E3AC2C596130}"/>
              </a:ext>
            </a:extLst>
          </p:cNvPr>
          <p:cNvGrpSpPr/>
          <p:nvPr/>
        </p:nvGrpSpPr>
        <p:grpSpPr>
          <a:xfrm>
            <a:off x="6554041" y="2761563"/>
            <a:ext cx="893731" cy="903413"/>
            <a:chOff x="1997356" y="545922"/>
            <a:chExt cx="5295892" cy="5353267"/>
          </a:xfrm>
        </p:grpSpPr>
        <p:sp>
          <p:nvSpPr>
            <p:cNvPr id="180" name="Cube 179">
              <a:extLst>
                <a:ext uri="{FF2B5EF4-FFF2-40B4-BE49-F238E27FC236}">
                  <a16:creationId xmlns:a16="http://schemas.microsoft.com/office/drawing/2014/main" id="{FF0AF503-1E74-C840-B972-4A5C046D27C0}"/>
                </a:ext>
              </a:extLst>
            </p:cNvPr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1" name="Cube 180">
              <a:extLst>
                <a:ext uri="{FF2B5EF4-FFF2-40B4-BE49-F238E27FC236}">
                  <a16:creationId xmlns:a16="http://schemas.microsoft.com/office/drawing/2014/main" id="{227BE9F9-3E9A-7149-B1AD-3F94A8EF8F31}"/>
                </a:ext>
              </a:extLst>
            </p:cNvPr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2" name="Cube 181">
              <a:extLst>
                <a:ext uri="{FF2B5EF4-FFF2-40B4-BE49-F238E27FC236}">
                  <a16:creationId xmlns:a16="http://schemas.microsoft.com/office/drawing/2014/main" id="{1D62037A-3D51-6144-AD61-8CC22B5D181E}"/>
                </a:ext>
              </a:extLst>
            </p:cNvPr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3" name="Cube 182">
              <a:extLst>
                <a:ext uri="{FF2B5EF4-FFF2-40B4-BE49-F238E27FC236}">
                  <a16:creationId xmlns:a16="http://schemas.microsoft.com/office/drawing/2014/main" id="{7BA5D836-DDBC-7E45-847C-8AE7AAE78636}"/>
                </a:ext>
              </a:extLst>
            </p:cNvPr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4" name="Cube 183">
              <a:extLst>
                <a:ext uri="{FF2B5EF4-FFF2-40B4-BE49-F238E27FC236}">
                  <a16:creationId xmlns:a16="http://schemas.microsoft.com/office/drawing/2014/main" id="{CE48742D-CB66-5F4E-8B6C-AED136333111}"/>
                </a:ext>
              </a:extLst>
            </p:cNvPr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5" name="Cube 184">
              <a:extLst>
                <a:ext uri="{FF2B5EF4-FFF2-40B4-BE49-F238E27FC236}">
                  <a16:creationId xmlns:a16="http://schemas.microsoft.com/office/drawing/2014/main" id="{E64A8EB3-0F48-7548-95E7-70D8D31A5E6E}"/>
                </a:ext>
              </a:extLst>
            </p:cNvPr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6" name="Cube 185">
              <a:extLst>
                <a:ext uri="{FF2B5EF4-FFF2-40B4-BE49-F238E27FC236}">
                  <a16:creationId xmlns:a16="http://schemas.microsoft.com/office/drawing/2014/main" id="{50B91967-9602-9749-9A68-E7B8EF8D5707}"/>
                </a:ext>
              </a:extLst>
            </p:cNvPr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7" name="Cube 186">
              <a:extLst>
                <a:ext uri="{FF2B5EF4-FFF2-40B4-BE49-F238E27FC236}">
                  <a16:creationId xmlns:a16="http://schemas.microsoft.com/office/drawing/2014/main" id="{1B4118A3-FD2C-AB4D-9482-9728E61FF3EE}"/>
                </a:ext>
              </a:extLst>
            </p:cNvPr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8" name="Cube 187">
              <a:extLst>
                <a:ext uri="{FF2B5EF4-FFF2-40B4-BE49-F238E27FC236}">
                  <a16:creationId xmlns:a16="http://schemas.microsoft.com/office/drawing/2014/main" id="{4308B27A-D300-BD41-85EB-1CFBE4EDCF64}"/>
                </a:ext>
              </a:extLst>
            </p:cNvPr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9" name="Cube 188">
              <a:extLst>
                <a:ext uri="{FF2B5EF4-FFF2-40B4-BE49-F238E27FC236}">
                  <a16:creationId xmlns:a16="http://schemas.microsoft.com/office/drawing/2014/main" id="{3352658C-7A7C-2A42-8DF9-417D36131E01}"/>
                </a:ext>
              </a:extLst>
            </p:cNvPr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solidFill>
              <a:srgbClr val="8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0" name="Cube 189">
              <a:extLst>
                <a:ext uri="{FF2B5EF4-FFF2-40B4-BE49-F238E27FC236}">
                  <a16:creationId xmlns:a16="http://schemas.microsoft.com/office/drawing/2014/main" id="{EA6F204C-F078-C14C-9AFE-4F5A2245B4ED}"/>
                </a:ext>
              </a:extLst>
            </p:cNvPr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1" name="Cube 190">
              <a:extLst>
                <a:ext uri="{FF2B5EF4-FFF2-40B4-BE49-F238E27FC236}">
                  <a16:creationId xmlns:a16="http://schemas.microsoft.com/office/drawing/2014/main" id="{06D275EF-1656-A841-A23F-361FEF31AF1F}"/>
                </a:ext>
              </a:extLst>
            </p:cNvPr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2" name="Cube 191">
              <a:extLst>
                <a:ext uri="{FF2B5EF4-FFF2-40B4-BE49-F238E27FC236}">
                  <a16:creationId xmlns:a16="http://schemas.microsoft.com/office/drawing/2014/main" id="{48BCB67E-59CD-6A42-BEEF-2F326B2EF3CA}"/>
                </a:ext>
              </a:extLst>
            </p:cNvPr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3" name="Cube 192">
              <a:extLst>
                <a:ext uri="{FF2B5EF4-FFF2-40B4-BE49-F238E27FC236}">
                  <a16:creationId xmlns:a16="http://schemas.microsoft.com/office/drawing/2014/main" id="{6963CAC7-80CF-1845-9D6D-5A8A51854F52}"/>
                </a:ext>
              </a:extLst>
            </p:cNvPr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4" name="Cube 193">
              <a:extLst>
                <a:ext uri="{FF2B5EF4-FFF2-40B4-BE49-F238E27FC236}">
                  <a16:creationId xmlns:a16="http://schemas.microsoft.com/office/drawing/2014/main" id="{10AFDF35-A447-FF48-AEF3-841A53D83426}"/>
                </a:ext>
              </a:extLst>
            </p:cNvPr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5" name="Cube 194">
              <a:extLst>
                <a:ext uri="{FF2B5EF4-FFF2-40B4-BE49-F238E27FC236}">
                  <a16:creationId xmlns:a16="http://schemas.microsoft.com/office/drawing/2014/main" id="{CABB44BF-586A-2142-8203-A81522A9062E}"/>
                </a:ext>
              </a:extLst>
            </p:cNvPr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6" name="Cube 195">
              <a:extLst>
                <a:ext uri="{FF2B5EF4-FFF2-40B4-BE49-F238E27FC236}">
                  <a16:creationId xmlns:a16="http://schemas.microsoft.com/office/drawing/2014/main" id="{7D30D56E-15F7-394F-AD76-297425907A64}"/>
                </a:ext>
              </a:extLst>
            </p:cNvPr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7" name="Cube 196">
              <a:extLst>
                <a:ext uri="{FF2B5EF4-FFF2-40B4-BE49-F238E27FC236}">
                  <a16:creationId xmlns:a16="http://schemas.microsoft.com/office/drawing/2014/main" id="{1C76D209-A536-7F4F-A3CD-F8FD43ECBAC3}"/>
                </a:ext>
              </a:extLst>
            </p:cNvPr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8" name="Cube 197">
              <a:extLst>
                <a:ext uri="{FF2B5EF4-FFF2-40B4-BE49-F238E27FC236}">
                  <a16:creationId xmlns:a16="http://schemas.microsoft.com/office/drawing/2014/main" id="{431E2492-1190-4A40-A8D8-BB0A30EBC581}"/>
                </a:ext>
              </a:extLst>
            </p:cNvPr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9" name="Cube 198">
              <a:extLst>
                <a:ext uri="{FF2B5EF4-FFF2-40B4-BE49-F238E27FC236}">
                  <a16:creationId xmlns:a16="http://schemas.microsoft.com/office/drawing/2014/main" id="{11B62BF5-545A-7E49-BFFA-358983E6226F}"/>
                </a:ext>
              </a:extLst>
            </p:cNvPr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0" name="Cube 199">
              <a:extLst>
                <a:ext uri="{FF2B5EF4-FFF2-40B4-BE49-F238E27FC236}">
                  <a16:creationId xmlns:a16="http://schemas.microsoft.com/office/drawing/2014/main" id="{E59A6A3E-1851-7640-9673-03D94032829B}"/>
                </a:ext>
              </a:extLst>
            </p:cNvPr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1" name="Cube 200">
              <a:extLst>
                <a:ext uri="{FF2B5EF4-FFF2-40B4-BE49-F238E27FC236}">
                  <a16:creationId xmlns:a16="http://schemas.microsoft.com/office/drawing/2014/main" id="{777378BD-981F-7D4F-B586-96F7023EC984}"/>
                </a:ext>
              </a:extLst>
            </p:cNvPr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2" name="Cube 201">
              <a:extLst>
                <a:ext uri="{FF2B5EF4-FFF2-40B4-BE49-F238E27FC236}">
                  <a16:creationId xmlns:a16="http://schemas.microsoft.com/office/drawing/2014/main" id="{9A5345A0-45F1-6941-AA0E-0B93FE85FC41}"/>
                </a:ext>
              </a:extLst>
            </p:cNvPr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3" name="Cube 202">
              <a:extLst>
                <a:ext uri="{FF2B5EF4-FFF2-40B4-BE49-F238E27FC236}">
                  <a16:creationId xmlns:a16="http://schemas.microsoft.com/office/drawing/2014/main" id="{7DD8F298-AC73-5946-BBA1-40E671D82D92}"/>
                </a:ext>
              </a:extLst>
            </p:cNvPr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CAADE304-45EF-6846-A4B1-9B0561FEC168}"/>
              </a:ext>
            </a:extLst>
          </p:cNvPr>
          <p:cNvGrpSpPr/>
          <p:nvPr/>
        </p:nvGrpSpPr>
        <p:grpSpPr>
          <a:xfrm>
            <a:off x="6554041" y="4166802"/>
            <a:ext cx="893731" cy="903413"/>
            <a:chOff x="1997356" y="545922"/>
            <a:chExt cx="5295892" cy="5353267"/>
          </a:xfrm>
        </p:grpSpPr>
        <p:sp>
          <p:nvSpPr>
            <p:cNvPr id="205" name="Cube 204">
              <a:extLst>
                <a:ext uri="{FF2B5EF4-FFF2-40B4-BE49-F238E27FC236}">
                  <a16:creationId xmlns:a16="http://schemas.microsoft.com/office/drawing/2014/main" id="{8BF69F77-7494-D544-ABC1-8797316030DB}"/>
                </a:ext>
              </a:extLst>
            </p:cNvPr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6" name="Cube 205">
              <a:extLst>
                <a:ext uri="{FF2B5EF4-FFF2-40B4-BE49-F238E27FC236}">
                  <a16:creationId xmlns:a16="http://schemas.microsoft.com/office/drawing/2014/main" id="{D18A3F40-8AC5-8040-9C7A-A2DC08330236}"/>
                </a:ext>
              </a:extLst>
            </p:cNvPr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7" name="Cube 206">
              <a:extLst>
                <a:ext uri="{FF2B5EF4-FFF2-40B4-BE49-F238E27FC236}">
                  <a16:creationId xmlns:a16="http://schemas.microsoft.com/office/drawing/2014/main" id="{EF8A9C4F-C766-BC47-ACA7-858721E07D79}"/>
                </a:ext>
              </a:extLst>
            </p:cNvPr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8" name="Cube 207">
              <a:extLst>
                <a:ext uri="{FF2B5EF4-FFF2-40B4-BE49-F238E27FC236}">
                  <a16:creationId xmlns:a16="http://schemas.microsoft.com/office/drawing/2014/main" id="{07AEB48A-A543-B34D-84A7-FF2D393EF595}"/>
                </a:ext>
              </a:extLst>
            </p:cNvPr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9" name="Cube 208">
              <a:extLst>
                <a:ext uri="{FF2B5EF4-FFF2-40B4-BE49-F238E27FC236}">
                  <a16:creationId xmlns:a16="http://schemas.microsoft.com/office/drawing/2014/main" id="{E0C7A620-1C2B-714A-932A-C6513409BDAD}"/>
                </a:ext>
              </a:extLst>
            </p:cNvPr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0" name="Cube 209">
              <a:extLst>
                <a:ext uri="{FF2B5EF4-FFF2-40B4-BE49-F238E27FC236}">
                  <a16:creationId xmlns:a16="http://schemas.microsoft.com/office/drawing/2014/main" id="{38E3F69F-693B-444A-B10D-B9DDF80673BD}"/>
                </a:ext>
              </a:extLst>
            </p:cNvPr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1" name="Cube 210">
              <a:extLst>
                <a:ext uri="{FF2B5EF4-FFF2-40B4-BE49-F238E27FC236}">
                  <a16:creationId xmlns:a16="http://schemas.microsoft.com/office/drawing/2014/main" id="{35E50706-0F2D-B447-9032-18CE25F4B8CB}"/>
                </a:ext>
              </a:extLst>
            </p:cNvPr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2" name="Cube 211">
              <a:extLst>
                <a:ext uri="{FF2B5EF4-FFF2-40B4-BE49-F238E27FC236}">
                  <a16:creationId xmlns:a16="http://schemas.microsoft.com/office/drawing/2014/main" id="{8D335723-415D-994F-91D1-2AAD7125E6D9}"/>
                </a:ext>
              </a:extLst>
            </p:cNvPr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3" name="Cube 212">
              <a:extLst>
                <a:ext uri="{FF2B5EF4-FFF2-40B4-BE49-F238E27FC236}">
                  <a16:creationId xmlns:a16="http://schemas.microsoft.com/office/drawing/2014/main" id="{B4391B4E-3407-2F46-8956-FA7AD6041DF2}"/>
                </a:ext>
              </a:extLst>
            </p:cNvPr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4" name="Cube 213">
              <a:extLst>
                <a:ext uri="{FF2B5EF4-FFF2-40B4-BE49-F238E27FC236}">
                  <a16:creationId xmlns:a16="http://schemas.microsoft.com/office/drawing/2014/main" id="{C8CA27D7-228D-1D4F-B010-2A56BD8354BB}"/>
                </a:ext>
              </a:extLst>
            </p:cNvPr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solidFill>
              <a:srgbClr val="8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5" name="Cube 214">
              <a:extLst>
                <a:ext uri="{FF2B5EF4-FFF2-40B4-BE49-F238E27FC236}">
                  <a16:creationId xmlns:a16="http://schemas.microsoft.com/office/drawing/2014/main" id="{497B26C2-4539-EB4D-9300-0807AC6E5721}"/>
                </a:ext>
              </a:extLst>
            </p:cNvPr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6" name="Cube 215">
              <a:extLst>
                <a:ext uri="{FF2B5EF4-FFF2-40B4-BE49-F238E27FC236}">
                  <a16:creationId xmlns:a16="http://schemas.microsoft.com/office/drawing/2014/main" id="{CEA4A5FB-CCC9-C741-8F42-69CF9DA3D39F}"/>
                </a:ext>
              </a:extLst>
            </p:cNvPr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7" name="Cube 216">
              <a:extLst>
                <a:ext uri="{FF2B5EF4-FFF2-40B4-BE49-F238E27FC236}">
                  <a16:creationId xmlns:a16="http://schemas.microsoft.com/office/drawing/2014/main" id="{C7A632A4-526A-E143-B291-14FA1B4CBDC8}"/>
                </a:ext>
              </a:extLst>
            </p:cNvPr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8" name="Cube 217">
              <a:extLst>
                <a:ext uri="{FF2B5EF4-FFF2-40B4-BE49-F238E27FC236}">
                  <a16:creationId xmlns:a16="http://schemas.microsoft.com/office/drawing/2014/main" id="{A01D3E5E-017B-BD49-8B23-C557560381C6}"/>
                </a:ext>
              </a:extLst>
            </p:cNvPr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9" name="Cube 218">
              <a:extLst>
                <a:ext uri="{FF2B5EF4-FFF2-40B4-BE49-F238E27FC236}">
                  <a16:creationId xmlns:a16="http://schemas.microsoft.com/office/drawing/2014/main" id="{1531221F-25D8-5F41-85A4-89C64DCDCB61}"/>
                </a:ext>
              </a:extLst>
            </p:cNvPr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20" name="Cube 219">
              <a:extLst>
                <a:ext uri="{FF2B5EF4-FFF2-40B4-BE49-F238E27FC236}">
                  <a16:creationId xmlns:a16="http://schemas.microsoft.com/office/drawing/2014/main" id="{CF7D1905-5762-A04E-A38E-F1439711ABB2}"/>
                </a:ext>
              </a:extLst>
            </p:cNvPr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21" name="Cube 220">
              <a:extLst>
                <a:ext uri="{FF2B5EF4-FFF2-40B4-BE49-F238E27FC236}">
                  <a16:creationId xmlns:a16="http://schemas.microsoft.com/office/drawing/2014/main" id="{BDBD7F97-D72E-E947-9AC8-57B55EC95F94}"/>
                </a:ext>
              </a:extLst>
            </p:cNvPr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22" name="Cube 221">
              <a:extLst>
                <a:ext uri="{FF2B5EF4-FFF2-40B4-BE49-F238E27FC236}">
                  <a16:creationId xmlns:a16="http://schemas.microsoft.com/office/drawing/2014/main" id="{C7547505-68E2-0843-88EB-E0D81F2F2D63}"/>
                </a:ext>
              </a:extLst>
            </p:cNvPr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23" name="Cube 222">
              <a:extLst>
                <a:ext uri="{FF2B5EF4-FFF2-40B4-BE49-F238E27FC236}">
                  <a16:creationId xmlns:a16="http://schemas.microsoft.com/office/drawing/2014/main" id="{7051129C-D4C7-D14D-BF22-A974AE45BEA7}"/>
                </a:ext>
              </a:extLst>
            </p:cNvPr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24" name="Cube 223">
              <a:extLst>
                <a:ext uri="{FF2B5EF4-FFF2-40B4-BE49-F238E27FC236}">
                  <a16:creationId xmlns:a16="http://schemas.microsoft.com/office/drawing/2014/main" id="{A45E87E9-75A3-B64D-937A-648CED29E09F}"/>
                </a:ext>
              </a:extLst>
            </p:cNvPr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25" name="Cube 224">
              <a:extLst>
                <a:ext uri="{FF2B5EF4-FFF2-40B4-BE49-F238E27FC236}">
                  <a16:creationId xmlns:a16="http://schemas.microsoft.com/office/drawing/2014/main" id="{274DC2A8-CA73-D140-AB39-1C1DD079D697}"/>
                </a:ext>
              </a:extLst>
            </p:cNvPr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26" name="Cube 225">
              <a:extLst>
                <a:ext uri="{FF2B5EF4-FFF2-40B4-BE49-F238E27FC236}">
                  <a16:creationId xmlns:a16="http://schemas.microsoft.com/office/drawing/2014/main" id="{4C3EA7C1-09C9-2D4D-B064-B0B7A0AB0637}"/>
                </a:ext>
              </a:extLst>
            </p:cNvPr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27" name="Cube 226">
              <a:extLst>
                <a:ext uri="{FF2B5EF4-FFF2-40B4-BE49-F238E27FC236}">
                  <a16:creationId xmlns:a16="http://schemas.microsoft.com/office/drawing/2014/main" id="{E084EBF5-65D3-D345-8784-F360CBDFE326}"/>
                </a:ext>
              </a:extLst>
            </p:cNvPr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28" name="Cube 227">
              <a:extLst>
                <a:ext uri="{FF2B5EF4-FFF2-40B4-BE49-F238E27FC236}">
                  <a16:creationId xmlns:a16="http://schemas.microsoft.com/office/drawing/2014/main" id="{D25FFC99-148D-3A4F-85DE-5F5360911512}"/>
                </a:ext>
              </a:extLst>
            </p:cNvPr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</p:grpSp>
      <p:pic>
        <p:nvPicPr>
          <p:cNvPr id="229" name="Picture 228">
            <a:extLst>
              <a:ext uri="{FF2B5EF4-FFF2-40B4-BE49-F238E27FC236}">
                <a16:creationId xmlns:a16="http://schemas.microsoft.com/office/drawing/2014/main" id="{334FDF21-1AE2-5442-B03D-B78FE59F3CA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1397034"/>
            <a:ext cx="942974" cy="942974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CF2C831E-3B51-2040-ACF5-65B22307523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877" y="2726001"/>
            <a:ext cx="974536" cy="974536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9DBEF8EC-6A69-4A48-BDA9-D816C7B3447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876" y="4131241"/>
            <a:ext cx="974535" cy="974535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9489F4E5-BE5F-A743-942B-EF285E3A79C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621" y="1397035"/>
            <a:ext cx="942973" cy="942973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17333A97-92F7-7249-96F1-A7F28C485B9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027" y="2741783"/>
            <a:ext cx="942972" cy="942972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148615BF-D088-E44D-A20D-1EF0D6DF18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027" y="4163345"/>
            <a:ext cx="910327" cy="910327"/>
          </a:xfrm>
          <a:prstGeom prst="rect">
            <a:avLst/>
          </a:prstGeom>
        </p:spPr>
      </p:pic>
      <p:sp>
        <p:nvSpPr>
          <p:cNvPr id="235" name="Rectangle 99">
            <a:extLst>
              <a:ext uri="{FF2B5EF4-FFF2-40B4-BE49-F238E27FC236}">
                <a16:creationId xmlns:a16="http://schemas.microsoft.com/office/drawing/2014/main" id="{BF9C8820-4616-CD48-B77E-68661B4B2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456" y="5499100"/>
            <a:ext cx="914400" cy="914400"/>
          </a:xfrm>
          <a:prstGeom prst="rect">
            <a:avLst/>
          </a:prstGeom>
          <a:solidFill>
            <a:srgbClr val="FF93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FFFFFF"/>
              </a:solidFill>
            </a:endParaRPr>
          </a:p>
        </p:txBody>
      </p:sp>
      <p:sp>
        <p:nvSpPr>
          <p:cNvPr id="236" name="Rectangle 102">
            <a:extLst>
              <a:ext uri="{FF2B5EF4-FFF2-40B4-BE49-F238E27FC236}">
                <a16:creationId xmlns:a16="http://schemas.microsoft.com/office/drawing/2014/main" id="{AF5A60AC-22B2-C64E-88F5-BD26CA609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224" y="5499100"/>
            <a:ext cx="9144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939599"/>
      </p:ext>
    </p:extLst>
  </p:cSld>
  <p:clrMapOvr>
    <a:masterClrMapping/>
  </p:clrMapOvr>
  <p:transition advTm="6603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3"/>
          <p:cNvSpPr>
            <a:spLocks noGrp="1"/>
          </p:cNvSpPr>
          <p:nvPr>
            <p:ph type="title"/>
          </p:nvPr>
        </p:nvSpPr>
        <p:spPr>
          <a:xfrm>
            <a:off x="107504" y="103188"/>
            <a:ext cx="8928992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ea typeface="+mj-ea"/>
                <a:cs typeface="+mj-cs"/>
              </a:rPr>
              <a:t>Standard fMRI Analysis: No Activation Difference</a:t>
            </a:r>
          </a:p>
        </p:txBody>
      </p:sp>
      <p:sp>
        <p:nvSpPr>
          <p:cNvPr id="63510" name="TextBox 109"/>
          <p:cNvSpPr txBox="1">
            <a:spLocks noChangeArrowheads="1"/>
          </p:cNvSpPr>
          <p:nvPr/>
        </p:nvSpPr>
        <p:spPr bwMode="auto">
          <a:xfrm>
            <a:off x="395288" y="1668496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 dirty="0">
                <a:solidFill>
                  <a:srgbClr val="FFFFFF"/>
                </a:solidFill>
              </a:rPr>
              <a:t>trial 1</a:t>
            </a:r>
          </a:p>
        </p:txBody>
      </p:sp>
      <p:sp>
        <p:nvSpPr>
          <p:cNvPr id="63511" name="TextBox 109"/>
          <p:cNvSpPr txBox="1">
            <a:spLocks noChangeArrowheads="1"/>
          </p:cNvSpPr>
          <p:nvPr/>
        </p:nvSpPr>
        <p:spPr bwMode="auto">
          <a:xfrm>
            <a:off x="396875" y="4418483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 dirty="0">
                <a:solidFill>
                  <a:srgbClr val="FFFFFF"/>
                </a:solidFill>
              </a:rPr>
              <a:t>trial 3</a:t>
            </a:r>
          </a:p>
        </p:txBody>
      </p:sp>
      <p:sp>
        <p:nvSpPr>
          <p:cNvPr id="63512" name="TextBox 109"/>
          <p:cNvSpPr txBox="1">
            <a:spLocks noChangeArrowheads="1"/>
          </p:cNvSpPr>
          <p:nvPr/>
        </p:nvSpPr>
        <p:spPr bwMode="auto">
          <a:xfrm>
            <a:off x="396875" y="3013244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 dirty="0">
                <a:solidFill>
                  <a:srgbClr val="FFFFFF"/>
                </a:solidFill>
              </a:rPr>
              <a:t>trial 2</a:t>
            </a:r>
          </a:p>
        </p:txBody>
      </p:sp>
      <p:sp>
        <p:nvSpPr>
          <p:cNvPr id="63513" name="TextBox 109"/>
          <p:cNvSpPr txBox="1">
            <a:spLocks noChangeArrowheads="1"/>
          </p:cNvSpPr>
          <p:nvPr/>
        </p:nvSpPr>
        <p:spPr bwMode="auto">
          <a:xfrm>
            <a:off x="5654675" y="1668496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>
                <a:solidFill>
                  <a:srgbClr val="FFFFFF"/>
                </a:solidFill>
              </a:rPr>
              <a:t>trial 1</a:t>
            </a:r>
          </a:p>
        </p:txBody>
      </p:sp>
      <p:sp>
        <p:nvSpPr>
          <p:cNvPr id="63514" name="TextBox 109"/>
          <p:cNvSpPr txBox="1">
            <a:spLocks noChangeArrowheads="1"/>
          </p:cNvSpPr>
          <p:nvPr/>
        </p:nvSpPr>
        <p:spPr bwMode="auto">
          <a:xfrm>
            <a:off x="5656263" y="3013244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>
                <a:solidFill>
                  <a:srgbClr val="FFFFFF"/>
                </a:solidFill>
              </a:rPr>
              <a:t>trial 2</a:t>
            </a:r>
          </a:p>
        </p:txBody>
      </p:sp>
      <p:sp>
        <p:nvSpPr>
          <p:cNvPr id="63515" name="TextBox 109"/>
          <p:cNvSpPr txBox="1">
            <a:spLocks noChangeArrowheads="1"/>
          </p:cNvSpPr>
          <p:nvPr/>
        </p:nvSpPr>
        <p:spPr bwMode="auto">
          <a:xfrm>
            <a:off x="5656263" y="4418483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>
                <a:solidFill>
                  <a:srgbClr val="FFFFFF"/>
                </a:solidFill>
              </a:rPr>
              <a:t>trial 3</a:t>
            </a:r>
          </a:p>
        </p:txBody>
      </p:sp>
      <p:sp>
        <p:nvSpPr>
          <p:cNvPr id="63525" name="TextBox 74"/>
          <p:cNvSpPr txBox="1">
            <a:spLocks noChangeArrowheads="1"/>
          </p:cNvSpPr>
          <p:nvPr/>
        </p:nvSpPr>
        <p:spPr bwMode="auto">
          <a:xfrm>
            <a:off x="2267744" y="760859"/>
            <a:ext cx="1023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dirty="0">
                <a:solidFill>
                  <a:srgbClr val="FF85FF"/>
                </a:solidFill>
              </a:rPr>
              <a:t>Faces</a:t>
            </a:r>
          </a:p>
        </p:txBody>
      </p:sp>
      <p:sp>
        <p:nvSpPr>
          <p:cNvPr id="63526" name="TextBox 79"/>
          <p:cNvSpPr txBox="1">
            <a:spLocks noChangeArrowheads="1"/>
          </p:cNvSpPr>
          <p:nvPr/>
        </p:nvSpPr>
        <p:spPr bwMode="auto">
          <a:xfrm>
            <a:off x="6348606" y="718892"/>
            <a:ext cx="107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dirty="0">
                <a:solidFill>
                  <a:srgbClr val="92D050"/>
                </a:solidFill>
              </a:rPr>
              <a:t>Hands</a:t>
            </a:r>
          </a:p>
        </p:txBody>
      </p:sp>
      <p:sp>
        <p:nvSpPr>
          <p:cNvPr id="63537" name="TextBox 88"/>
          <p:cNvSpPr txBox="1">
            <a:spLocks noChangeArrowheads="1"/>
          </p:cNvSpPr>
          <p:nvPr/>
        </p:nvSpPr>
        <p:spPr bwMode="auto">
          <a:xfrm>
            <a:off x="4008438" y="5397500"/>
            <a:ext cx="12969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>
                <a:solidFill>
                  <a:srgbClr val="FFFFFF"/>
                </a:solidFill>
              </a:rPr>
              <a:t>Average</a:t>
            </a:r>
            <a:br>
              <a:rPr lang="en-US" altLang="x-none" sz="2000">
                <a:solidFill>
                  <a:srgbClr val="FFFFFF"/>
                </a:solidFill>
              </a:rPr>
            </a:br>
            <a:r>
              <a:rPr lang="en-US" altLang="x-none" sz="2000">
                <a:solidFill>
                  <a:srgbClr val="FFFFFF"/>
                </a:solidFill>
              </a:rPr>
              <a:t>Summed</a:t>
            </a:r>
          </a:p>
          <a:p>
            <a:pPr algn="ctr"/>
            <a:r>
              <a:rPr lang="en-US" altLang="x-none" sz="2000">
                <a:solidFill>
                  <a:srgbClr val="FFFFFF"/>
                </a:solidFill>
              </a:rPr>
              <a:t>Activation</a:t>
            </a:r>
          </a:p>
        </p:txBody>
      </p:sp>
      <p:pic>
        <p:nvPicPr>
          <p:cNvPr id="6354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220913"/>
            <a:ext cx="21637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FB6020E9-2754-E04F-828D-76D2CE4015B4}"/>
              </a:ext>
            </a:extLst>
          </p:cNvPr>
          <p:cNvGrpSpPr/>
          <p:nvPr/>
        </p:nvGrpSpPr>
        <p:grpSpPr>
          <a:xfrm>
            <a:off x="2332794" y="1411321"/>
            <a:ext cx="904601" cy="914401"/>
            <a:chOff x="1997356" y="545922"/>
            <a:chExt cx="5295892" cy="5353267"/>
          </a:xfrm>
        </p:grpSpPr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A26E8BD5-F1A7-2D44-926C-16F9EA9C95DF}"/>
                </a:ext>
              </a:extLst>
            </p:cNvPr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91813EC1-CA27-E44F-8BC7-5AC372DE583D}"/>
                </a:ext>
              </a:extLst>
            </p:cNvPr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36E8DA20-0056-D24C-87D1-A4EAF525B6FA}"/>
                </a:ext>
              </a:extLst>
            </p:cNvPr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F42F0F27-7B20-A74D-A289-32674C68DC0F}"/>
                </a:ext>
              </a:extLst>
            </p:cNvPr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9E491F23-A808-404D-99EB-5FB6E146CD35}"/>
                </a:ext>
              </a:extLst>
            </p:cNvPr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1104C8F7-4922-084D-8208-8A941DAE5113}"/>
                </a:ext>
              </a:extLst>
            </p:cNvPr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4B948911-D744-7F4E-879F-E4BABCEF1A20}"/>
                </a:ext>
              </a:extLst>
            </p:cNvPr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2FD1C618-625B-D344-A763-63901382BD31}"/>
                </a:ext>
              </a:extLst>
            </p:cNvPr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4DAD8245-5BCA-E743-A10F-2213F955974B}"/>
                </a:ext>
              </a:extLst>
            </p:cNvPr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E8488379-409D-0643-A28E-4466EAB26602}"/>
                </a:ext>
              </a:extLst>
            </p:cNvPr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solidFill>
              <a:srgbClr val="8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835E5417-5BDD-594B-9937-E9BDB2321B70}"/>
                </a:ext>
              </a:extLst>
            </p:cNvPr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03C4EF39-ECDD-ED4F-96BE-F77126E0634B}"/>
                </a:ext>
              </a:extLst>
            </p:cNvPr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6FC15933-7E61-254A-BCC0-BDF985E8E565}"/>
                </a:ext>
              </a:extLst>
            </p:cNvPr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290A0EE4-434B-BB4D-82D0-E503362DCDC4}"/>
                </a:ext>
              </a:extLst>
            </p:cNvPr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81D83235-6E1C-774C-A214-C6D781EE7F87}"/>
                </a:ext>
              </a:extLst>
            </p:cNvPr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38DCE101-A1CA-7E44-970D-B17C3F7BD035}"/>
                </a:ext>
              </a:extLst>
            </p:cNvPr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115B7E50-FDBC-6B47-9FEC-3ACC093D3571}"/>
                </a:ext>
              </a:extLst>
            </p:cNvPr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1110E6D1-2226-5042-8C29-969E239D626D}"/>
                </a:ext>
              </a:extLst>
            </p:cNvPr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B1D68B3B-EE45-9A44-8FE7-7C7FEE5D32AC}"/>
                </a:ext>
              </a:extLst>
            </p:cNvPr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4D2B1963-8C4B-954E-BB54-2A13CB6E1B70}"/>
                </a:ext>
              </a:extLst>
            </p:cNvPr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C7825029-5FD0-CB4A-98AC-43B23BE6A10C}"/>
                </a:ext>
              </a:extLst>
            </p:cNvPr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B78BD62F-0C19-6C48-AB9E-4EC48ED7DFEB}"/>
                </a:ext>
              </a:extLst>
            </p:cNvPr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7D46104F-FA92-4A4F-8D4A-F70A8FD8D05E}"/>
                </a:ext>
              </a:extLst>
            </p:cNvPr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C62D7A76-1B4D-4B47-98C9-B7AC118DD759}"/>
                </a:ext>
              </a:extLst>
            </p:cNvPr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solidFill>
              <a:srgbClr val="FFCAAA">
                <a:lumMod val="50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EE05000-7BCE-CE41-9D87-628381205C2B}"/>
              </a:ext>
            </a:extLst>
          </p:cNvPr>
          <p:cNvGrpSpPr/>
          <p:nvPr/>
        </p:nvGrpSpPr>
        <p:grpSpPr>
          <a:xfrm>
            <a:off x="2332794" y="2756069"/>
            <a:ext cx="904601" cy="914401"/>
            <a:chOff x="1997356" y="545922"/>
            <a:chExt cx="5295892" cy="5353267"/>
          </a:xfrm>
        </p:grpSpPr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0A79F18D-7B0F-AA4F-9860-891415D7AD85}"/>
                </a:ext>
              </a:extLst>
            </p:cNvPr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BEE21DA7-FD90-F34E-AB2D-9D800065E9E8}"/>
                </a:ext>
              </a:extLst>
            </p:cNvPr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F7DFF584-D6D2-F24B-855B-35BA89D12BDF}"/>
                </a:ext>
              </a:extLst>
            </p:cNvPr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627E12ED-2F82-0D44-9CA0-C367723B2F26}"/>
                </a:ext>
              </a:extLst>
            </p:cNvPr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82707C4D-F0AE-2941-8A70-115FA7F85FE1}"/>
                </a:ext>
              </a:extLst>
            </p:cNvPr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57907B99-F86C-064C-9605-A15BD67F95E9}"/>
                </a:ext>
              </a:extLst>
            </p:cNvPr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247A8593-A45A-2240-9C37-C14A28DAE20F}"/>
                </a:ext>
              </a:extLst>
            </p:cNvPr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FDA2E501-532E-D34F-BBB5-5E73D0C4D10F}"/>
                </a:ext>
              </a:extLst>
            </p:cNvPr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D126BCDF-8A3C-444F-8AD5-35FBF375C2C6}"/>
                </a:ext>
              </a:extLst>
            </p:cNvPr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4B745D1E-8698-9B4E-BC55-ADFADD6ED453}"/>
                </a:ext>
              </a:extLst>
            </p:cNvPr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solidFill>
              <a:srgbClr val="8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102BF638-CE78-AD4C-973C-1DEB5EFD779F}"/>
                </a:ext>
              </a:extLst>
            </p:cNvPr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66F93C22-8605-EA4B-8C5C-656507F93531}"/>
                </a:ext>
              </a:extLst>
            </p:cNvPr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7AE4BF1C-CB06-1647-A3F6-76D0E567E3AE}"/>
                </a:ext>
              </a:extLst>
            </p:cNvPr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9F1D4E25-0142-DE42-A13D-2A516CA05B72}"/>
                </a:ext>
              </a:extLst>
            </p:cNvPr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C521F626-E942-3E41-AE7D-108126160C1B}"/>
                </a:ext>
              </a:extLst>
            </p:cNvPr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4CA977B7-2BD7-844A-8425-5F369C12D923}"/>
                </a:ext>
              </a:extLst>
            </p:cNvPr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15027A81-9315-EC4B-89E9-193DE794A726}"/>
                </a:ext>
              </a:extLst>
            </p:cNvPr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308229E8-9C6D-C745-9C16-A564A3C899EB}"/>
                </a:ext>
              </a:extLst>
            </p:cNvPr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C57F6958-2023-CB47-A921-15364DD4F357}"/>
                </a:ext>
              </a:extLst>
            </p:cNvPr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4FAF5305-D1CF-284C-AB62-3D5AA97CBD9B}"/>
                </a:ext>
              </a:extLst>
            </p:cNvPr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289531F7-EB81-E14A-AF73-C7820E407AE6}"/>
                </a:ext>
              </a:extLst>
            </p:cNvPr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5A6A3366-6600-6C43-B8E7-5763FE7C22F6}"/>
                </a:ext>
              </a:extLst>
            </p:cNvPr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7" name="Cube 126">
              <a:extLst>
                <a:ext uri="{FF2B5EF4-FFF2-40B4-BE49-F238E27FC236}">
                  <a16:creationId xmlns:a16="http://schemas.microsoft.com/office/drawing/2014/main" id="{ACC93A7C-2D81-7947-8840-F7BA6A5FCB22}"/>
                </a:ext>
              </a:extLst>
            </p:cNvPr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B35E1A5E-3BBE-D947-96AD-AB3B1BDB2671}"/>
                </a:ext>
              </a:extLst>
            </p:cNvPr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0B722DC-B56A-3D48-ADFE-BB75364C00A7}"/>
              </a:ext>
            </a:extLst>
          </p:cNvPr>
          <p:cNvGrpSpPr/>
          <p:nvPr/>
        </p:nvGrpSpPr>
        <p:grpSpPr>
          <a:xfrm>
            <a:off x="2332794" y="4161308"/>
            <a:ext cx="904601" cy="914401"/>
            <a:chOff x="1997356" y="545922"/>
            <a:chExt cx="5295892" cy="5353267"/>
          </a:xfrm>
        </p:grpSpPr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D45CF88C-057B-7346-AFD5-CDDAA914EB4B}"/>
                </a:ext>
              </a:extLst>
            </p:cNvPr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1" name="Cube 130">
              <a:extLst>
                <a:ext uri="{FF2B5EF4-FFF2-40B4-BE49-F238E27FC236}">
                  <a16:creationId xmlns:a16="http://schemas.microsoft.com/office/drawing/2014/main" id="{1CD6427F-B03C-FE4F-9967-5A7B71979BD7}"/>
                </a:ext>
              </a:extLst>
            </p:cNvPr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146E7591-D909-2A47-8E94-19CC509840C6}"/>
                </a:ext>
              </a:extLst>
            </p:cNvPr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3" name="Cube 132">
              <a:extLst>
                <a:ext uri="{FF2B5EF4-FFF2-40B4-BE49-F238E27FC236}">
                  <a16:creationId xmlns:a16="http://schemas.microsoft.com/office/drawing/2014/main" id="{C27CC557-7598-9745-89E1-69E0C6E580DC}"/>
                </a:ext>
              </a:extLst>
            </p:cNvPr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4" name="Cube 133">
              <a:extLst>
                <a:ext uri="{FF2B5EF4-FFF2-40B4-BE49-F238E27FC236}">
                  <a16:creationId xmlns:a16="http://schemas.microsoft.com/office/drawing/2014/main" id="{61D6DC42-969F-6C4C-B885-DC155F8771E4}"/>
                </a:ext>
              </a:extLst>
            </p:cNvPr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5" name="Cube 134">
              <a:extLst>
                <a:ext uri="{FF2B5EF4-FFF2-40B4-BE49-F238E27FC236}">
                  <a16:creationId xmlns:a16="http://schemas.microsoft.com/office/drawing/2014/main" id="{1C51C39C-327B-744A-B586-BF3AD66E109C}"/>
                </a:ext>
              </a:extLst>
            </p:cNvPr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C1102460-4112-2844-937C-6F6FDBDDD965}"/>
                </a:ext>
              </a:extLst>
            </p:cNvPr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7" name="Cube 136">
              <a:extLst>
                <a:ext uri="{FF2B5EF4-FFF2-40B4-BE49-F238E27FC236}">
                  <a16:creationId xmlns:a16="http://schemas.microsoft.com/office/drawing/2014/main" id="{C40BF84F-3125-C141-91AC-F59F510D0C33}"/>
                </a:ext>
              </a:extLst>
            </p:cNvPr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8" name="Cube 137">
              <a:extLst>
                <a:ext uri="{FF2B5EF4-FFF2-40B4-BE49-F238E27FC236}">
                  <a16:creationId xmlns:a16="http://schemas.microsoft.com/office/drawing/2014/main" id="{4B4BAE23-B88B-AC42-A8AD-425E9A81B774}"/>
                </a:ext>
              </a:extLst>
            </p:cNvPr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39" name="Cube 138">
              <a:extLst>
                <a:ext uri="{FF2B5EF4-FFF2-40B4-BE49-F238E27FC236}">
                  <a16:creationId xmlns:a16="http://schemas.microsoft.com/office/drawing/2014/main" id="{DF75E3D2-BB86-7A45-96F4-13960E9E84F6}"/>
                </a:ext>
              </a:extLst>
            </p:cNvPr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solidFill>
              <a:srgbClr val="8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0" name="Cube 139">
              <a:extLst>
                <a:ext uri="{FF2B5EF4-FFF2-40B4-BE49-F238E27FC236}">
                  <a16:creationId xmlns:a16="http://schemas.microsoft.com/office/drawing/2014/main" id="{A973FC78-7925-5B4A-AF3F-26FAA1A9AB9F}"/>
                </a:ext>
              </a:extLst>
            </p:cNvPr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1" name="Cube 140">
              <a:extLst>
                <a:ext uri="{FF2B5EF4-FFF2-40B4-BE49-F238E27FC236}">
                  <a16:creationId xmlns:a16="http://schemas.microsoft.com/office/drawing/2014/main" id="{5A10632A-2459-EE49-9C29-2F36386AF79C}"/>
                </a:ext>
              </a:extLst>
            </p:cNvPr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CC20AB15-C780-8445-B87C-1EB626315F86}"/>
                </a:ext>
              </a:extLst>
            </p:cNvPr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3" name="Cube 142">
              <a:extLst>
                <a:ext uri="{FF2B5EF4-FFF2-40B4-BE49-F238E27FC236}">
                  <a16:creationId xmlns:a16="http://schemas.microsoft.com/office/drawing/2014/main" id="{035CFABE-1513-FD4A-B9FA-5A98B74D46F7}"/>
                </a:ext>
              </a:extLst>
            </p:cNvPr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53DD2C6A-E2AD-A74A-BE9C-CE211394B01F}"/>
                </a:ext>
              </a:extLst>
            </p:cNvPr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7C54F2C9-C16E-4740-AB4F-A1A97DE12CC1}"/>
                </a:ext>
              </a:extLst>
            </p:cNvPr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752FCDF9-60DF-F74C-AF26-2716CA8942D0}"/>
                </a:ext>
              </a:extLst>
            </p:cNvPr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C9B09DF5-7E43-924B-B218-D655675A0913}"/>
                </a:ext>
              </a:extLst>
            </p:cNvPr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C015014C-3342-D342-9C8B-53BA82B6CC02}"/>
                </a:ext>
              </a:extLst>
            </p:cNvPr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9326E03C-0EE5-EA43-B15F-3711CED25FD0}"/>
                </a:ext>
              </a:extLst>
            </p:cNvPr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9B9E70E4-62B9-0F47-B735-8653DAB07CCD}"/>
                </a:ext>
              </a:extLst>
            </p:cNvPr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C75F0924-A04F-D24D-B194-95D4047F7C6E}"/>
                </a:ext>
              </a:extLst>
            </p:cNvPr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2" name="Cube 151">
              <a:extLst>
                <a:ext uri="{FF2B5EF4-FFF2-40B4-BE49-F238E27FC236}">
                  <a16:creationId xmlns:a16="http://schemas.microsoft.com/office/drawing/2014/main" id="{8E3B1A0C-D2B6-624F-B7F4-EDD6CC42446C}"/>
                </a:ext>
              </a:extLst>
            </p:cNvPr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5B7EF62C-DDF0-E14D-9A94-09B9942D20A6}"/>
                </a:ext>
              </a:extLst>
            </p:cNvPr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8CFF115-C466-2B48-A68F-82AF0943EADE}"/>
              </a:ext>
            </a:extLst>
          </p:cNvPr>
          <p:cNvGrpSpPr/>
          <p:nvPr/>
        </p:nvGrpSpPr>
        <p:grpSpPr>
          <a:xfrm>
            <a:off x="6554041" y="1416815"/>
            <a:ext cx="893731" cy="903413"/>
            <a:chOff x="1997356" y="545922"/>
            <a:chExt cx="5295892" cy="5353267"/>
          </a:xfrm>
        </p:grpSpPr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F32A2C1C-9998-5147-BF74-362D00B90ED7}"/>
                </a:ext>
              </a:extLst>
            </p:cNvPr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A30517E9-D877-2F48-A76E-2C1D57EC0BF3}"/>
                </a:ext>
              </a:extLst>
            </p:cNvPr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7" name="Cube 156">
              <a:extLst>
                <a:ext uri="{FF2B5EF4-FFF2-40B4-BE49-F238E27FC236}">
                  <a16:creationId xmlns:a16="http://schemas.microsoft.com/office/drawing/2014/main" id="{0BCECB94-8EDF-704A-99BD-F2C79B7752C4}"/>
                </a:ext>
              </a:extLst>
            </p:cNvPr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8" name="Cube 157">
              <a:extLst>
                <a:ext uri="{FF2B5EF4-FFF2-40B4-BE49-F238E27FC236}">
                  <a16:creationId xmlns:a16="http://schemas.microsoft.com/office/drawing/2014/main" id="{2880075A-23A1-B441-880C-C89B25BE3EA4}"/>
                </a:ext>
              </a:extLst>
            </p:cNvPr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59" name="Cube 158">
              <a:extLst>
                <a:ext uri="{FF2B5EF4-FFF2-40B4-BE49-F238E27FC236}">
                  <a16:creationId xmlns:a16="http://schemas.microsoft.com/office/drawing/2014/main" id="{31F900E0-6EC4-ED4A-89E4-F5B2CEFB03CF}"/>
                </a:ext>
              </a:extLst>
            </p:cNvPr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0" name="Cube 159">
              <a:extLst>
                <a:ext uri="{FF2B5EF4-FFF2-40B4-BE49-F238E27FC236}">
                  <a16:creationId xmlns:a16="http://schemas.microsoft.com/office/drawing/2014/main" id="{D783D585-F6DE-044B-A883-04C4EF8F37E8}"/>
                </a:ext>
              </a:extLst>
            </p:cNvPr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1" name="Cube 160">
              <a:extLst>
                <a:ext uri="{FF2B5EF4-FFF2-40B4-BE49-F238E27FC236}">
                  <a16:creationId xmlns:a16="http://schemas.microsoft.com/office/drawing/2014/main" id="{1712437B-6DEA-3A47-85B0-4A000C4474A4}"/>
                </a:ext>
              </a:extLst>
            </p:cNvPr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2" name="Cube 161">
              <a:extLst>
                <a:ext uri="{FF2B5EF4-FFF2-40B4-BE49-F238E27FC236}">
                  <a16:creationId xmlns:a16="http://schemas.microsoft.com/office/drawing/2014/main" id="{97F2C625-0D9D-5344-9111-63D4539E1EA7}"/>
                </a:ext>
              </a:extLst>
            </p:cNvPr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3" name="Cube 162">
              <a:extLst>
                <a:ext uri="{FF2B5EF4-FFF2-40B4-BE49-F238E27FC236}">
                  <a16:creationId xmlns:a16="http://schemas.microsoft.com/office/drawing/2014/main" id="{D604EEE5-0304-C748-9BC5-DD02283523F3}"/>
                </a:ext>
              </a:extLst>
            </p:cNvPr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4" name="Cube 163">
              <a:extLst>
                <a:ext uri="{FF2B5EF4-FFF2-40B4-BE49-F238E27FC236}">
                  <a16:creationId xmlns:a16="http://schemas.microsoft.com/office/drawing/2014/main" id="{19286EA7-437F-8947-8096-551F664CF7FA}"/>
                </a:ext>
              </a:extLst>
            </p:cNvPr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solidFill>
              <a:srgbClr val="8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5" name="Cube 164">
              <a:extLst>
                <a:ext uri="{FF2B5EF4-FFF2-40B4-BE49-F238E27FC236}">
                  <a16:creationId xmlns:a16="http://schemas.microsoft.com/office/drawing/2014/main" id="{F12079D9-552F-3448-99E6-93F8367D007B}"/>
                </a:ext>
              </a:extLst>
            </p:cNvPr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6" name="Cube 165">
              <a:extLst>
                <a:ext uri="{FF2B5EF4-FFF2-40B4-BE49-F238E27FC236}">
                  <a16:creationId xmlns:a16="http://schemas.microsoft.com/office/drawing/2014/main" id="{35413319-BE3F-2D4A-BAF2-515ED90060E0}"/>
                </a:ext>
              </a:extLst>
            </p:cNvPr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7" name="Cube 166">
              <a:extLst>
                <a:ext uri="{FF2B5EF4-FFF2-40B4-BE49-F238E27FC236}">
                  <a16:creationId xmlns:a16="http://schemas.microsoft.com/office/drawing/2014/main" id="{149D6266-4FD7-2045-B387-3820E70B38C3}"/>
                </a:ext>
              </a:extLst>
            </p:cNvPr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8" name="Cube 167">
              <a:extLst>
                <a:ext uri="{FF2B5EF4-FFF2-40B4-BE49-F238E27FC236}">
                  <a16:creationId xmlns:a16="http://schemas.microsoft.com/office/drawing/2014/main" id="{0A7E681C-03B2-6941-AF72-9F003034C0B0}"/>
                </a:ext>
              </a:extLst>
            </p:cNvPr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69" name="Cube 168">
              <a:extLst>
                <a:ext uri="{FF2B5EF4-FFF2-40B4-BE49-F238E27FC236}">
                  <a16:creationId xmlns:a16="http://schemas.microsoft.com/office/drawing/2014/main" id="{71FA090C-54E0-0A41-B015-5AD720CD818E}"/>
                </a:ext>
              </a:extLst>
            </p:cNvPr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0" name="Cube 169">
              <a:extLst>
                <a:ext uri="{FF2B5EF4-FFF2-40B4-BE49-F238E27FC236}">
                  <a16:creationId xmlns:a16="http://schemas.microsoft.com/office/drawing/2014/main" id="{A82F00D8-5D68-CB45-AD92-7C8DDCCF28CB}"/>
                </a:ext>
              </a:extLst>
            </p:cNvPr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1" name="Cube 170">
              <a:extLst>
                <a:ext uri="{FF2B5EF4-FFF2-40B4-BE49-F238E27FC236}">
                  <a16:creationId xmlns:a16="http://schemas.microsoft.com/office/drawing/2014/main" id="{8B9CE7C3-789C-3E48-8A81-14231BA57B48}"/>
                </a:ext>
              </a:extLst>
            </p:cNvPr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2" name="Cube 171">
              <a:extLst>
                <a:ext uri="{FF2B5EF4-FFF2-40B4-BE49-F238E27FC236}">
                  <a16:creationId xmlns:a16="http://schemas.microsoft.com/office/drawing/2014/main" id="{D634FAE2-D10E-774D-ACA9-F30F153765A1}"/>
                </a:ext>
              </a:extLst>
            </p:cNvPr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3" name="Cube 172">
              <a:extLst>
                <a:ext uri="{FF2B5EF4-FFF2-40B4-BE49-F238E27FC236}">
                  <a16:creationId xmlns:a16="http://schemas.microsoft.com/office/drawing/2014/main" id="{54DFEB38-2A42-104F-B4ED-2245118C95A1}"/>
                </a:ext>
              </a:extLst>
            </p:cNvPr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4" name="Cube 173">
              <a:extLst>
                <a:ext uri="{FF2B5EF4-FFF2-40B4-BE49-F238E27FC236}">
                  <a16:creationId xmlns:a16="http://schemas.microsoft.com/office/drawing/2014/main" id="{5F7306B7-1D5A-A94F-8E93-073258405906}"/>
                </a:ext>
              </a:extLst>
            </p:cNvPr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5" name="Cube 174">
              <a:extLst>
                <a:ext uri="{FF2B5EF4-FFF2-40B4-BE49-F238E27FC236}">
                  <a16:creationId xmlns:a16="http://schemas.microsoft.com/office/drawing/2014/main" id="{8B996E1D-C996-E747-9B8C-24E8A6BB596D}"/>
                </a:ext>
              </a:extLst>
            </p:cNvPr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6" name="Cube 175">
              <a:extLst>
                <a:ext uri="{FF2B5EF4-FFF2-40B4-BE49-F238E27FC236}">
                  <a16:creationId xmlns:a16="http://schemas.microsoft.com/office/drawing/2014/main" id="{5FD5F94F-E102-2D4C-81A0-332C5DB550F9}"/>
                </a:ext>
              </a:extLst>
            </p:cNvPr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7" name="Cube 176">
              <a:extLst>
                <a:ext uri="{FF2B5EF4-FFF2-40B4-BE49-F238E27FC236}">
                  <a16:creationId xmlns:a16="http://schemas.microsoft.com/office/drawing/2014/main" id="{B3E3A4B4-F6D7-CD4C-9A1F-4510D025EB83}"/>
                </a:ext>
              </a:extLst>
            </p:cNvPr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8" name="Cube 177">
              <a:extLst>
                <a:ext uri="{FF2B5EF4-FFF2-40B4-BE49-F238E27FC236}">
                  <a16:creationId xmlns:a16="http://schemas.microsoft.com/office/drawing/2014/main" id="{CFB5F34E-EDA4-C943-8FB3-71BC5DFA1CF6}"/>
                </a:ext>
              </a:extLst>
            </p:cNvPr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DDDDAE1-FFF1-1A43-959C-E3AC2C596130}"/>
              </a:ext>
            </a:extLst>
          </p:cNvPr>
          <p:cNvGrpSpPr/>
          <p:nvPr/>
        </p:nvGrpSpPr>
        <p:grpSpPr>
          <a:xfrm>
            <a:off x="6554041" y="2761563"/>
            <a:ext cx="893731" cy="903413"/>
            <a:chOff x="1997356" y="545922"/>
            <a:chExt cx="5295892" cy="5353267"/>
          </a:xfrm>
        </p:grpSpPr>
        <p:sp>
          <p:nvSpPr>
            <p:cNvPr id="180" name="Cube 179">
              <a:extLst>
                <a:ext uri="{FF2B5EF4-FFF2-40B4-BE49-F238E27FC236}">
                  <a16:creationId xmlns:a16="http://schemas.microsoft.com/office/drawing/2014/main" id="{FF0AF503-1E74-C840-B972-4A5C046D27C0}"/>
                </a:ext>
              </a:extLst>
            </p:cNvPr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1" name="Cube 180">
              <a:extLst>
                <a:ext uri="{FF2B5EF4-FFF2-40B4-BE49-F238E27FC236}">
                  <a16:creationId xmlns:a16="http://schemas.microsoft.com/office/drawing/2014/main" id="{227BE9F9-3E9A-7149-B1AD-3F94A8EF8F31}"/>
                </a:ext>
              </a:extLst>
            </p:cNvPr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2" name="Cube 181">
              <a:extLst>
                <a:ext uri="{FF2B5EF4-FFF2-40B4-BE49-F238E27FC236}">
                  <a16:creationId xmlns:a16="http://schemas.microsoft.com/office/drawing/2014/main" id="{1D62037A-3D51-6144-AD61-8CC22B5D181E}"/>
                </a:ext>
              </a:extLst>
            </p:cNvPr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3" name="Cube 182">
              <a:extLst>
                <a:ext uri="{FF2B5EF4-FFF2-40B4-BE49-F238E27FC236}">
                  <a16:creationId xmlns:a16="http://schemas.microsoft.com/office/drawing/2014/main" id="{7BA5D836-DDBC-7E45-847C-8AE7AAE78636}"/>
                </a:ext>
              </a:extLst>
            </p:cNvPr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4" name="Cube 183">
              <a:extLst>
                <a:ext uri="{FF2B5EF4-FFF2-40B4-BE49-F238E27FC236}">
                  <a16:creationId xmlns:a16="http://schemas.microsoft.com/office/drawing/2014/main" id="{CE48742D-CB66-5F4E-8B6C-AED136333111}"/>
                </a:ext>
              </a:extLst>
            </p:cNvPr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5" name="Cube 184">
              <a:extLst>
                <a:ext uri="{FF2B5EF4-FFF2-40B4-BE49-F238E27FC236}">
                  <a16:creationId xmlns:a16="http://schemas.microsoft.com/office/drawing/2014/main" id="{E64A8EB3-0F48-7548-95E7-70D8D31A5E6E}"/>
                </a:ext>
              </a:extLst>
            </p:cNvPr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6" name="Cube 185">
              <a:extLst>
                <a:ext uri="{FF2B5EF4-FFF2-40B4-BE49-F238E27FC236}">
                  <a16:creationId xmlns:a16="http://schemas.microsoft.com/office/drawing/2014/main" id="{50B91967-9602-9749-9A68-E7B8EF8D5707}"/>
                </a:ext>
              </a:extLst>
            </p:cNvPr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7" name="Cube 186">
              <a:extLst>
                <a:ext uri="{FF2B5EF4-FFF2-40B4-BE49-F238E27FC236}">
                  <a16:creationId xmlns:a16="http://schemas.microsoft.com/office/drawing/2014/main" id="{1B4118A3-FD2C-AB4D-9482-9728E61FF3EE}"/>
                </a:ext>
              </a:extLst>
            </p:cNvPr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8" name="Cube 187">
              <a:extLst>
                <a:ext uri="{FF2B5EF4-FFF2-40B4-BE49-F238E27FC236}">
                  <a16:creationId xmlns:a16="http://schemas.microsoft.com/office/drawing/2014/main" id="{4308B27A-D300-BD41-85EB-1CFBE4EDCF64}"/>
                </a:ext>
              </a:extLst>
            </p:cNvPr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9" name="Cube 188">
              <a:extLst>
                <a:ext uri="{FF2B5EF4-FFF2-40B4-BE49-F238E27FC236}">
                  <a16:creationId xmlns:a16="http://schemas.microsoft.com/office/drawing/2014/main" id="{3352658C-7A7C-2A42-8DF9-417D36131E01}"/>
                </a:ext>
              </a:extLst>
            </p:cNvPr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solidFill>
              <a:srgbClr val="8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0" name="Cube 189">
              <a:extLst>
                <a:ext uri="{FF2B5EF4-FFF2-40B4-BE49-F238E27FC236}">
                  <a16:creationId xmlns:a16="http://schemas.microsoft.com/office/drawing/2014/main" id="{EA6F204C-F078-C14C-9AFE-4F5A2245B4ED}"/>
                </a:ext>
              </a:extLst>
            </p:cNvPr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1" name="Cube 190">
              <a:extLst>
                <a:ext uri="{FF2B5EF4-FFF2-40B4-BE49-F238E27FC236}">
                  <a16:creationId xmlns:a16="http://schemas.microsoft.com/office/drawing/2014/main" id="{06D275EF-1656-A841-A23F-361FEF31AF1F}"/>
                </a:ext>
              </a:extLst>
            </p:cNvPr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2" name="Cube 191">
              <a:extLst>
                <a:ext uri="{FF2B5EF4-FFF2-40B4-BE49-F238E27FC236}">
                  <a16:creationId xmlns:a16="http://schemas.microsoft.com/office/drawing/2014/main" id="{48BCB67E-59CD-6A42-BEEF-2F326B2EF3CA}"/>
                </a:ext>
              </a:extLst>
            </p:cNvPr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3" name="Cube 192">
              <a:extLst>
                <a:ext uri="{FF2B5EF4-FFF2-40B4-BE49-F238E27FC236}">
                  <a16:creationId xmlns:a16="http://schemas.microsoft.com/office/drawing/2014/main" id="{6963CAC7-80CF-1845-9D6D-5A8A51854F52}"/>
                </a:ext>
              </a:extLst>
            </p:cNvPr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4" name="Cube 193">
              <a:extLst>
                <a:ext uri="{FF2B5EF4-FFF2-40B4-BE49-F238E27FC236}">
                  <a16:creationId xmlns:a16="http://schemas.microsoft.com/office/drawing/2014/main" id="{10AFDF35-A447-FF48-AEF3-841A53D83426}"/>
                </a:ext>
              </a:extLst>
            </p:cNvPr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5" name="Cube 194">
              <a:extLst>
                <a:ext uri="{FF2B5EF4-FFF2-40B4-BE49-F238E27FC236}">
                  <a16:creationId xmlns:a16="http://schemas.microsoft.com/office/drawing/2014/main" id="{CABB44BF-586A-2142-8203-A81522A9062E}"/>
                </a:ext>
              </a:extLst>
            </p:cNvPr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6" name="Cube 195">
              <a:extLst>
                <a:ext uri="{FF2B5EF4-FFF2-40B4-BE49-F238E27FC236}">
                  <a16:creationId xmlns:a16="http://schemas.microsoft.com/office/drawing/2014/main" id="{7D30D56E-15F7-394F-AD76-297425907A64}"/>
                </a:ext>
              </a:extLst>
            </p:cNvPr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7" name="Cube 196">
              <a:extLst>
                <a:ext uri="{FF2B5EF4-FFF2-40B4-BE49-F238E27FC236}">
                  <a16:creationId xmlns:a16="http://schemas.microsoft.com/office/drawing/2014/main" id="{1C76D209-A536-7F4F-A3CD-F8FD43ECBAC3}"/>
                </a:ext>
              </a:extLst>
            </p:cNvPr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8" name="Cube 197">
              <a:extLst>
                <a:ext uri="{FF2B5EF4-FFF2-40B4-BE49-F238E27FC236}">
                  <a16:creationId xmlns:a16="http://schemas.microsoft.com/office/drawing/2014/main" id="{431E2492-1190-4A40-A8D8-BB0A30EBC581}"/>
                </a:ext>
              </a:extLst>
            </p:cNvPr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9" name="Cube 198">
              <a:extLst>
                <a:ext uri="{FF2B5EF4-FFF2-40B4-BE49-F238E27FC236}">
                  <a16:creationId xmlns:a16="http://schemas.microsoft.com/office/drawing/2014/main" id="{11B62BF5-545A-7E49-BFFA-358983E6226F}"/>
                </a:ext>
              </a:extLst>
            </p:cNvPr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0" name="Cube 199">
              <a:extLst>
                <a:ext uri="{FF2B5EF4-FFF2-40B4-BE49-F238E27FC236}">
                  <a16:creationId xmlns:a16="http://schemas.microsoft.com/office/drawing/2014/main" id="{E59A6A3E-1851-7640-9673-03D94032829B}"/>
                </a:ext>
              </a:extLst>
            </p:cNvPr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1" name="Cube 200">
              <a:extLst>
                <a:ext uri="{FF2B5EF4-FFF2-40B4-BE49-F238E27FC236}">
                  <a16:creationId xmlns:a16="http://schemas.microsoft.com/office/drawing/2014/main" id="{777378BD-981F-7D4F-B586-96F7023EC984}"/>
                </a:ext>
              </a:extLst>
            </p:cNvPr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2" name="Cube 201">
              <a:extLst>
                <a:ext uri="{FF2B5EF4-FFF2-40B4-BE49-F238E27FC236}">
                  <a16:creationId xmlns:a16="http://schemas.microsoft.com/office/drawing/2014/main" id="{9A5345A0-45F1-6941-AA0E-0B93FE85FC41}"/>
                </a:ext>
              </a:extLst>
            </p:cNvPr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3" name="Cube 202">
              <a:extLst>
                <a:ext uri="{FF2B5EF4-FFF2-40B4-BE49-F238E27FC236}">
                  <a16:creationId xmlns:a16="http://schemas.microsoft.com/office/drawing/2014/main" id="{7DD8F298-AC73-5946-BBA1-40E671D82D92}"/>
                </a:ext>
              </a:extLst>
            </p:cNvPr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CAADE304-45EF-6846-A4B1-9B0561FEC168}"/>
              </a:ext>
            </a:extLst>
          </p:cNvPr>
          <p:cNvGrpSpPr/>
          <p:nvPr/>
        </p:nvGrpSpPr>
        <p:grpSpPr>
          <a:xfrm>
            <a:off x="6554041" y="4166802"/>
            <a:ext cx="893731" cy="903413"/>
            <a:chOff x="1997356" y="545922"/>
            <a:chExt cx="5295892" cy="5353267"/>
          </a:xfrm>
        </p:grpSpPr>
        <p:sp>
          <p:nvSpPr>
            <p:cNvPr id="205" name="Cube 204">
              <a:extLst>
                <a:ext uri="{FF2B5EF4-FFF2-40B4-BE49-F238E27FC236}">
                  <a16:creationId xmlns:a16="http://schemas.microsoft.com/office/drawing/2014/main" id="{8BF69F77-7494-D544-ABC1-8797316030DB}"/>
                </a:ext>
              </a:extLst>
            </p:cNvPr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6" name="Cube 205">
              <a:extLst>
                <a:ext uri="{FF2B5EF4-FFF2-40B4-BE49-F238E27FC236}">
                  <a16:creationId xmlns:a16="http://schemas.microsoft.com/office/drawing/2014/main" id="{D18A3F40-8AC5-8040-9C7A-A2DC08330236}"/>
                </a:ext>
              </a:extLst>
            </p:cNvPr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7" name="Cube 206">
              <a:extLst>
                <a:ext uri="{FF2B5EF4-FFF2-40B4-BE49-F238E27FC236}">
                  <a16:creationId xmlns:a16="http://schemas.microsoft.com/office/drawing/2014/main" id="{EF8A9C4F-C766-BC47-ACA7-858721E07D79}"/>
                </a:ext>
              </a:extLst>
            </p:cNvPr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8" name="Cube 207">
              <a:extLst>
                <a:ext uri="{FF2B5EF4-FFF2-40B4-BE49-F238E27FC236}">
                  <a16:creationId xmlns:a16="http://schemas.microsoft.com/office/drawing/2014/main" id="{07AEB48A-A543-B34D-84A7-FF2D393EF595}"/>
                </a:ext>
              </a:extLst>
            </p:cNvPr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9" name="Cube 208">
              <a:extLst>
                <a:ext uri="{FF2B5EF4-FFF2-40B4-BE49-F238E27FC236}">
                  <a16:creationId xmlns:a16="http://schemas.microsoft.com/office/drawing/2014/main" id="{E0C7A620-1C2B-714A-932A-C6513409BDAD}"/>
                </a:ext>
              </a:extLst>
            </p:cNvPr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0" name="Cube 209">
              <a:extLst>
                <a:ext uri="{FF2B5EF4-FFF2-40B4-BE49-F238E27FC236}">
                  <a16:creationId xmlns:a16="http://schemas.microsoft.com/office/drawing/2014/main" id="{38E3F69F-693B-444A-B10D-B9DDF80673BD}"/>
                </a:ext>
              </a:extLst>
            </p:cNvPr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1" name="Cube 210">
              <a:extLst>
                <a:ext uri="{FF2B5EF4-FFF2-40B4-BE49-F238E27FC236}">
                  <a16:creationId xmlns:a16="http://schemas.microsoft.com/office/drawing/2014/main" id="{35E50706-0F2D-B447-9032-18CE25F4B8CB}"/>
                </a:ext>
              </a:extLst>
            </p:cNvPr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2" name="Cube 211">
              <a:extLst>
                <a:ext uri="{FF2B5EF4-FFF2-40B4-BE49-F238E27FC236}">
                  <a16:creationId xmlns:a16="http://schemas.microsoft.com/office/drawing/2014/main" id="{8D335723-415D-994F-91D1-2AAD7125E6D9}"/>
                </a:ext>
              </a:extLst>
            </p:cNvPr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3" name="Cube 212">
              <a:extLst>
                <a:ext uri="{FF2B5EF4-FFF2-40B4-BE49-F238E27FC236}">
                  <a16:creationId xmlns:a16="http://schemas.microsoft.com/office/drawing/2014/main" id="{B4391B4E-3407-2F46-8956-FA7AD6041DF2}"/>
                </a:ext>
              </a:extLst>
            </p:cNvPr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4" name="Cube 213">
              <a:extLst>
                <a:ext uri="{FF2B5EF4-FFF2-40B4-BE49-F238E27FC236}">
                  <a16:creationId xmlns:a16="http://schemas.microsoft.com/office/drawing/2014/main" id="{C8CA27D7-228D-1D4F-B010-2A56BD8354BB}"/>
                </a:ext>
              </a:extLst>
            </p:cNvPr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solidFill>
              <a:srgbClr val="8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5" name="Cube 214">
              <a:extLst>
                <a:ext uri="{FF2B5EF4-FFF2-40B4-BE49-F238E27FC236}">
                  <a16:creationId xmlns:a16="http://schemas.microsoft.com/office/drawing/2014/main" id="{497B26C2-4539-EB4D-9300-0807AC6E5721}"/>
                </a:ext>
              </a:extLst>
            </p:cNvPr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6" name="Cube 215">
              <a:extLst>
                <a:ext uri="{FF2B5EF4-FFF2-40B4-BE49-F238E27FC236}">
                  <a16:creationId xmlns:a16="http://schemas.microsoft.com/office/drawing/2014/main" id="{CEA4A5FB-CCC9-C741-8F42-69CF9DA3D39F}"/>
                </a:ext>
              </a:extLst>
            </p:cNvPr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7" name="Cube 216">
              <a:extLst>
                <a:ext uri="{FF2B5EF4-FFF2-40B4-BE49-F238E27FC236}">
                  <a16:creationId xmlns:a16="http://schemas.microsoft.com/office/drawing/2014/main" id="{C7A632A4-526A-E143-B291-14FA1B4CBDC8}"/>
                </a:ext>
              </a:extLst>
            </p:cNvPr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8" name="Cube 217">
              <a:extLst>
                <a:ext uri="{FF2B5EF4-FFF2-40B4-BE49-F238E27FC236}">
                  <a16:creationId xmlns:a16="http://schemas.microsoft.com/office/drawing/2014/main" id="{A01D3E5E-017B-BD49-8B23-C557560381C6}"/>
                </a:ext>
              </a:extLst>
            </p:cNvPr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9" name="Cube 218">
              <a:extLst>
                <a:ext uri="{FF2B5EF4-FFF2-40B4-BE49-F238E27FC236}">
                  <a16:creationId xmlns:a16="http://schemas.microsoft.com/office/drawing/2014/main" id="{1531221F-25D8-5F41-85A4-89C64DCDCB61}"/>
                </a:ext>
              </a:extLst>
            </p:cNvPr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20" name="Cube 219">
              <a:extLst>
                <a:ext uri="{FF2B5EF4-FFF2-40B4-BE49-F238E27FC236}">
                  <a16:creationId xmlns:a16="http://schemas.microsoft.com/office/drawing/2014/main" id="{CF7D1905-5762-A04E-A38E-F1439711ABB2}"/>
                </a:ext>
              </a:extLst>
            </p:cNvPr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21" name="Cube 220">
              <a:extLst>
                <a:ext uri="{FF2B5EF4-FFF2-40B4-BE49-F238E27FC236}">
                  <a16:creationId xmlns:a16="http://schemas.microsoft.com/office/drawing/2014/main" id="{BDBD7F97-D72E-E947-9AC8-57B55EC95F94}"/>
                </a:ext>
              </a:extLst>
            </p:cNvPr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solidFill>
              <a:srgbClr val="FFC02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22" name="Cube 221">
              <a:extLst>
                <a:ext uri="{FF2B5EF4-FFF2-40B4-BE49-F238E27FC236}">
                  <a16:creationId xmlns:a16="http://schemas.microsoft.com/office/drawing/2014/main" id="{C7547505-68E2-0843-88EB-E0D81F2F2D63}"/>
                </a:ext>
              </a:extLst>
            </p:cNvPr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23" name="Cube 222">
              <a:extLst>
                <a:ext uri="{FF2B5EF4-FFF2-40B4-BE49-F238E27FC236}">
                  <a16:creationId xmlns:a16="http://schemas.microsoft.com/office/drawing/2014/main" id="{7051129C-D4C7-D14D-BF22-A974AE45BEA7}"/>
                </a:ext>
              </a:extLst>
            </p:cNvPr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24" name="Cube 223">
              <a:extLst>
                <a:ext uri="{FF2B5EF4-FFF2-40B4-BE49-F238E27FC236}">
                  <a16:creationId xmlns:a16="http://schemas.microsoft.com/office/drawing/2014/main" id="{A45E87E9-75A3-B64D-937A-648CED29E09F}"/>
                </a:ext>
              </a:extLst>
            </p:cNvPr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25" name="Cube 224">
              <a:extLst>
                <a:ext uri="{FF2B5EF4-FFF2-40B4-BE49-F238E27FC236}">
                  <a16:creationId xmlns:a16="http://schemas.microsoft.com/office/drawing/2014/main" id="{274DC2A8-CA73-D140-AB39-1C1DD079D697}"/>
                </a:ext>
              </a:extLst>
            </p:cNvPr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26" name="Cube 225">
              <a:extLst>
                <a:ext uri="{FF2B5EF4-FFF2-40B4-BE49-F238E27FC236}">
                  <a16:creationId xmlns:a16="http://schemas.microsoft.com/office/drawing/2014/main" id="{4C3EA7C1-09C9-2D4D-B064-B0B7A0AB0637}"/>
                </a:ext>
              </a:extLst>
            </p:cNvPr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27" name="Cube 226">
              <a:extLst>
                <a:ext uri="{FF2B5EF4-FFF2-40B4-BE49-F238E27FC236}">
                  <a16:creationId xmlns:a16="http://schemas.microsoft.com/office/drawing/2014/main" id="{E084EBF5-65D3-D345-8784-F360CBDFE326}"/>
                </a:ext>
              </a:extLst>
            </p:cNvPr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28" name="Cube 227">
              <a:extLst>
                <a:ext uri="{FF2B5EF4-FFF2-40B4-BE49-F238E27FC236}">
                  <a16:creationId xmlns:a16="http://schemas.microsoft.com/office/drawing/2014/main" id="{D25FFC99-148D-3A4F-85DE-5F5360911512}"/>
                </a:ext>
              </a:extLst>
            </p:cNvPr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solidFill>
              <a:srgbClr val="FF93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</p:grpSp>
      <p:pic>
        <p:nvPicPr>
          <p:cNvPr id="229" name="Picture 228">
            <a:extLst>
              <a:ext uri="{FF2B5EF4-FFF2-40B4-BE49-F238E27FC236}">
                <a16:creationId xmlns:a16="http://schemas.microsoft.com/office/drawing/2014/main" id="{334FDF21-1AE2-5442-B03D-B78FE59F3CA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1397034"/>
            <a:ext cx="942974" cy="942974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CF2C831E-3B51-2040-ACF5-65B22307523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877" y="2726001"/>
            <a:ext cx="974536" cy="974536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9DBEF8EC-6A69-4A48-BDA9-D816C7B3447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876" y="4131241"/>
            <a:ext cx="974535" cy="974535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9489F4E5-BE5F-A743-942B-EF285E3A79C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621" y="1397035"/>
            <a:ext cx="942973" cy="942973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17333A97-92F7-7249-96F1-A7F28C485B9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027" y="2741783"/>
            <a:ext cx="942972" cy="942972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148615BF-D088-E44D-A20D-1EF0D6DF18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027" y="4163345"/>
            <a:ext cx="910327" cy="910327"/>
          </a:xfrm>
          <a:prstGeom prst="rect">
            <a:avLst/>
          </a:prstGeom>
        </p:spPr>
      </p:pic>
      <p:sp>
        <p:nvSpPr>
          <p:cNvPr id="235" name="Rectangle 99">
            <a:extLst>
              <a:ext uri="{FF2B5EF4-FFF2-40B4-BE49-F238E27FC236}">
                <a16:creationId xmlns:a16="http://schemas.microsoft.com/office/drawing/2014/main" id="{BF9C8820-4616-CD48-B77E-68661B4B2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448" y="5499100"/>
            <a:ext cx="914400" cy="914400"/>
          </a:xfrm>
          <a:prstGeom prst="rect">
            <a:avLst/>
          </a:prstGeom>
          <a:solidFill>
            <a:srgbClr val="FF93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FFFFFF"/>
              </a:solidFill>
            </a:endParaRPr>
          </a:p>
        </p:txBody>
      </p:sp>
      <p:sp>
        <p:nvSpPr>
          <p:cNvPr id="236" name="Rectangle 102">
            <a:extLst>
              <a:ext uri="{FF2B5EF4-FFF2-40B4-BE49-F238E27FC236}">
                <a16:creationId xmlns:a16="http://schemas.microsoft.com/office/drawing/2014/main" id="{AF5A60AC-22B2-C64E-88F5-BD26CA609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928" y="5499100"/>
            <a:ext cx="914400" cy="914400"/>
          </a:xfrm>
          <a:prstGeom prst="rect">
            <a:avLst/>
          </a:prstGeom>
          <a:solidFill>
            <a:srgbClr val="FF93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340725"/>
      </p:ext>
    </p:extLst>
  </p:cSld>
  <p:clrMapOvr>
    <a:masterClrMapping/>
  </p:clrMapOvr>
  <p:transition advTm="6603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611188" y="23813"/>
            <a:ext cx="7772400" cy="588962"/>
          </a:xfrm>
        </p:spPr>
        <p:txBody>
          <a:bodyPr/>
          <a:lstStyle/>
          <a:p>
            <a:r>
              <a:rPr lang="en-US" altLang="x-none"/>
              <a:t>Decoding for Dummies</a:t>
            </a:r>
          </a:p>
        </p:txBody>
      </p:sp>
      <p:pic>
        <p:nvPicPr>
          <p:cNvPr id="67586" name="Picture 3" descr="Screen Shot 2014-11-18 at 3.54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7710487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Box 4"/>
          <p:cNvSpPr txBox="1">
            <a:spLocks noChangeArrowheads="1"/>
          </p:cNvSpPr>
          <p:nvPr/>
        </p:nvSpPr>
        <p:spPr bwMode="auto">
          <a:xfrm>
            <a:off x="107950" y="6453188"/>
            <a:ext cx="3670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i="1"/>
              <a:t>Kerri Smith, 2013, Nature, </a:t>
            </a:r>
            <a:r>
              <a:rPr lang="en-US" altLang="en-US" sz="1400" i="1"/>
              <a:t>“</a:t>
            </a:r>
            <a:r>
              <a:rPr lang="en-US" altLang="x-none" sz="1400" i="1"/>
              <a:t>Reading Minds</a:t>
            </a:r>
            <a:r>
              <a:rPr lang="en-US" altLang="en-US" sz="1400" i="1"/>
              <a:t>”</a:t>
            </a:r>
            <a:endParaRPr lang="en-US" altLang="x-none" sz="1400" i="1"/>
          </a:p>
        </p:txBody>
      </p:sp>
      <p:grpSp>
        <p:nvGrpSpPr>
          <p:cNvPr id="67588" name="Group 5"/>
          <p:cNvGrpSpPr>
            <a:grpSpLocks/>
          </p:cNvGrpSpPr>
          <p:nvPr/>
        </p:nvGrpSpPr>
        <p:grpSpPr bwMode="auto">
          <a:xfrm>
            <a:off x="5508625" y="2133600"/>
            <a:ext cx="914400" cy="914400"/>
            <a:chOff x="2139950" y="1438275"/>
            <a:chExt cx="914400" cy="914400"/>
          </a:xfrm>
        </p:grpSpPr>
        <p:sp>
          <p:nvSpPr>
            <p:cNvPr id="67609" name="Rectangle 7"/>
            <p:cNvSpPr>
              <a:spLocks noChangeArrowheads="1"/>
            </p:cNvSpPr>
            <p:nvPr/>
          </p:nvSpPr>
          <p:spPr bwMode="auto">
            <a:xfrm>
              <a:off x="2139950" y="1438275"/>
              <a:ext cx="304800" cy="3048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it-IT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7610" name="Rectangle 8"/>
            <p:cNvSpPr>
              <a:spLocks noChangeArrowheads="1"/>
            </p:cNvSpPr>
            <p:nvPr/>
          </p:nvSpPr>
          <p:spPr bwMode="auto">
            <a:xfrm>
              <a:off x="2444750" y="1438275"/>
              <a:ext cx="304800" cy="304800"/>
            </a:xfrm>
            <a:prstGeom prst="rect">
              <a:avLst/>
            </a:prstGeom>
            <a:solidFill>
              <a:srgbClr val="FF6600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it-IT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7611" name="Rectangle 9"/>
            <p:cNvSpPr>
              <a:spLocks noChangeArrowheads="1"/>
            </p:cNvSpPr>
            <p:nvPr/>
          </p:nvSpPr>
          <p:spPr bwMode="auto">
            <a:xfrm>
              <a:off x="2749550" y="1438275"/>
              <a:ext cx="304800" cy="3048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it-IT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7612" name="Rectangle 10"/>
            <p:cNvSpPr>
              <a:spLocks noChangeArrowheads="1"/>
            </p:cNvSpPr>
            <p:nvPr/>
          </p:nvSpPr>
          <p:spPr bwMode="auto">
            <a:xfrm>
              <a:off x="2139950" y="1743075"/>
              <a:ext cx="304800" cy="3048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it-IT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7613" name="Rectangle 11"/>
            <p:cNvSpPr>
              <a:spLocks noChangeArrowheads="1"/>
            </p:cNvSpPr>
            <p:nvPr/>
          </p:nvSpPr>
          <p:spPr bwMode="auto">
            <a:xfrm>
              <a:off x="2444750" y="1752600"/>
              <a:ext cx="304800" cy="304800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it-IT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7614" name="Rectangle 12"/>
            <p:cNvSpPr>
              <a:spLocks noChangeArrowheads="1"/>
            </p:cNvSpPr>
            <p:nvPr/>
          </p:nvSpPr>
          <p:spPr bwMode="auto">
            <a:xfrm>
              <a:off x="2749550" y="1743075"/>
              <a:ext cx="304800" cy="304800"/>
            </a:xfrm>
            <a:prstGeom prst="rect">
              <a:avLst/>
            </a:prstGeom>
            <a:solidFill>
              <a:srgbClr val="C00000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it-IT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7615" name="Rectangle 13"/>
            <p:cNvSpPr>
              <a:spLocks noChangeArrowheads="1"/>
            </p:cNvSpPr>
            <p:nvPr/>
          </p:nvSpPr>
          <p:spPr bwMode="auto">
            <a:xfrm>
              <a:off x="2139950" y="2047875"/>
              <a:ext cx="304800" cy="3048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it-IT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7616" name="Rectangle 14"/>
            <p:cNvSpPr>
              <a:spLocks noChangeArrowheads="1"/>
            </p:cNvSpPr>
            <p:nvPr/>
          </p:nvSpPr>
          <p:spPr bwMode="auto">
            <a:xfrm>
              <a:off x="2444750" y="2047875"/>
              <a:ext cx="304800" cy="304800"/>
            </a:xfrm>
            <a:prstGeom prst="rect">
              <a:avLst/>
            </a:prstGeom>
            <a:solidFill>
              <a:srgbClr val="C00000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it-IT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7617" name="Rectangle 15"/>
            <p:cNvSpPr>
              <a:spLocks noChangeArrowheads="1"/>
            </p:cNvSpPr>
            <p:nvPr/>
          </p:nvSpPr>
          <p:spPr bwMode="auto">
            <a:xfrm>
              <a:off x="2749550" y="2047875"/>
              <a:ext cx="304800" cy="304800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it-IT" altLang="x-none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67589" name="Group 15"/>
          <p:cNvGrpSpPr>
            <a:grpSpLocks/>
          </p:cNvGrpSpPr>
          <p:nvPr/>
        </p:nvGrpSpPr>
        <p:grpSpPr bwMode="auto">
          <a:xfrm>
            <a:off x="5508625" y="3141663"/>
            <a:ext cx="914400" cy="914400"/>
            <a:chOff x="6453188" y="1438275"/>
            <a:chExt cx="914400" cy="914400"/>
          </a:xfrm>
        </p:grpSpPr>
        <p:sp>
          <p:nvSpPr>
            <p:cNvPr id="67600" name="Rectangle 35"/>
            <p:cNvSpPr>
              <a:spLocks noChangeArrowheads="1"/>
            </p:cNvSpPr>
            <p:nvPr/>
          </p:nvSpPr>
          <p:spPr bwMode="auto">
            <a:xfrm>
              <a:off x="6453188" y="1438275"/>
              <a:ext cx="304800" cy="3048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it-IT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7601" name="Rectangle 36"/>
            <p:cNvSpPr>
              <a:spLocks noChangeArrowheads="1"/>
            </p:cNvSpPr>
            <p:nvPr/>
          </p:nvSpPr>
          <p:spPr bwMode="auto">
            <a:xfrm>
              <a:off x="6757988" y="1438275"/>
              <a:ext cx="304800" cy="304800"/>
            </a:xfrm>
            <a:prstGeom prst="rect">
              <a:avLst/>
            </a:prstGeom>
            <a:solidFill>
              <a:srgbClr val="C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it-IT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7602" name="Rectangle 37"/>
            <p:cNvSpPr>
              <a:spLocks noChangeArrowheads="1"/>
            </p:cNvSpPr>
            <p:nvPr/>
          </p:nvSpPr>
          <p:spPr bwMode="auto">
            <a:xfrm>
              <a:off x="7062788" y="1438275"/>
              <a:ext cx="304800" cy="304800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it-IT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7603" name="Rectangle 38"/>
            <p:cNvSpPr>
              <a:spLocks noChangeArrowheads="1"/>
            </p:cNvSpPr>
            <p:nvPr/>
          </p:nvSpPr>
          <p:spPr bwMode="auto">
            <a:xfrm>
              <a:off x="6453188" y="1743075"/>
              <a:ext cx="304800" cy="3048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it-IT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7604" name="Rectangle 39"/>
            <p:cNvSpPr>
              <a:spLocks noChangeArrowheads="1"/>
            </p:cNvSpPr>
            <p:nvPr/>
          </p:nvSpPr>
          <p:spPr bwMode="auto">
            <a:xfrm>
              <a:off x="6757988" y="1743075"/>
              <a:ext cx="304800" cy="3048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it-IT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7605" name="Rectangle 40"/>
            <p:cNvSpPr>
              <a:spLocks noChangeArrowheads="1"/>
            </p:cNvSpPr>
            <p:nvPr/>
          </p:nvSpPr>
          <p:spPr bwMode="auto">
            <a:xfrm>
              <a:off x="7062788" y="1743075"/>
              <a:ext cx="304800" cy="304800"/>
            </a:xfrm>
            <a:prstGeom prst="rect">
              <a:avLst/>
            </a:prstGeom>
            <a:solidFill>
              <a:srgbClr val="C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it-IT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7606" name="Rectangle 41"/>
            <p:cNvSpPr>
              <a:spLocks noChangeArrowheads="1"/>
            </p:cNvSpPr>
            <p:nvPr/>
          </p:nvSpPr>
          <p:spPr bwMode="auto">
            <a:xfrm>
              <a:off x="6453188" y="2047875"/>
              <a:ext cx="304800" cy="3048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it-IT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7607" name="Rectangle 42"/>
            <p:cNvSpPr>
              <a:spLocks noChangeArrowheads="1"/>
            </p:cNvSpPr>
            <p:nvPr/>
          </p:nvSpPr>
          <p:spPr bwMode="auto">
            <a:xfrm>
              <a:off x="6757988" y="2047875"/>
              <a:ext cx="304800" cy="304800"/>
            </a:xfrm>
            <a:prstGeom prst="rect">
              <a:avLst/>
            </a:prstGeom>
            <a:solidFill>
              <a:srgbClr val="FF66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it-IT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7608" name="Rectangle 43"/>
            <p:cNvSpPr>
              <a:spLocks noChangeArrowheads="1"/>
            </p:cNvSpPr>
            <p:nvPr/>
          </p:nvSpPr>
          <p:spPr bwMode="auto">
            <a:xfrm>
              <a:off x="7062788" y="2047875"/>
              <a:ext cx="304800" cy="304800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it-IT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7590" name="Rectangle 17"/>
          <p:cNvSpPr>
            <a:spLocks noChangeArrowheads="1"/>
          </p:cNvSpPr>
          <p:nvPr/>
        </p:nvSpPr>
        <p:spPr bwMode="auto">
          <a:xfrm>
            <a:off x="5526088" y="4318000"/>
            <a:ext cx="304800" cy="304800"/>
          </a:xfrm>
          <a:prstGeom prst="rect">
            <a:avLst/>
          </a:prstGeom>
          <a:solidFill>
            <a:srgbClr val="FFCC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FFFFFF"/>
              </a:solidFill>
            </a:endParaRPr>
          </a:p>
        </p:txBody>
      </p:sp>
      <p:sp>
        <p:nvSpPr>
          <p:cNvPr id="67591" name="Rectangle 18"/>
          <p:cNvSpPr>
            <a:spLocks noChangeArrowheads="1"/>
          </p:cNvSpPr>
          <p:nvPr/>
        </p:nvSpPr>
        <p:spPr bwMode="auto">
          <a:xfrm>
            <a:off x="5830888" y="4318000"/>
            <a:ext cx="304800" cy="304800"/>
          </a:xfrm>
          <a:prstGeom prst="rect">
            <a:avLst/>
          </a:prstGeom>
          <a:solidFill>
            <a:srgbClr val="FF66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FFFFFF"/>
              </a:solidFill>
            </a:endParaRPr>
          </a:p>
        </p:txBody>
      </p:sp>
      <p:sp>
        <p:nvSpPr>
          <p:cNvPr id="67592" name="Rectangle 19"/>
          <p:cNvSpPr>
            <a:spLocks noChangeArrowheads="1"/>
          </p:cNvSpPr>
          <p:nvPr/>
        </p:nvSpPr>
        <p:spPr bwMode="auto">
          <a:xfrm>
            <a:off x="6135688" y="4318000"/>
            <a:ext cx="304800" cy="304800"/>
          </a:xfrm>
          <a:prstGeom prst="rect">
            <a:avLst/>
          </a:prstGeom>
          <a:solidFill>
            <a:srgbClr val="FFCC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FFFFFF"/>
              </a:solidFill>
            </a:endParaRPr>
          </a:p>
        </p:txBody>
      </p:sp>
      <p:sp>
        <p:nvSpPr>
          <p:cNvPr id="67593" name="Rectangle 20"/>
          <p:cNvSpPr>
            <a:spLocks noChangeArrowheads="1"/>
          </p:cNvSpPr>
          <p:nvPr/>
        </p:nvSpPr>
        <p:spPr bwMode="auto">
          <a:xfrm>
            <a:off x="5526088" y="4622800"/>
            <a:ext cx="304800" cy="304800"/>
          </a:xfrm>
          <a:prstGeom prst="rect">
            <a:avLst/>
          </a:prstGeom>
          <a:solidFill>
            <a:srgbClr val="C0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FFFFFF"/>
              </a:solidFill>
            </a:endParaRPr>
          </a:p>
        </p:txBody>
      </p:sp>
      <p:sp>
        <p:nvSpPr>
          <p:cNvPr id="67594" name="Rectangle 21"/>
          <p:cNvSpPr>
            <a:spLocks noChangeArrowheads="1"/>
          </p:cNvSpPr>
          <p:nvPr/>
        </p:nvSpPr>
        <p:spPr bwMode="auto">
          <a:xfrm>
            <a:off x="5830888" y="4622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FFFFFF"/>
              </a:solidFill>
            </a:endParaRPr>
          </a:p>
        </p:txBody>
      </p:sp>
      <p:sp>
        <p:nvSpPr>
          <p:cNvPr id="67595" name="Rectangle 22"/>
          <p:cNvSpPr>
            <a:spLocks noChangeArrowheads="1"/>
          </p:cNvSpPr>
          <p:nvPr/>
        </p:nvSpPr>
        <p:spPr bwMode="auto">
          <a:xfrm>
            <a:off x="6135688" y="4622800"/>
            <a:ext cx="304800" cy="304800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FFFFFF"/>
              </a:solidFill>
            </a:endParaRPr>
          </a:p>
        </p:txBody>
      </p:sp>
      <p:sp>
        <p:nvSpPr>
          <p:cNvPr id="67596" name="Rectangle 23"/>
          <p:cNvSpPr>
            <a:spLocks noChangeArrowheads="1"/>
          </p:cNvSpPr>
          <p:nvPr/>
        </p:nvSpPr>
        <p:spPr bwMode="auto">
          <a:xfrm>
            <a:off x="5526088" y="4927600"/>
            <a:ext cx="304800" cy="304800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FFFFFF"/>
              </a:solidFill>
            </a:endParaRPr>
          </a:p>
        </p:txBody>
      </p:sp>
      <p:sp>
        <p:nvSpPr>
          <p:cNvPr id="67597" name="Rectangle 24"/>
          <p:cNvSpPr>
            <a:spLocks noChangeArrowheads="1"/>
          </p:cNvSpPr>
          <p:nvPr/>
        </p:nvSpPr>
        <p:spPr bwMode="auto">
          <a:xfrm>
            <a:off x="5830888" y="4927600"/>
            <a:ext cx="304800" cy="304800"/>
          </a:xfrm>
          <a:prstGeom prst="rect">
            <a:avLst/>
          </a:prstGeom>
          <a:solidFill>
            <a:srgbClr val="C0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FFFFFF"/>
              </a:solidFill>
            </a:endParaRPr>
          </a:p>
        </p:txBody>
      </p:sp>
      <p:sp>
        <p:nvSpPr>
          <p:cNvPr id="67598" name="Rectangle 25"/>
          <p:cNvSpPr>
            <a:spLocks noChangeArrowheads="1"/>
          </p:cNvSpPr>
          <p:nvPr/>
        </p:nvSpPr>
        <p:spPr bwMode="auto">
          <a:xfrm>
            <a:off x="6135688" y="4927600"/>
            <a:ext cx="304800" cy="304800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732240" y="4318000"/>
            <a:ext cx="792088" cy="304800"/>
          </a:xfrm>
          <a:prstGeom prst="rect">
            <a:avLst/>
          </a:prstGeom>
          <a:solidFill>
            <a:srgbClr val="EBEBE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4221088"/>
            <a:ext cx="205052" cy="478455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 bwMode="auto">
          <a:xfrm>
            <a:off x="1331640" y="4349970"/>
            <a:ext cx="936104" cy="863600"/>
          </a:xfrm>
          <a:prstGeom prst="rect">
            <a:avLst/>
          </a:prstGeom>
          <a:solidFill>
            <a:srgbClr val="EBEBE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6852" y="433021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85775" y="115888"/>
            <a:ext cx="8229600" cy="58578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CA" kern="0"/>
              <a:t>Approaches to Multi-Voxel Pattern Analysis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6563" y="1125538"/>
            <a:ext cx="8229600" cy="15716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pitchFamily="-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-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  <a:ea typeface="ＭＳ Ｐゴシック" pitchFamily="-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  <a:ea typeface="ＭＳ Ｐゴシック" pitchFamily="-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en-CA" kern="0">
                <a:solidFill>
                  <a:srgbClr val="FFFFFF"/>
                </a:solidFill>
              </a:rPr>
              <a:t>MVPA classifier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kern="0">
                <a:solidFill>
                  <a:srgbClr val="FFFFFF"/>
                </a:solidFill>
              </a:rPr>
              <a:t>MVPA correlation: Basic approach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kern="0">
                <a:solidFill>
                  <a:srgbClr val="FFFFFF"/>
                </a:solidFill>
              </a:rPr>
              <a:t>MVPA correlation: Representational similarity analysis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3"/>
          <p:cNvSpPr>
            <a:spLocks noGrp="1"/>
          </p:cNvSpPr>
          <p:nvPr>
            <p:ph type="ctrTitle"/>
          </p:nvPr>
        </p:nvSpPr>
        <p:spPr>
          <a:xfrm>
            <a:off x="685800" y="2573338"/>
            <a:ext cx="7772400" cy="5842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Preparatory Steps</a:t>
            </a:r>
          </a:p>
        </p:txBody>
      </p:sp>
      <p:sp>
        <p:nvSpPr>
          <p:cNvPr id="70658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Initial Steps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Step 1: Select a region of interest (ROI)</a:t>
            </a:r>
          </a:p>
          <a:p>
            <a:pPr lvl="1"/>
            <a:endParaRPr lang="en-US" altLang="x-none" baseline="30000" dirty="0">
              <a:ea typeface="ＭＳ Ｐゴシック" charset="-128"/>
            </a:endParaRPr>
          </a:p>
          <a:p>
            <a:r>
              <a:rPr lang="en-US" altLang="x-none" dirty="0">
                <a:solidFill>
                  <a:srgbClr val="FFFF00"/>
                </a:solidFill>
                <a:ea typeface="ＭＳ Ｐゴシック" charset="-128"/>
              </a:rPr>
              <a:t>DO NOT SPATIALLY SMOOTH THE DATA</a:t>
            </a:r>
          </a:p>
          <a:p>
            <a:endParaRPr lang="en-US" altLang="x-none" dirty="0">
              <a:ea typeface="ＭＳ Ｐゴシック" charset="-128"/>
            </a:endParaRPr>
          </a:p>
          <a:p>
            <a:r>
              <a:rPr lang="en-US" altLang="x-none" dirty="0">
                <a:ea typeface="ＭＳ Ｐゴシック" charset="-128"/>
              </a:rPr>
              <a:t>Step 2 : Extract a measure of brain activation from each of the functional voxels within the ROI</a:t>
            </a:r>
          </a:p>
          <a:p>
            <a:pPr lvl="2"/>
            <a:r>
              <a:rPr lang="en-US" altLang="x-none" sz="1600" dirty="0">
                <a:ea typeface="ＭＳ Ｐゴシック" charset="-128"/>
              </a:rPr>
              <a:t>β weights</a:t>
            </a:r>
          </a:p>
          <a:p>
            <a:pPr lvl="3"/>
            <a:r>
              <a:rPr lang="en-US" altLang="x-none" sz="1400" dirty="0">
                <a:ea typeface="ＭＳ Ｐゴシック" charset="-128"/>
              </a:rPr>
              <a:t>%-transformed</a:t>
            </a:r>
          </a:p>
          <a:p>
            <a:pPr lvl="3"/>
            <a:r>
              <a:rPr lang="en-US" altLang="x-none" sz="1400" dirty="0">
                <a:ea typeface="ＭＳ Ｐゴシック" charset="-128"/>
              </a:rPr>
              <a:t>z-normalized</a:t>
            </a:r>
          </a:p>
          <a:p>
            <a:pPr lvl="2"/>
            <a:r>
              <a:rPr lang="en-US" altLang="x-none" sz="1600" dirty="0">
                <a:ea typeface="ＭＳ Ｐゴシック" charset="-128"/>
              </a:rPr>
              <a:t>% BOLD signal change</a:t>
            </a:r>
          </a:p>
          <a:p>
            <a:pPr lvl="3"/>
            <a:r>
              <a:rPr lang="en-US" altLang="x-none" sz="1400" dirty="0">
                <a:ea typeface="ＭＳ Ｐゴシック" charset="-128"/>
              </a:rPr>
              <a:t>minus baseline</a:t>
            </a:r>
          </a:p>
          <a:p>
            <a:pPr lvl="2"/>
            <a:r>
              <a:rPr lang="en-US" altLang="x-none" sz="1600" dirty="0">
                <a:ea typeface="ＭＳ Ｐゴシック" charset="-128"/>
              </a:rPr>
              <a:t>t-values</a:t>
            </a:r>
          </a:p>
          <a:p>
            <a:pPr lvl="3"/>
            <a:r>
              <a:rPr lang="en-US" altLang="x-none" sz="1400" dirty="0">
                <a:ea typeface="ＭＳ Ｐゴシック" charset="-128"/>
              </a:rPr>
              <a:t>β/error</a:t>
            </a:r>
          </a:p>
          <a:p>
            <a:endParaRPr lang="en-US" altLang="x-none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MVPA Methods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000" dirty="0">
                <a:ea typeface="ＭＳ Ｐゴシック" charset="-128"/>
              </a:rPr>
              <a:t>block or event-related data</a:t>
            </a:r>
          </a:p>
          <a:p>
            <a:pPr>
              <a:lnSpc>
                <a:spcPct val="90000"/>
              </a:lnSpc>
            </a:pPr>
            <a:r>
              <a:rPr lang="en-US" altLang="x-none" sz="2000" dirty="0">
                <a:ea typeface="ＭＳ Ｐゴシック" charset="-128"/>
              </a:rPr>
              <a:t>resolution</a:t>
            </a:r>
          </a:p>
          <a:p>
            <a:pPr lvl="1">
              <a:lnSpc>
                <a:spcPct val="90000"/>
              </a:lnSpc>
            </a:pPr>
            <a:r>
              <a:rPr lang="en-US" altLang="x-none" sz="1800" dirty="0">
                <a:ea typeface="ＭＳ Ｐゴシック" charset="-128"/>
              </a:rPr>
              <a:t>works even with moderate resolution (e.g., 3 mm </a:t>
            </a:r>
            <a:r>
              <a:rPr lang="en-US" altLang="x-none" sz="1800" dirty="0" err="1">
                <a:ea typeface="ＭＳ Ｐゴシック" charset="-128"/>
              </a:rPr>
              <a:t>isovoxel</a:t>
            </a:r>
            <a:r>
              <a:rPr lang="en-US" altLang="x-none" sz="1800" dirty="0">
                <a:ea typeface="ＭＳ Ｐゴシック" charset="-128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x-none" sz="1800" dirty="0">
                <a:ea typeface="ＭＳ Ｐゴシック" charset="-128"/>
              </a:rPr>
              <a:t>tradeoff between resolution and coverage, SNR</a:t>
            </a:r>
          </a:p>
          <a:p>
            <a:pPr lvl="1">
              <a:lnSpc>
                <a:spcPct val="90000"/>
              </a:lnSpc>
            </a:pPr>
            <a:r>
              <a:rPr lang="en-US" altLang="x-none" sz="1800" dirty="0">
                <a:ea typeface="ＭＳ Ｐゴシック" charset="-128"/>
              </a:rPr>
              <a:t>preprocessing</a:t>
            </a:r>
          </a:p>
          <a:p>
            <a:pPr>
              <a:lnSpc>
                <a:spcPct val="90000"/>
              </a:lnSpc>
            </a:pPr>
            <a:r>
              <a:rPr lang="en-US" altLang="x-none" sz="2000" dirty="0">
                <a:ea typeface="ＭＳ Ｐゴシック" charset="-128"/>
              </a:rPr>
              <a:t>usually steps apply (slice scan time correction, motion correction, low pass temporal filter)</a:t>
            </a:r>
          </a:p>
          <a:p>
            <a:pPr lvl="1">
              <a:lnSpc>
                <a:spcPct val="90000"/>
              </a:lnSpc>
            </a:pPr>
            <a:r>
              <a:rPr lang="en-US" altLang="x-none" sz="1800" dirty="0">
                <a:ea typeface="ＭＳ Ｐゴシック" charset="-128"/>
              </a:rPr>
              <a:t>EXCEPT: No spatial smoothing!</a:t>
            </a:r>
          </a:p>
          <a:p>
            <a:pPr>
              <a:lnSpc>
                <a:spcPct val="90000"/>
              </a:lnSpc>
            </a:pPr>
            <a:r>
              <a:rPr lang="en-US" altLang="x-none" sz="2000" dirty="0">
                <a:ea typeface="ＭＳ Ｐゴシック" charset="-128"/>
              </a:rPr>
              <a:t>Model single subjects, not combined group data (at least initially)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Limitations of Subtraction Logic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5175"/>
            <a:ext cx="8610600" cy="5218113"/>
          </a:xfrm>
        </p:spPr>
        <p:txBody>
          <a:bodyPr/>
          <a:lstStyle/>
          <a:p>
            <a:pPr eaLnBrk="1" hangingPunct="1"/>
            <a:r>
              <a:rPr lang="en-US" altLang="x-none" sz="1800">
                <a:ea typeface="ＭＳ Ｐゴシック" charset="-128"/>
              </a:rPr>
              <a:t>Example: We know that neurons in the brain can be tuned for individual faces</a:t>
            </a:r>
          </a:p>
        </p:txBody>
      </p:sp>
      <p:sp>
        <p:nvSpPr>
          <p:cNvPr id="44035" name="TextBox 21"/>
          <p:cNvSpPr txBox="1">
            <a:spLocks noChangeArrowheads="1"/>
          </p:cNvSpPr>
          <p:nvPr/>
        </p:nvSpPr>
        <p:spPr bwMode="auto">
          <a:xfrm>
            <a:off x="33338" y="6524625"/>
            <a:ext cx="706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i="1">
                <a:solidFill>
                  <a:schemeClr val="bg1"/>
                </a:solidFill>
              </a:rPr>
              <a:t>“</a:t>
            </a:r>
            <a:r>
              <a:rPr lang="en-US" altLang="ja-JP" sz="1400" i="1">
                <a:solidFill>
                  <a:schemeClr val="bg1"/>
                </a:solidFill>
              </a:rPr>
              <a:t>Jennifer Aniston</a:t>
            </a:r>
            <a:r>
              <a:rPr lang="ja-JP" altLang="en-US" sz="1400" i="1">
                <a:solidFill>
                  <a:schemeClr val="bg1"/>
                </a:solidFill>
              </a:rPr>
              <a:t>”</a:t>
            </a:r>
            <a:r>
              <a:rPr lang="en-US" altLang="ja-JP" sz="1400" i="1">
                <a:solidFill>
                  <a:schemeClr val="bg1"/>
                </a:solidFill>
              </a:rPr>
              <a:t> neuron in human medial temporal lobe; Quiroga et al., 2005, Nature</a:t>
            </a:r>
            <a:endParaRPr lang="en-US" altLang="x-none" sz="1400" i="1">
              <a:solidFill>
                <a:schemeClr val="bg1"/>
              </a:solidFill>
            </a:endParaRPr>
          </a:p>
        </p:txBody>
      </p:sp>
      <p:pic>
        <p:nvPicPr>
          <p:cNvPr id="44036" name="Picture 1" descr="Slide1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629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78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CAD13C-9E6A-BD4A-A507-BC536D304B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61953" y="1897653"/>
            <a:ext cx="2935839" cy="2042914"/>
          </a:xfrm>
          <a:prstGeom prst="rect">
            <a:avLst/>
          </a:prstGeom>
        </p:spPr>
      </p:pic>
      <p:sp>
        <p:nvSpPr>
          <p:cNvPr id="47107" name="Left Brace 82"/>
          <p:cNvSpPr>
            <a:spLocks/>
          </p:cNvSpPr>
          <p:nvPr/>
        </p:nvSpPr>
        <p:spPr bwMode="auto">
          <a:xfrm>
            <a:off x="837754" y="3420789"/>
            <a:ext cx="152400" cy="7620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000000"/>
              </a:solidFill>
            </a:endParaRPr>
          </a:p>
        </p:txBody>
      </p:sp>
      <p:sp>
        <p:nvSpPr>
          <p:cNvPr id="47108" name="TextBox 90"/>
          <p:cNvSpPr txBox="1">
            <a:spLocks noChangeArrowheads="1"/>
          </p:cNvSpPr>
          <p:nvPr/>
        </p:nvSpPr>
        <p:spPr bwMode="auto">
          <a:xfrm>
            <a:off x="107504" y="3779564"/>
            <a:ext cx="823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>
                <a:solidFill>
                  <a:srgbClr val="000000"/>
                </a:solidFill>
              </a:rPr>
              <a:t>3 mm</a:t>
            </a:r>
          </a:p>
        </p:txBody>
      </p:sp>
      <p:sp>
        <p:nvSpPr>
          <p:cNvPr id="47109" name="TextBox 91"/>
          <p:cNvSpPr txBox="1">
            <a:spLocks noChangeArrowheads="1"/>
          </p:cNvSpPr>
          <p:nvPr/>
        </p:nvSpPr>
        <p:spPr bwMode="auto">
          <a:xfrm>
            <a:off x="1557338" y="4495800"/>
            <a:ext cx="823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>
                <a:solidFill>
                  <a:srgbClr val="000000"/>
                </a:solidFill>
              </a:rPr>
              <a:t>3 mm</a:t>
            </a:r>
          </a:p>
        </p:txBody>
      </p:sp>
      <p:sp>
        <p:nvSpPr>
          <p:cNvPr id="47110" name="Left Brace 92"/>
          <p:cNvSpPr>
            <a:spLocks/>
          </p:cNvSpPr>
          <p:nvPr/>
        </p:nvSpPr>
        <p:spPr bwMode="auto">
          <a:xfrm rot="-5400000">
            <a:off x="1447354" y="3954189"/>
            <a:ext cx="152400" cy="7620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000000"/>
              </a:solidFill>
            </a:endParaRPr>
          </a:p>
        </p:txBody>
      </p:sp>
      <p:sp>
        <p:nvSpPr>
          <p:cNvPr id="47111" name="Cube 64"/>
          <p:cNvSpPr>
            <a:spLocks noChangeArrowheads="1"/>
          </p:cNvSpPr>
          <p:nvPr/>
        </p:nvSpPr>
        <p:spPr bwMode="auto">
          <a:xfrm>
            <a:off x="1172717" y="3204889"/>
            <a:ext cx="1141412" cy="11430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3200">
              <a:solidFill>
                <a:srgbClr val="000000"/>
              </a:solidFill>
            </a:endParaRPr>
          </a:p>
        </p:txBody>
      </p:sp>
      <p:sp>
        <p:nvSpPr>
          <p:cNvPr id="47112" name="TextBox 24"/>
          <p:cNvSpPr txBox="1">
            <a:spLocks noChangeArrowheads="1"/>
          </p:cNvSpPr>
          <p:nvPr/>
        </p:nvSpPr>
        <p:spPr bwMode="auto">
          <a:xfrm>
            <a:off x="11113" y="4371975"/>
            <a:ext cx="892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</a:rPr>
              <a:t>low</a:t>
            </a:r>
            <a:br>
              <a:rPr lang="en-US" altLang="x-none" sz="1800">
                <a:solidFill>
                  <a:srgbClr val="000000"/>
                </a:solidFill>
              </a:rPr>
            </a:br>
            <a:r>
              <a:rPr lang="en-US" altLang="x-none" sz="1800">
                <a:solidFill>
                  <a:srgbClr val="000000"/>
                </a:solidFill>
              </a:rPr>
              <a:t>activity</a:t>
            </a:r>
          </a:p>
        </p:txBody>
      </p:sp>
      <p:sp>
        <p:nvSpPr>
          <p:cNvPr id="47113" name="TextBox 27"/>
          <p:cNvSpPr txBox="1">
            <a:spLocks noChangeArrowheads="1"/>
          </p:cNvSpPr>
          <p:nvPr/>
        </p:nvSpPr>
        <p:spPr bwMode="auto">
          <a:xfrm>
            <a:off x="-7938" y="290513"/>
            <a:ext cx="890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</a:rPr>
              <a:t>high</a:t>
            </a:r>
            <a:br>
              <a:rPr lang="en-US" altLang="x-none" sz="1800">
                <a:solidFill>
                  <a:srgbClr val="000000"/>
                </a:solidFill>
              </a:rPr>
            </a:br>
            <a:r>
              <a:rPr lang="en-US" altLang="x-none" sz="1800">
                <a:solidFill>
                  <a:srgbClr val="000000"/>
                </a:solidFill>
              </a:rPr>
              <a:t>activity</a:t>
            </a:r>
          </a:p>
        </p:txBody>
      </p:sp>
      <p:sp>
        <p:nvSpPr>
          <p:cNvPr id="47114" name="Left Brace 82"/>
          <p:cNvSpPr>
            <a:spLocks/>
          </p:cNvSpPr>
          <p:nvPr/>
        </p:nvSpPr>
        <p:spPr bwMode="auto">
          <a:xfrm>
            <a:off x="990154" y="3493814"/>
            <a:ext cx="166688" cy="841375"/>
          </a:xfrm>
          <a:prstGeom prst="leftBrace">
            <a:avLst>
              <a:gd name="adj1" fmla="val 8366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FFFFFF"/>
              </a:solidFill>
            </a:endParaRPr>
          </a:p>
        </p:txBody>
      </p:sp>
      <p:sp>
        <p:nvSpPr>
          <p:cNvPr id="47115" name="TextBox 90"/>
          <p:cNvSpPr txBox="1">
            <a:spLocks noChangeArrowheads="1"/>
          </p:cNvSpPr>
          <p:nvPr/>
        </p:nvSpPr>
        <p:spPr bwMode="auto">
          <a:xfrm>
            <a:off x="190054" y="3663677"/>
            <a:ext cx="823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 dirty="0">
                <a:solidFill>
                  <a:srgbClr val="FFFFFF"/>
                </a:solidFill>
              </a:rPr>
              <a:t>2 mm</a:t>
            </a:r>
          </a:p>
        </p:txBody>
      </p:sp>
      <p:sp>
        <p:nvSpPr>
          <p:cNvPr id="47116" name="TextBox 91"/>
          <p:cNvSpPr txBox="1">
            <a:spLocks noChangeArrowheads="1"/>
          </p:cNvSpPr>
          <p:nvPr/>
        </p:nvSpPr>
        <p:spPr bwMode="auto">
          <a:xfrm>
            <a:off x="1193354" y="4397102"/>
            <a:ext cx="823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 dirty="0">
                <a:solidFill>
                  <a:srgbClr val="FFFFFF"/>
                </a:solidFill>
              </a:rPr>
              <a:t>2 mm</a:t>
            </a:r>
          </a:p>
        </p:txBody>
      </p:sp>
      <p:sp>
        <p:nvSpPr>
          <p:cNvPr id="47117" name="Left Brace 92"/>
          <p:cNvSpPr>
            <a:spLocks/>
          </p:cNvSpPr>
          <p:nvPr/>
        </p:nvSpPr>
        <p:spPr bwMode="auto">
          <a:xfrm rot="-5400000">
            <a:off x="1539429" y="4006577"/>
            <a:ext cx="141288" cy="823912"/>
          </a:xfrm>
          <a:prstGeom prst="leftBrace">
            <a:avLst>
              <a:gd name="adj1" fmla="val 8342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FFFFFF"/>
              </a:solidFill>
            </a:endParaRPr>
          </a:p>
        </p:txBody>
      </p:sp>
      <p:sp>
        <p:nvSpPr>
          <p:cNvPr id="47118" name="TextBox 1"/>
          <p:cNvSpPr txBox="1">
            <a:spLocks noChangeArrowheads="1"/>
          </p:cNvSpPr>
          <p:nvPr/>
        </p:nvSpPr>
        <p:spPr bwMode="auto">
          <a:xfrm>
            <a:off x="1492250" y="4962525"/>
            <a:ext cx="7400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x-none" sz="1800">
                <a:solidFill>
                  <a:srgbClr val="FFFFFF"/>
                </a:solidFill>
              </a:rPr>
              <a:t>A voxel might contain millions of neurons, so the fMRI signal represents the </a:t>
            </a:r>
            <a:r>
              <a:rPr lang="en-CA" altLang="x-none" sz="1800" u="sng">
                <a:solidFill>
                  <a:srgbClr val="FFFFFF"/>
                </a:solidFill>
              </a:rPr>
              <a:t>population activity</a:t>
            </a:r>
            <a:endParaRPr lang="en-CA" altLang="x-none" sz="1800">
              <a:solidFill>
                <a:srgbClr val="FFFFFF"/>
              </a:solidFill>
            </a:endParaRPr>
          </a:p>
        </p:txBody>
      </p:sp>
      <p:sp>
        <p:nvSpPr>
          <p:cNvPr id="47119" name="TextBox 1"/>
          <p:cNvSpPr txBox="1">
            <a:spLocks noChangeArrowheads="1"/>
          </p:cNvSpPr>
          <p:nvPr/>
        </p:nvSpPr>
        <p:spPr bwMode="auto">
          <a:xfrm>
            <a:off x="1835150" y="252413"/>
            <a:ext cx="5081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2800">
                <a:solidFill>
                  <a:srgbClr val="FFFF00"/>
                </a:solidFill>
              </a:rPr>
              <a:t>fMRI spatial resolution: 1 voxel</a:t>
            </a:r>
          </a:p>
        </p:txBody>
      </p:sp>
      <p:sp>
        <p:nvSpPr>
          <p:cNvPr id="47120" name="Left Brace 82"/>
          <p:cNvSpPr>
            <a:spLocks/>
          </p:cNvSpPr>
          <p:nvPr/>
        </p:nvSpPr>
        <p:spPr bwMode="auto">
          <a:xfrm>
            <a:off x="788542" y="2598464"/>
            <a:ext cx="152400" cy="7620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000000"/>
              </a:solidFill>
            </a:endParaRPr>
          </a:p>
        </p:txBody>
      </p:sp>
      <p:sp>
        <p:nvSpPr>
          <p:cNvPr id="47121" name="Left Brace 82"/>
          <p:cNvSpPr>
            <a:spLocks/>
          </p:cNvSpPr>
          <p:nvPr/>
        </p:nvSpPr>
        <p:spPr bwMode="auto">
          <a:xfrm rot="2243639">
            <a:off x="1071117" y="3047727"/>
            <a:ext cx="312737" cy="438150"/>
          </a:xfrm>
          <a:prstGeom prst="leftBrace">
            <a:avLst>
              <a:gd name="adj1" fmla="val 8374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altLang="x-none" sz="1800">
              <a:solidFill>
                <a:srgbClr val="FFFFFF"/>
              </a:solidFill>
            </a:endParaRPr>
          </a:p>
        </p:txBody>
      </p:sp>
      <p:sp>
        <p:nvSpPr>
          <p:cNvPr id="47122" name="TextBox 90"/>
          <p:cNvSpPr txBox="1">
            <a:spLocks noChangeArrowheads="1"/>
          </p:cNvSpPr>
          <p:nvPr/>
        </p:nvSpPr>
        <p:spPr bwMode="auto">
          <a:xfrm>
            <a:off x="331342" y="2822302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 dirty="0">
                <a:solidFill>
                  <a:srgbClr val="FFFFFF"/>
                </a:solidFill>
              </a:rPr>
              <a:t>2 mm</a:t>
            </a:r>
          </a:p>
        </p:txBody>
      </p:sp>
      <p:sp>
        <p:nvSpPr>
          <p:cNvPr id="25" name="Freeform 24"/>
          <p:cNvSpPr/>
          <p:nvPr/>
        </p:nvSpPr>
        <p:spPr>
          <a:xfrm>
            <a:off x="2356992" y="3300139"/>
            <a:ext cx="3836987" cy="800100"/>
          </a:xfrm>
          <a:custGeom>
            <a:avLst/>
            <a:gdLst>
              <a:gd name="connsiteX0" fmla="*/ 606056 w 606056"/>
              <a:gd name="connsiteY0" fmla="*/ 0 h 2806995"/>
              <a:gd name="connsiteX1" fmla="*/ 0 w 606056"/>
              <a:gd name="connsiteY1" fmla="*/ 2806995 h 280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6056" h="2806995">
                <a:moveTo>
                  <a:pt x="606056" y="0"/>
                </a:moveTo>
                <a:cubicBezTo>
                  <a:pt x="350874" y="1169581"/>
                  <a:pt x="95693" y="2339163"/>
                  <a:pt x="0" y="2806995"/>
                </a:cubicBezTo>
              </a:path>
            </a:pathLst>
          </a:cu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CA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Freeform 27"/>
          <p:cNvSpPr/>
          <p:nvPr/>
        </p:nvSpPr>
        <p:spPr>
          <a:xfrm flipH="1">
            <a:off x="2320479" y="3255689"/>
            <a:ext cx="3883025" cy="46038"/>
          </a:xfrm>
          <a:custGeom>
            <a:avLst/>
            <a:gdLst>
              <a:gd name="connsiteX0" fmla="*/ 1520456 w 1520456"/>
              <a:gd name="connsiteY0" fmla="*/ 0 h 1903227"/>
              <a:gd name="connsiteX1" fmla="*/ 0 w 1520456"/>
              <a:gd name="connsiteY1" fmla="*/ 1903227 h 190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0456" h="1903227">
                <a:moveTo>
                  <a:pt x="1520456" y="0"/>
                </a:moveTo>
                <a:lnTo>
                  <a:pt x="0" y="1903227"/>
                </a:lnTo>
              </a:path>
            </a:pathLst>
          </a:cu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CA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666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Limitations of Subtraction Logic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77825" y="4360863"/>
            <a:ext cx="1754188" cy="1506537"/>
            <a:chOff x="239" y="2459"/>
            <a:chExt cx="1105" cy="949"/>
          </a:xfrm>
        </p:grpSpPr>
        <p:sp>
          <p:nvSpPr>
            <p:cNvPr id="49189" name="Line 8"/>
            <p:cNvSpPr>
              <a:spLocks noChangeShapeType="1"/>
            </p:cNvSpPr>
            <p:nvPr/>
          </p:nvSpPr>
          <p:spPr bwMode="auto">
            <a:xfrm>
              <a:off x="576" y="2557"/>
              <a:ext cx="0" cy="85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0" name="Rectangle 9"/>
            <p:cNvSpPr>
              <a:spLocks noChangeArrowheads="1"/>
            </p:cNvSpPr>
            <p:nvPr/>
          </p:nvSpPr>
          <p:spPr bwMode="auto">
            <a:xfrm>
              <a:off x="720" y="2728"/>
              <a:ext cx="96" cy="68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1800">
                <a:solidFill>
                  <a:schemeClr val="bg1"/>
                </a:solidFill>
              </a:endParaRPr>
            </a:p>
          </p:txBody>
        </p:sp>
        <p:sp>
          <p:nvSpPr>
            <p:cNvPr id="49191" name="Rectangle 10"/>
            <p:cNvSpPr>
              <a:spLocks noChangeArrowheads="1"/>
            </p:cNvSpPr>
            <p:nvPr/>
          </p:nvSpPr>
          <p:spPr bwMode="auto">
            <a:xfrm>
              <a:off x="912" y="3181"/>
              <a:ext cx="96" cy="227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1800">
                <a:solidFill>
                  <a:schemeClr val="bg1"/>
                </a:solidFill>
              </a:endParaRPr>
            </a:p>
          </p:txBody>
        </p:sp>
        <p:sp>
          <p:nvSpPr>
            <p:cNvPr id="49192" name="Rectangle 11"/>
            <p:cNvSpPr>
              <a:spLocks noChangeArrowheads="1"/>
            </p:cNvSpPr>
            <p:nvPr/>
          </p:nvSpPr>
          <p:spPr bwMode="auto">
            <a:xfrm>
              <a:off x="1104" y="3181"/>
              <a:ext cx="96" cy="2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1800">
                <a:solidFill>
                  <a:schemeClr val="bg1"/>
                </a:solidFill>
              </a:endParaRPr>
            </a:p>
          </p:txBody>
        </p:sp>
        <p:sp>
          <p:nvSpPr>
            <p:cNvPr id="49193" name="Line 12"/>
            <p:cNvSpPr>
              <a:spLocks noChangeShapeType="1"/>
            </p:cNvSpPr>
            <p:nvPr/>
          </p:nvSpPr>
          <p:spPr bwMode="auto">
            <a:xfrm rot="-5400000">
              <a:off x="960" y="3024"/>
              <a:ext cx="0" cy="76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4" name="Text Box 13"/>
            <p:cNvSpPr txBox="1">
              <a:spLocks noChangeArrowheads="1"/>
            </p:cNvSpPr>
            <p:nvPr/>
          </p:nvSpPr>
          <p:spPr bwMode="auto">
            <a:xfrm rot="-5400000">
              <a:off x="-86" y="2784"/>
              <a:ext cx="8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2000">
                  <a:solidFill>
                    <a:schemeClr val="bg1"/>
                  </a:solidFill>
                </a:rPr>
                <a:t>Firing Rate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4413" y="4384675"/>
            <a:ext cx="1754187" cy="1462088"/>
            <a:chOff x="1727" y="2487"/>
            <a:chExt cx="1105" cy="921"/>
          </a:xfrm>
        </p:grpSpPr>
        <p:sp>
          <p:nvSpPr>
            <p:cNvPr id="49183" name="Line 15"/>
            <p:cNvSpPr>
              <a:spLocks noChangeShapeType="1"/>
            </p:cNvSpPr>
            <p:nvPr/>
          </p:nvSpPr>
          <p:spPr bwMode="auto">
            <a:xfrm>
              <a:off x="2064" y="2557"/>
              <a:ext cx="0" cy="85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4" name="Rectangle 16"/>
            <p:cNvSpPr>
              <a:spLocks noChangeArrowheads="1"/>
            </p:cNvSpPr>
            <p:nvPr/>
          </p:nvSpPr>
          <p:spPr bwMode="auto">
            <a:xfrm>
              <a:off x="2208" y="3181"/>
              <a:ext cx="96" cy="22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1800">
                <a:solidFill>
                  <a:schemeClr val="bg1"/>
                </a:solidFill>
              </a:endParaRPr>
            </a:p>
          </p:txBody>
        </p:sp>
        <p:sp>
          <p:nvSpPr>
            <p:cNvPr id="49185" name="Rectangle 17"/>
            <p:cNvSpPr>
              <a:spLocks noChangeArrowheads="1"/>
            </p:cNvSpPr>
            <p:nvPr/>
          </p:nvSpPr>
          <p:spPr bwMode="auto">
            <a:xfrm>
              <a:off x="2400" y="2728"/>
              <a:ext cx="96" cy="68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1800">
                <a:solidFill>
                  <a:schemeClr val="bg1"/>
                </a:solidFill>
              </a:endParaRPr>
            </a:p>
          </p:txBody>
        </p:sp>
        <p:sp>
          <p:nvSpPr>
            <p:cNvPr id="49186" name="Rectangle 18"/>
            <p:cNvSpPr>
              <a:spLocks noChangeArrowheads="1"/>
            </p:cNvSpPr>
            <p:nvPr/>
          </p:nvSpPr>
          <p:spPr bwMode="auto">
            <a:xfrm>
              <a:off x="2592" y="3181"/>
              <a:ext cx="96" cy="2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1800">
                <a:solidFill>
                  <a:schemeClr val="bg1"/>
                </a:solidFill>
              </a:endParaRPr>
            </a:p>
          </p:txBody>
        </p:sp>
        <p:sp>
          <p:nvSpPr>
            <p:cNvPr id="49187" name="Line 19"/>
            <p:cNvSpPr>
              <a:spLocks noChangeShapeType="1"/>
            </p:cNvSpPr>
            <p:nvPr/>
          </p:nvSpPr>
          <p:spPr bwMode="auto">
            <a:xfrm rot="-5400000">
              <a:off x="2448" y="3024"/>
              <a:ext cx="0" cy="76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8" name="Text Box 20"/>
            <p:cNvSpPr txBox="1">
              <a:spLocks noChangeArrowheads="1"/>
            </p:cNvSpPr>
            <p:nvPr/>
          </p:nvSpPr>
          <p:spPr bwMode="auto">
            <a:xfrm rot="-5400000">
              <a:off x="1402" y="2812"/>
              <a:ext cx="8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2000">
                  <a:solidFill>
                    <a:schemeClr val="bg1"/>
                  </a:solidFill>
                </a:rPr>
                <a:t>Firing Rate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341813" y="4340225"/>
            <a:ext cx="1754187" cy="1506538"/>
            <a:chOff x="3215" y="2459"/>
            <a:chExt cx="1105" cy="949"/>
          </a:xfrm>
        </p:grpSpPr>
        <p:sp>
          <p:nvSpPr>
            <p:cNvPr id="49177" name="Line 22"/>
            <p:cNvSpPr>
              <a:spLocks noChangeShapeType="1"/>
            </p:cNvSpPr>
            <p:nvPr/>
          </p:nvSpPr>
          <p:spPr bwMode="auto">
            <a:xfrm>
              <a:off x="3552" y="2557"/>
              <a:ext cx="0" cy="85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8" name="Rectangle 23"/>
            <p:cNvSpPr>
              <a:spLocks noChangeArrowheads="1"/>
            </p:cNvSpPr>
            <p:nvPr/>
          </p:nvSpPr>
          <p:spPr bwMode="auto">
            <a:xfrm>
              <a:off x="3696" y="3181"/>
              <a:ext cx="96" cy="22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1800">
                <a:solidFill>
                  <a:schemeClr val="bg1"/>
                </a:solidFill>
              </a:endParaRPr>
            </a:p>
          </p:txBody>
        </p:sp>
        <p:sp>
          <p:nvSpPr>
            <p:cNvPr id="49179" name="Rectangle 24"/>
            <p:cNvSpPr>
              <a:spLocks noChangeArrowheads="1"/>
            </p:cNvSpPr>
            <p:nvPr/>
          </p:nvSpPr>
          <p:spPr bwMode="auto">
            <a:xfrm>
              <a:off x="3888" y="3181"/>
              <a:ext cx="96" cy="227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1800">
                <a:solidFill>
                  <a:schemeClr val="bg1"/>
                </a:solidFill>
              </a:endParaRPr>
            </a:p>
          </p:txBody>
        </p:sp>
        <p:sp>
          <p:nvSpPr>
            <p:cNvPr id="49180" name="Rectangle 25"/>
            <p:cNvSpPr>
              <a:spLocks noChangeArrowheads="1"/>
            </p:cNvSpPr>
            <p:nvPr/>
          </p:nvSpPr>
          <p:spPr bwMode="auto">
            <a:xfrm>
              <a:off x="4080" y="2728"/>
              <a:ext cx="96" cy="6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1800">
                <a:solidFill>
                  <a:schemeClr val="bg1"/>
                </a:solidFill>
              </a:endParaRPr>
            </a:p>
          </p:txBody>
        </p:sp>
        <p:sp>
          <p:nvSpPr>
            <p:cNvPr id="49181" name="Line 26"/>
            <p:cNvSpPr>
              <a:spLocks noChangeShapeType="1"/>
            </p:cNvSpPr>
            <p:nvPr/>
          </p:nvSpPr>
          <p:spPr bwMode="auto">
            <a:xfrm rot="-5400000">
              <a:off x="3936" y="3024"/>
              <a:ext cx="0" cy="76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2" name="Text Box 27"/>
            <p:cNvSpPr txBox="1">
              <a:spLocks noChangeArrowheads="1"/>
            </p:cNvSpPr>
            <p:nvPr/>
          </p:nvSpPr>
          <p:spPr bwMode="auto">
            <a:xfrm rot="-5400000">
              <a:off x="2890" y="2784"/>
              <a:ext cx="8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2000">
                  <a:solidFill>
                    <a:schemeClr val="bg1"/>
                  </a:solidFill>
                </a:rPr>
                <a:t>Firing Rate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086600" y="4495800"/>
            <a:ext cx="1752600" cy="1350963"/>
            <a:chOff x="4464" y="2901"/>
            <a:chExt cx="1104" cy="851"/>
          </a:xfrm>
        </p:grpSpPr>
        <p:sp>
          <p:nvSpPr>
            <p:cNvPr id="49171" name="Line 30"/>
            <p:cNvSpPr>
              <a:spLocks noChangeShapeType="1"/>
            </p:cNvSpPr>
            <p:nvPr/>
          </p:nvSpPr>
          <p:spPr bwMode="auto">
            <a:xfrm>
              <a:off x="4800" y="2901"/>
              <a:ext cx="0" cy="85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2" name="Rectangle 31"/>
            <p:cNvSpPr>
              <a:spLocks noChangeArrowheads="1"/>
            </p:cNvSpPr>
            <p:nvPr/>
          </p:nvSpPr>
          <p:spPr bwMode="auto">
            <a:xfrm>
              <a:off x="4944" y="3072"/>
              <a:ext cx="96" cy="68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1800">
                <a:solidFill>
                  <a:schemeClr val="bg1"/>
                </a:solidFill>
              </a:endParaRPr>
            </a:p>
          </p:txBody>
        </p:sp>
        <p:sp>
          <p:nvSpPr>
            <p:cNvPr id="49173" name="Rectangle 32"/>
            <p:cNvSpPr>
              <a:spLocks noChangeArrowheads="1"/>
            </p:cNvSpPr>
            <p:nvPr/>
          </p:nvSpPr>
          <p:spPr bwMode="auto">
            <a:xfrm>
              <a:off x="5136" y="3072"/>
              <a:ext cx="96" cy="68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1800">
                <a:solidFill>
                  <a:schemeClr val="bg1"/>
                </a:solidFill>
              </a:endParaRPr>
            </a:p>
          </p:txBody>
        </p:sp>
        <p:sp>
          <p:nvSpPr>
            <p:cNvPr id="49174" name="Rectangle 33"/>
            <p:cNvSpPr>
              <a:spLocks noChangeArrowheads="1"/>
            </p:cNvSpPr>
            <p:nvPr/>
          </p:nvSpPr>
          <p:spPr bwMode="auto">
            <a:xfrm>
              <a:off x="5328" y="3072"/>
              <a:ext cx="96" cy="6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1800">
                <a:solidFill>
                  <a:schemeClr val="bg1"/>
                </a:solidFill>
              </a:endParaRPr>
            </a:p>
          </p:txBody>
        </p:sp>
        <p:sp>
          <p:nvSpPr>
            <p:cNvPr id="49175" name="Line 34"/>
            <p:cNvSpPr>
              <a:spLocks noChangeShapeType="1"/>
            </p:cNvSpPr>
            <p:nvPr/>
          </p:nvSpPr>
          <p:spPr bwMode="auto">
            <a:xfrm rot="-5400000">
              <a:off x="5184" y="3368"/>
              <a:ext cx="0" cy="76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6" name="Text Box 35"/>
            <p:cNvSpPr txBox="1">
              <a:spLocks noChangeArrowheads="1"/>
            </p:cNvSpPr>
            <p:nvPr/>
          </p:nvSpPr>
          <p:spPr bwMode="auto">
            <a:xfrm rot="-5400000">
              <a:off x="4184" y="3222"/>
              <a:ext cx="8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2000">
                  <a:solidFill>
                    <a:schemeClr val="bg1"/>
                  </a:solidFill>
                </a:rPr>
                <a:t>Activation</a:t>
              </a: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228600" y="4191000"/>
            <a:ext cx="7175500" cy="2057400"/>
            <a:chOff x="228600" y="4191000"/>
            <a:chExt cx="7175500" cy="2057400"/>
          </a:xfrm>
        </p:grpSpPr>
        <p:sp>
          <p:nvSpPr>
            <p:cNvPr id="49168" name="Rectangle 28"/>
            <p:cNvSpPr>
              <a:spLocks noChangeArrowheads="1"/>
            </p:cNvSpPr>
            <p:nvPr/>
          </p:nvSpPr>
          <p:spPr bwMode="auto">
            <a:xfrm>
              <a:off x="228600" y="4191000"/>
              <a:ext cx="6096000" cy="20574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49169" name="Line 40"/>
            <p:cNvSpPr>
              <a:spLocks noChangeShapeType="1"/>
            </p:cNvSpPr>
            <p:nvPr/>
          </p:nvSpPr>
          <p:spPr bwMode="auto">
            <a:xfrm>
              <a:off x="6324600" y="4191000"/>
              <a:ext cx="1079500" cy="2159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0" name="Line 41"/>
            <p:cNvSpPr>
              <a:spLocks noChangeShapeType="1"/>
            </p:cNvSpPr>
            <p:nvPr/>
          </p:nvSpPr>
          <p:spPr bwMode="auto">
            <a:xfrm flipV="1">
              <a:off x="6324600" y="6019800"/>
              <a:ext cx="1079500" cy="2159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5" name="Text Box 36"/>
          <p:cNvSpPr txBox="1">
            <a:spLocks noChangeArrowheads="1"/>
          </p:cNvSpPr>
          <p:nvPr/>
        </p:nvSpPr>
        <p:spPr bwMode="auto">
          <a:xfrm>
            <a:off x="431800" y="1601788"/>
            <a:ext cx="16414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>
                <a:solidFill>
                  <a:srgbClr val="66FFFF"/>
                </a:solidFill>
              </a:rPr>
              <a:t>Neuron 1</a:t>
            </a:r>
            <a:endParaRPr lang="en-US" altLang="x-none" sz="1600">
              <a:solidFill>
                <a:schemeClr val="bg1"/>
              </a:solidFill>
            </a:endParaRPr>
          </a:p>
          <a:p>
            <a:pPr algn="ctr" eaLnBrk="1" hangingPunct="1"/>
            <a:r>
              <a:rPr lang="ja-JP" altLang="en-US" sz="1600">
                <a:solidFill>
                  <a:schemeClr val="bg1"/>
                </a:solidFill>
              </a:rPr>
              <a:t>“</a:t>
            </a:r>
            <a:r>
              <a:rPr lang="en-US" altLang="ja-JP" sz="1600">
                <a:solidFill>
                  <a:schemeClr val="bg1"/>
                </a:solidFill>
              </a:rPr>
              <a:t>likes</a:t>
            </a:r>
            <a:r>
              <a:rPr lang="ja-JP" altLang="en-US" sz="1600">
                <a:solidFill>
                  <a:schemeClr val="bg1"/>
                </a:solidFill>
              </a:rPr>
              <a:t>”</a:t>
            </a:r>
            <a:endParaRPr lang="en-US" altLang="ja-JP" sz="160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x-none" sz="1600">
                <a:solidFill>
                  <a:schemeClr val="bg1"/>
                </a:solidFill>
              </a:rPr>
              <a:t>Jennifer Aniston</a:t>
            </a:r>
          </a:p>
        </p:txBody>
      </p:sp>
      <p:sp>
        <p:nvSpPr>
          <p:cNvPr id="23566" name="Text Box 37"/>
          <p:cNvSpPr txBox="1">
            <a:spLocks noChangeArrowheads="1"/>
          </p:cNvSpPr>
          <p:nvPr/>
        </p:nvSpPr>
        <p:spPr bwMode="auto">
          <a:xfrm>
            <a:off x="2589213" y="1601788"/>
            <a:ext cx="13700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>
                <a:solidFill>
                  <a:srgbClr val="FF00FF"/>
                </a:solidFill>
              </a:rPr>
              <a:t>Neuron 2</a:t>
            </a:r>
          </a:p>
          <a:p>
            <a:pPr algn="ctr" eaLnBrk="1" hangingPunct="1"/>
            <a:r>
              <a:rPr lang="ja-JP" altLang="en-US" sz="1600">
                <a:solidFill>
                  <a:schemeClr val="bg1"/>
                </a:solidFill>
              </a:rPr>
              <a:t>“</a:t>
            </a:r>
            <a:r>
              <a:rPr lang="en-US" altLang="ja-JP" sz="1600">
                <a:solidFill>
                  <a:schemeClr val="bg1"/>
                </a:solidFill>
              </a:rPr>
              <a:t>likes</a:t>
            </a:r>
            <a:r>
              <a:rPr lang="ja-JP" altLang="en-US" sz="1600">
                <a:solidFill>
                  <a:schemeClr val="bg1"/>
                </a:solidFill>
              </a:rPr>
              <a:t>”</a:t>
            </a:r>
            <a:endParaRPr lang="en-US" altLang="ja-JP" sz="160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x-none" sz="1600">
                <a:solidFill>
                  <a:schemeClr val="bg1"/>
                </a:solidFill>
              </a:rPr>
              <a:t>Julia Roberts</a:t>
            </a:r>
          </a:p>
        </p:txBody>
      </p:sp>
      <p:sp>
        <p:nvSpPr>
          <p:cNvPr id="23567" name="Text Box 38"/>
          <p:cNvSpPr txBox="1">
            <a:spLocks noChangeArrowheads="1"/>
          </p:cNvSpPr>
          <p:nvPr/>
        </p:nvSpPr>
        <p:spPr bwMode="auto">
          <a:xfrm>
            <a:off x="4889500" y="1601788"/>
            <a:ext cx="10207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600">
                <a:solidFill>
                  <a:srgbClr val="FFFF00"/>
                </a:solidFill>
              </a:rPr>
              <a:t>Neuron 3</a:t>
            </a:r>
            <a:endParaRPr lang="en-US" altLang="x-none" sz="1600">
              <a:solidFill>
                <a:schemeClr val="bg1"/>
              </a:solidFill>
            </a:endParaRPr>
          </a:p>
          <a:p>
            <a:pPr algn="ctr" eaLnBrk="1" hangingPunct="1"/>
            <a:r>
              <a:rPr lang="ja-JP" altLang="en-US" sz="1600">
                <a:solidFill>
                  <a:schemeClr val="bg1"/>
                </a:solidFill>
              </a:rPr>
              <a:t>“</a:t>
            </a:r>
            <a:r>
              <a:rPr lang="en-US" altLang="ja-JP" sz="1600">
                <a:solidFill>
                  <a:schemeClr val="bg1"/>
                </a:solidFill>
              </a:rPr>
              <a:t>likes</a:t>
            </a:r>
            <a:r>
              <a:rPr lang="ja-JP" altLang="en-US" sz="1600">
                <a:solidFill>
                  <a:schemeClr val="bg1"/>
                </a:solidFill>
              </a:rPr>
              <a:t>”</a:t>
            </a:r>
            <a:endParaRPr lang="en-US" altLang="ja-JP" sz="160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x-none" sz="1600">
                <a:solidFill>
                  <a:schemeClr val="bg1"/>
                </a:solidFill>
              </a:rPr>
              <a:t>Brad Pitt</a:t>
            </a:r>
          </a:p>
        </p:txBody>
      </p:sp>
      <p:sp>
        <p:nvSpPr>
          <p:cNvPr id="23568" name="Text Box 39"/>
          <p:cNvSpPr txBox="1">
            <a:spLocks noChangeArrowheads="1"/>
          </p:cNvSpPr>
          <p:nvPr/>
        </p:nvSpPr>
        <p:spPr bwMode="auto">
          <a:xfrm>
            <a:off x="7162800" y="2133600"/>
            <a:ext cx="19812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chemeClr val="bg1"/>
                </a:solidFill>
              </a:rPr>
              <a:t>Even though there are neurons tuned to each object, the </a:t>
            </a:r>
            <a:r>
              <a:rPr lang="en-US" altLang="x-none" sz="1800" u="sng">
                <a:solidFill>
                  <a:schemeClr val="bg1"/>
                </a:solidFill>
              </a:rPr>
              <a:t>population</a:t>
            </a:r>
            <a:r>
              <a:rPr lang="en-US" altLang="x-none" sz="1800">
                <a:solidFill>
                  <a:schemeClr val="bg1"/>
                </a:solidFill>
              </a:rPr>
              <a:t> as a whole shows no preference</a:t>
            </a:r>
          </a:p>
        </p:txBody>
      </p:sp>
      <p:sp>
        <p:nvSpPr>
          <p:cNvPr id="49163" name="Line 40"/>
          <p:cNvSpPr>
            <a:spLocks noChangeShapeType="1"/>
          </p:cNvSpPr>
          <p:nvPr/>
        </p:nvSpPr>
        <p:spPr bwMode="auto">
          <a:xfrm>
            <a:off x="6477000" y="4343400"/>
            <a:ext cx="107950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Rectangle 3"/>
          <p:cNvSpPr txBox="1">
            <a:spLocks noChangeArrowheads="1"/>
          </p:cNvSpPr>
          <p:nvPr/>
        </p:nvSpPr>
        <p:spPr bwMode="auto">
          <a:xfrm>
            <a:off x="228600" y="798513"/>
            <a:ext cx="8686800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x-none" sz="2000">
                <a:solidFill>
                  <a:schemeClr val="bg1"/>
                </a:solidFill>
              </a:rPr>
              <a:t>fMRI resolution is typically around 3 x 3 x 3 mm so each sample comes from millions of neurons.  Let</a:t>
            </a:r>
            <a:r>
              <a:rPr lang="ja-JP" altLang="en-US" sz="2000">
                <a:solidFill>
                  <a:schemeClr val="bg1"/>
                </a:solidFill>
              </a:rPr>
              <a:t>’</a:t>
            </a:r>
            <a:r>
              <a:rPr lang="en-US" altLang="ja-JP" sz="2000">
                <a:solidFill>
                  <a:schemeClr val="bg1"/>
                </a:solidFill>
              </a:rPr>
              <a:t>s consider just three neurons.</a:t>
            </a:r>
            <a:endParaRPr lang="en-US" altLang="x-none" sz="2000">
              <a:solidFill>
                <a:schemeClr val="bg1"/>
              </a:solidFill>
            </a:endParaRPr>
          </a:p>
        </p:txBody>
      </p:sp>
      <p:pic>
        <p:nvPicPr>
          <p:cNvPr id="23595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976313" cy="1279525"/>
          </a:xfrm>
          <a:prstGeom prst="rect">
            <a:avLst/>
          </a:prstGeom>
          <a:noFill/>
          <a:ln w="5715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6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75" y="2590800"/>
            <a:ext cx="1054100" cy="1279525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7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9663" y="2590800"/>
            <a:ext cx="960437" cy="12795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9977"/>
            <a:ext cx="8229600" cy="1077218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Two Techniques </a:t>
            </a:r>
            <a:r>
              <a:rPr lang="en-CA" altLang="x-none" dirty="0">
                <a:ea typeface="ＭＳ Ｐゴシック" charset="-128"/>
              </a:rPr>
              <a:t>for Addressing </a:t>
            </a:r>
            <a:br>
              <a:rPr lang="en-CA" altLang="x-none" dirty="0">
                <a:ea typeface="ＭＳ Ｐゴシック" charset="-128"/>
              </a:rPr>
            </a:br>
            <a:r>
              <a:rPr lang="en-CA" altLang="x-none" dirty="0">
                <a:ea typeface="ＭＳ Ｐゴシック" charset="-128"/>
              </a:rPr>
              <a:t>Neural Coding 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x-none" dirty="0">
              <a:ea typeface="ＭＳ Ｐゴシック" charset="-128"/>
            </a:endParaRPr>
          </a:p>
          <a:p>
            <a:pPr marL="533400" indent="-533400">
              <a:buFontTx/>
              <a:buAutoNum type="arabicPeriod"/>
            </a:pPr>
            <a:r>
              <a:rPr lang="en-US" altLang="x-none" dirty="0">
                <a:ea typeface="ＭＳ Ｐゴシック" charset="-128"/>
              </a:rPr>
              <a:t>Multi-Voxel Pattern Analysis (MVPA or decoding or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mind reading</a:t>
            </a:r>
            <a:r>
              <a:rPr lang="ja-JP" altLang="en-US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)</a:t>
            </a:r>
          </a:p>
          <a:p>
            <a:pPr marL="533400" indent="-533400">
              <a:buFontTx/>
              <a:buAutoNum type="arabicPeriod"/>
            </a:pPr>
            <a:endParaRPr lang="en-US" altLang="x-none" dirty="0">
              <a:ea typeface="ＭＳ Ｐゴシック" charset="-128"/>
            </a:endParaRPr>
          </a:p>
          <a:p>
            <a:pPr marL="533400" indent="-533400">
              <a:buFontTx/>
              <a:buAutoNum type="arabicPeriod"/>
            </a:pPr>
            <a:r>
              <a:rPr lang="en-US" altLang="x-none" dirty="0" err="1">
                <a:ea typeface="ＭＳ Ｐゴシック" charset="-128"/>
              </a:rPr>
              <a:t>fMR</a:t>
            </a:r>
            <a:r>
              <a:rPr lang="en-US" altLang="x-none" dirty="0">
                <a:ea typeface="ＭＳ Ｐゴシック" charset="-128"/>
              </a:rPr>
              <a:t> Adaptation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(or repetition suppression or priming)</a:t>
            </a:r>
          </a:p>
          <a:p>
            <a:pPr marL="533400" indent="-533400">
              <a:buFontTx/>
              <a:buAutoNum type="arabicPeriod"/>
            </a:pPr>
            <a:endParaRPr lang="en-US" altLang="x-none" dirty="0"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287" y="1337568"/>
            <a:ext cx="8353425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3"/>
          <p:cNvSpPr>
            <a:spLocks noGrp="1"/>
          </p:cNvSpPr>
          <p:nvPr>
            <p:ph type="ctrTitle"/>
          </p:nvPr>
        </p:nvSpPr>
        <p:spPr>
          <a:xfrm>
            <a:off x="685800" y="1889125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Multivoxel Pattern Analyses</a:t>
            </a:r>
            <a:br>
              <a:rPr lang="en-US" altLang="x-none">
                <a:ea typeface="ＭＳ Ｐゴシック" charset="-128"/>
              </a:rPr>
            </a:br>
            <a:r>
              <a:rPr lang="en-US" altLang="x-none">
                <a:ea typeface="ＭＳ Ｐゴシック" charset="-128"/>
              </a:rPr>
              <a:t>(or decoding or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mind reading</a:t>
            </a:r>
            <a:r>
              <a:rPr lang="ja-JP" altLang="en-US">
                <a:ea typeface="ＭＳ Ｐゴシック" charset="-128"/>
              </a:rPr>
              <a:t>”</a:t>
            </a:r>
            <a:r>
              <a:rPr lang="en-US" altLang="ja-JP">
                <a:ea typeface="ＭＳ Ｐゴシック" charset="-128"/>
              </a:rPr>
              <a:t>)</a:t>
            </a:r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520" y="956340"/>
            <a:ext cx="1852143" cy="1872208"/>
            <a:chOff x="1997356" y="545922"/>
            <a:chExt cx="5295892" cy="5353267"/>
          </a:xfrm>
        </p:grpSpPr>
        <p:sp>
          <p:nvSpPr>
            <p:cNvPr id="62" name="Cube 61"/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solidFill>
              <a:schemeClr val="tx1">
                <a:lumMod val="6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1" name="Cube 60"/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Cube 6"/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solidFill>
              <a:schemeClr val="accent4">
                <a:lumMod val="1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Cube 7"/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Cube 8"/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solidFill>
              <a:schemeClr val="tx1">
                <a:lumMod val="6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Cube 9"/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solidFill>
              <a:srgbClr val="FFC02B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Cube 10"/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solidFill>
              <a:srgbClr val="161616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Cube 11"/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solidFill>
              <a:schemeClr val="accent4">
                <a:lumMod val="9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Cube 12"/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solidFill>
              <a:schemeClr val="tx1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Cube 13"/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solidFill>
              <a:srgbClr val="8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Cube 14"/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solidFill>
              <a:schemeClr val="accent4">
                <a:lumMod val="1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Cube 15"/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solidFill>
              <a:schemeClr val="tx1">
                <a:lumMod val="8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Cube 16"/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solidFill>
              <a:schemeClr val="accent4">
                <a:lumMod val="2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Cube 17"/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solidFill>
              <a:schemeClr val="accent4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Cube 18"/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solidFill>
              <a:schemeClr val="tx1">
                <a:lumMod val="8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Cube 19"/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solidFill>
              <a:schemeClr val="tx1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Cube 20"/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solidFill>
              <a:srgbClr val="FFC02B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Cube 21"/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solidFill>
              <a:schemeClr val="accent4">
                <a:lumMod val="2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Cube 22"/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solidFill>
              <a:schemeClr val="tx1">
                <a:lumMod val="7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Cube 23"/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solidFill>
              <a:schemeClr val="tx1">
                <a:lumMod val="7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Cube 24"/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solidFill>
              <a:schemeClr val="tx1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7" name="Cube 56"/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solidFill>
              <a:schemeClr val="tx1">
                <a:lumMod val="8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8" name="Cube 57"/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solidFill>
              <a:schemeClr val="tx1">
                <a:lumMod val="6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0" name="Cube 59"/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solidFill>
              <a:schemeClr val="accent4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56" name="Title 55"/>
          <p:cNvSpPr>
            <a:spLocks noGrp="1"/>
          </p:cNvSpPr>
          <p:nvPr>
            <p:ph type="title"/>
          </p:nvPr>
        </p:nvSpPr>
        <p:spPr>
          <a:xfrm>
            <a:off x="611188" y="112883"/>
            <a:ext cx="7772400" cy="588623"/>
          </a:xfrm>
        </p:spPr>
        <p:txBody>
          <a:bodyPr/>
          <a:lstStyle/>
          <a:p>
            <a:r>
              <a:rPr lang="en-US" dirty="0"/>
              <a:t>Pattern Similarity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2463110" y="956340"/>
            <a:ext cx="1852143" cy="1872208"/>
            <a:chOff x="1997356" y="545922"/>
            <a:chExt cx="5295892" cy="5353267"/>
          </a:xfrm>
        </p:grpSpPr>
        <p:sp>
          <p:nvSpPr>
            <p:cNvPr id="98" name="Cube 97"/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solidFill>
              <a:schemeClr val="tx1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9" name="Cube 98"/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0" name="Cube 99"/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solidFill>
              <a:schemeClr val="accent4">
                <a:lumMod val="1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1" name="Cube 100"/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2" name="Cube 101"/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solidFill>
              <a:schemeClr val="tx1">
                <a:lumMod val="6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3" name="Cube 102"/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solidFill>
              <a:srgbClr val="FFC02B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4" name="Cube 103"/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solidFill>
              <a:srgbClr val="161616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5" name="Cube 104"/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solidFill>
              <a:schemeClr val="accent4">
                <a:lumMod val="9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6" name="Cube 105"/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solidFill>
              <a:schemeClr val="tx1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7" name="Cube 106"/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solidFill>
              <a:srgbClr val="8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8" name="Cube 107"/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solidFill>
              <a:schemeClr val="accent4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9" name="Cube 108"/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solidFill>
              <a:schemeClr val="tx1">
                <a:lumMod val="8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0" name="Cube 109"/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solidFill>
              <a:schemeClr val="accent4">
                <a:lumMod val="2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1" name="Cube 110"/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solidFill>
              <a:schemeClr val="accent4">
                <a:lumMod val="2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2" name="Cube 111"/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solidFill>
              <a:schemeClr val="tx1">
                <a:lumMod val="7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3" name="Cube 112"/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solidFill>
              <a:schemeClr val="tx1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4" name="Cube 113"/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solidFill>
              <a:srgbClr val="FFC02B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5" name="Cube 114"/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solidFill>
              <a:schemeClr val="accent4">
                <a:lumMod val="1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6" name="Cube 115"/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solidFill>
              <a:schemeClr val="tx1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7" name="Cube 116"/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solidFill>
              <a:schemeClr val="tx1">
                <a:lumMod val="7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8" name="Cube 117"/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solidFill>
              <a:schemeClr val="tx1">
                <a:lumMod val="6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9" name="Cube 118"/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solidFill>
              <a:schemeClr val="tx1">
                <a:lumMod val="7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0" name="Cube 119"/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solidFill>
              <a:schemeClr val="tx1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1" name="Cube 120"/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solidFill>
              <a:schemeClr val="accent4">
                <a:lumMod val="9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760797" y="956340"/>
            <a:ext cx="1852143" cy="1872208"/>
            <a:chOff x="1997356" y="545922"/>
            <a:chExt cx="5295892" cy="5353267"/>
          </a:xfrm>
        </p:grpSpPr>
        <p:sp>
          <p:nvSpPr>
            <p:cNvPr id="123" name="Cube 122"/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solidFill>
              <a:schemeClr val="tx1">
                <a:lumMod val="6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4" name="Cube 123"/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solidFill>
              <a:srgbClr val="36363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5" name="Cube 124"/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solidFill>
              <a:schemeClr val="tx1">
                <a:lumMod val="7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6" name="Cube 125"/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7" name="Cube 126"/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solidFill>
              <a:schemeClr val="tx1">
                <a:lumMod val="6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8" name="Cube 127"/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solidFill>
              <a:srgbClr val="FFC02B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9" name="Cube 128"/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solidFill>
              <a:srgbClr val="161616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0" name="Cube 129"/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solidFill>
              <a:schemeClr val="accent4">
                <a:lumMod val="9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" name="Cube 130"/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solidFill>
              <a:schemeClr val="tx1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2" name="Cube 131"/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solidFill>
              <a:srgbClr val="8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3" name="Cube 132"/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solidFill>
              <a:schemeClr val="accent4">
                <a:lumMod val="1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4" name="Cube 133"/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solidFill>
              <a:schemeClr val="tx1">
                <a:lumMod val="8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5" name="Cube 134"/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solidFill>
              <a:schemeClr val="tx1">
                <a:lumMod val="8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6" name="Cube 135"/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solidFill>
              <a:schemeClr val="accent4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7" name="Cube 136"/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solidFill>
              <a:schemeClr val="accent4">
                <a:lumMod val="2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8" name="Cube 137"/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solidFill>
              <a:schemeClr val="accent4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9" name="Cube 138"/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solidFill>
              <a:srgbClr val="FFC02B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0" name="Cube 139"/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solidFill>
              <a:schemeClr val="tx1">
                <a:lumMod val="7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1" name="Cube 140"/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solidFill>
              <a:schemeClr val="accent4">
                <a:lumMod val="2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2" name="Cube 141"/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solidFill>
              <a:schemeClr val="bg2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3" name="Cube 142"/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solidFill>
              <a:schemeClr val="tx1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4" name="Cube 143"/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solidFill>
              <a:schemeClr val="accent4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5" name="Cube 144"/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solidFill>
              <a:schemeClr val="tx1">
                <a:lumMod val="8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6" name="Cube 145"/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solidFill>
              <a:schemeClr val="tx1">
                <a:lumMod val="7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011429" y="956340"/>
            <a:ext cx="1852143" cy="1872208"/>
            <a:chOff x="1997356" y="545922"/>
            <a:chExt cx="5295892" cy="5353267"/>
          </a:xfrm>
        </p:grpSpPr>
        <p:sp>
          <p:nvSpPr>
            <p:cNvPr id="148" name="Cube 147"/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solidFill>
              <a:schemeClr val="tx1">
                <a:lumMod val="6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9" name="Cube 148"/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solidFill>
              <a:schemeClr val="tx1">
                <a:lumMod val="6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0" name="Cube 149"/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solidFill>
              <a:schemeClr val="tx1">
                <a:lumMod val="6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1" name="Cube 150"/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2" name="Cube 151"/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solidFill>
              <a:schemeClr val="tx1">
                <a:lumMod val="6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3" name="Cube 152"/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solidFill>
              <a:srgbClr val="FFC02B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4" name="Cube 153"/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solidFill>
              <a:srgbClr val="161616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5" name="Cube 154"/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solidFill>
              <a:schemeClr val="accent4">
                <a:lumMod val="9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6" name="Cube 155"/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solidFill>
              <a:schemeClr val="tx1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7" name="Cube 156"/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solidFill>
              <a:srgbClr val="8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8" name="Cube 157"/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solidFill>
              <a:schemeClr val="accent4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9" name="Cube 158"/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solidFill>
              <a:schemeClr val="tx1">
                <a:lumMod val="8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0" name="Cube 159"/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solidFill>
              <a:schemeClr val="tx1">
                <a:lumMod val="8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1" name="Cube 160"/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2" name="Cube 161"/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solidFill>
              <a:schemeClr val="accent4">
                <a:lumMod val="2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3" name="Cube 162"/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solidFill>
              <a:schemeClr val="accent4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4" name="Cube 163"/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solidFill>
              <a:srgbClr val="FFC02B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5" name="Cube 164"/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solidFill>
              <a:schemeClr val="tx1">
                <a:lumMod val="8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6" name="Cube 165"/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solidFill>
              <a:schemeClr val="accent4">
                <a:lumMod val="1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7" name="Cube 166"/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solidFill>
              <a:schemeClr val="accent4">
                <a:lumMod val="2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8" name="Cube 167"/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solidFill>
              <a:schemeClr val="tx1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9" name="Cube 168"/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solidFill>
              <a:schemeClr val="accent4">
                <a:lumMod val="2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0" name="Cube 169"/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solidFill>
              <a:schemeClr val="tx1">
                <a:lumMod val="6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1" name="Cube 170"/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solidFill>
              <a:schemeClr val="tx1">
                <a:lumMod val="7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1492" y="2972564"/>
            <a:ext cx="1692199" cy="936104"/>
            <a:chOff x="323528" y="3645024"/>
            <a:chExt cx="3759666" cy="2079802"/>
          </a:xfrm>
        </p:grpSpPr>
        <p:pic>
          <p:nvPicPr>
            <p:cNvPr id="172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83" b="95572" l="0" r="94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645024"/>
              <a:ext cx="1728192" cy="1059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394" l="3052" r="985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422" y="4050384"/>
              <a:ext cx="1888536" cy="110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48" b="100000" l="74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386" y="4500014"/>
              <a:ext cx="2048913" cy="88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78" b="89778" l="1584" r="981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7" y="4727360"/>
              <a:ext cx="1959467" cy="997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6" name="Group 175"/>
          <p:cNvGrpSpPr/>
          <p:nvPr/>
        </p:nvGrpSpPr>
        <p:grpSpPr>
          <a:xfrm>
            <a:off x="2543082" y="2972564"/>
            <a:ext cx="1692199" cy="936104"/>
            <a:chOff x="323528" y="3645024"/>
            <a:chExt cx="3759666" cy="2079802"/>
          </a:xfrm>
        </p:grpSpPr>
        <p:pic>
          <p:nvPicPr>
            <p:cNvPr id="177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583" b="95572" l="0" r="94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645024"/>
              <a:ext cx="1728192" cy="1059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8394" l="3052" r="985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422" y="4050384"/>
              <a:ext cx="1888536" cy="110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448" b="100000" l="74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386" y="4500014"/>
              <a:ext cx="2048913" cy="88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778" b="89778" l="1584" r="981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7" y="4727360"/>
              <a:ext cx="1959467" cy="997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4966788" y="3044572"/>
            <a:ext cx="1440160" cy="853428"/>
            <a:chOff x="4788024" y="3717032"/>
            <a:chExt cx="1944216" cy="1152128"/>
          </a:xfrm>
        </p:grpSpPr>
        <p:pic>
          <p:nvPicPr>
            <p:cNvPr id="189" name="Picture 10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207" b="97087" l="1824" r="993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717032"/>
              <a:ext cx="1106905" cy="519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" name="Picture 8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429" b="99286" l="0" r="93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525" y="3977806"/>
              <a:ext cx="822608" cy="471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" name="Picture 9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658" b="97342" l="1147" r="986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729" y="4189795"/>
              <a:ext cx="879804" cy="50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" name="Picture 7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476" b="96190" l="0" r="974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838" y="4515893"/>
              <a:ext cx="908402" cy="353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0" name="Group 189"/>
          <p:cNvGrpSpPr/>
          <p:nvPr/>
        </p:nvGrpSpPr>
        <p:grpSpPr>
          <a:xfrm>
            <a:off x="7217420" y="2972564"/>
            <a:ext cx="1440160" cy="853428"/>
            <a:chOff x="4788024" y="3717032"/>
            <a:chExt cx="1944216" cy="1152128"/>
          </a:xfrm>
        </p:grpSpPr>
        <p:pic>
          <p:nvPicPr>
            <p:cNvPr id="191" name="Picture 10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4207" b="97087" l="1824" r="993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717032"/>
              <a:ext cx="1106905" cy="519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2" name="Picture 8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429" b="99286" l="0" r="93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525" y="3977806"/>
              <a:ext cx="822608" cy="471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3" name="Picture 9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2658" b="97342" l="1147" r="986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729" y="4189795"/>
              <a:ext cx="879804" cy="50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7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476" b="96190" l="0" r="974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838" y="4515893"/>
              <a:ext cx="908402" cy="353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35"/>
          <p:cNvSpPr txBox="1"/>
          <p:nvPr/>
        </p:nvSpPr>
        <p:spPr>
          <a:xfrm>
            <a:off x="429780" y="4233282"/>
            <a:ext cx="149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HAMMERS</a:t>
            </a:r>
          </a:p>
          <a:p>
            <a:r>
              <a:rPr lang="en-US" sz="2000" dirty="0"/>
              <a:t>Even Runs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2641370" y="4233282"/>
            <a:ext cx="149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HAMMERS</a:t>
            </a:r>
          </a:p>
          <a:p>
            <a:r>
              <a:rPr lang="en-US" sz="2000" dirty="0"/>
              <a:t>Odd Runs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4967235" y="4233282"/>
            <a:ext cx="1439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SOCKS</a:t>
            </a:r>
          </a:p>
          <a:p>
            <a:r>
              <a:rPr lang="en-US" sz="2000" dirty="0"/>
              <a:t>Even Runs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7267773" y="4233282"/>
            <a:ext cx="1339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SOCKS</a:t>
            </a:r>
          </a:p>
          <a:p>
            <a:r>
              <a:rPr lang="en-US" sz="2000" dirty="0"/>
              <a:t>Odd Runs</a:t>
            </a:r>
          </a:p>
        </p:txBody>
      </p:sp>
    </p:spTree>
    <p:extLst>
      <p:ext uri="{BB962C8B-B14F-4D97-AF65-F5344CB8AC3E}">
        <p14:creationId xmlns:p14="http://schemas.microsoft.com/office/powerpoint/2010/main" val="226440966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9350A48C-D91B-3F47-886C-D7E3283C6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46927" y="1412776"/>
            <a:ext cx="3883684" cy="2700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75762B-5C85-884E-B876-2D91BD9A91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64780" y="1454749"/>
            <a:ext cx="3883684" cy="2700020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>
            <a:off x="2906985" y="3365101"/>
            <a:ext cx="3099304" cy="1112443"/>
          </a:xfrm>
          <a:custGeom>
            <a:avLst/>
            <a:gdLst>
              <a:gd name="connsiteX0" fmla="*/ 606056 w 606056"/>
              <a:gd name="connsiteY0" fmla="*/ 0 h 2806995"/>
              <a:gd name="connsiteX1" fmla="*/ 0 w 606056"/>
              <a:gd name="connsiteY1" fmla="*/ 2806995 h 280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6056" h="2806995">
                <a:moveTo>
                  <a:pt x="606056" y="0"/>
                </a:moveTo>
                <a:cubicBezTo>
                  <a:pt x="350874" y="1169581"/>
                  <a:pt x="95693" y="2339163"/>
                  <a:pt x="0" y="2806995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CA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Freeform 25"/>
          <p:cNvSpPr/>
          <p:nvPr/>
        </p:nvSpPr>
        <p:spPr>
          <a:xfrm flipH="1">
            <a:off x="3084275" y="1100720"/>
            <a:ext cx="2922014" cy="2086198"/>
          </a:xfrm>
          <a:custGeom>
            <a:avLst/>
            <a:gdLst>
              <a:gd name="connsiteX0" fmla="*/ 1520456 w 1520456"/>
              <a:gd name="connsiteY0" fmla="*/ 0 h 1903227"/>
              <a:gd name="connsiteX1" fmla="*/ 0 w 1520456"/>
              <a:gd name="connsiteY1" fmla="*/ 1903227 h 190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0456" h="1903227">
                <a:moveTo>
                  <a:pt x="1520456" y="0"/>
                </a:moveTo>
                <a:lnTo>
                  <a:pt x="0" y="1903227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CA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 rot="5400000">
            <a:off x="-1409700" y="2422525"/>
            <a:ext cx="3352800" cy="381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C00000"/>
              </a:gs>
            </a:gsLst>
            <a:lin ang="0" scaled="1"/>
            <a:tileRect/>
          </a:gradFill>
          <a:ln w="2540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32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7364" name="TextBox 24"/>
          <p:cNvSpPr txBox="1">
            <a:spLocks noChangeArrowheads="1"/>
          </p:cNvSpPr>
          <p:nvPr/>
        </p:nvSpPr>
        <p:spPr bwMode="auto">
          <a:xfrm>
            <a:off x="11113" y="4371975"/>
            <a:ext cx="892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FFFFFF"/>
                </a:solidFill>
              </a:rPr>
              <a:t>low</a:t>
            </a:r>
            <a:br>
              <a:rPr lang="en-US" altLang="x-none" sz="1800">
                <a:solidFill>
                  <a:srgbClr val="FFFFFF"/>
                </a:solidFill>
              </a:rPr>
            </a:br>
            <a:r>
              <a:rPr lang="en-US" altLang="x-none" sz="1800">
                <a:solidFill>
                  <a:srgbClr val="FFFFFF"/>
                </a:solidFill>
              </a:rPr>
              <a:t>activity</a:t>
            </a:r>
          </a:p>
        </p:txBody>
      </p:sp>
      <p:sp>
        <p:nvSpPr>
          <p:cNvPr id="57365" name="TextBox 27"/>
          <p:cNvSpPr txBox="1">
            <a:spLocks noChangeArrowheads="1"/>
          </p:cNvSpPr>
          <p:nvPr/>
        </p:nvSpPr>
        <p:spPr bwMode="auto">
          <a:xfrm>
            <a:off x="-7938" y="290513"/>
            <a:ext cx="890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FFFFFF"/>
                </a:solidFill>
              </a:rPr>
              <a:t>high</a:t>
            </a:r>
            <a:br>
              <a:rPr lang="en-US" altLang="x-none" sz="1800">
                <a:solidFill>
                  <a:srgbClr val="FFFFFF"/>
                </a:solidFill>
              </a:rPr>
            </a:br>
            <a:r>
              <a:rPr lang="en-US" altLang="x-none" sz="1800">
                <a:solidFill>
                  <a:srgbClr val="FFFFFF"/>
                </a:solidFill>
              </a:rPr>
              <a:t>activity</a:t>
            </a:r>
          </a:p>
        </p:txBody>
      </p:sp>
      <p:sp>
        <p:nvSpPr>
          <p:cNvPr id="57366" name="TextBox 1"/>
          <p:cNvSpPr txBox="1">
            <a:spLocks noChangeArrowheads="1"/>
          </p:cNvSpPr>
          <p:nvPr/>
        </p:nvSpPr>
        <p:spPr bwMode="auto">
          <a:xfrm>
            <a:off x="1258888" y="115888"/>
            <a:ext cx="6719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x-none" sz="2800">
                <a:solidFill>
                  <a:srgbClr val="FFFF00"/>
                </a:solidFill>
              </a:rPr>
              <a:t>Region Of Interest (ROI): group of voxels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885F64-7546-1343-B870-F36C95B58079}"/>
              </a:ext>
            </a:extLst>
          </p:cNvPr>
          <p:cNvGrpSpPr/>
          <p:nvPr/>
        </p:nvGrpSpPr>
        <p:grpSpPr>
          <a:xfrm>
            <a:off x="1052744" y="1124744"/>
            <a:ext cx="3316867" cy="3352800"/>
            <a:chOff x="1997356" y="545922"/>
            <a:chExt cx="5295892" cy="5353267"/>
          </a:xfrm>
        </p:grpSpPr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CC1DEF85-D281-1349-8B69-804BB544657E}"/>
                </a:ext>
              </a:extLst>
            </p:cNvPr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solidFill>
              <a:srgbClr val="FF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2B5349CD-D1A0-BB44-A6BB-39038A26C328}"/>
                </a:ext>
              </a:extLst>
            </p:cNvPr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25053393-429F-D741-BB28-037616FA4C5C}"/>
                </a:ext>
              </a:extLst>
            </p:cNvPr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solidFill>
              <a:srgbClr val="C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26B22B9A-A528-5F46-AC35-200442C73A8F}"/>
                </a:ext>
              </a:extLst>
            </p:cNvPr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59E91795-C1A4-1F45-839F-70C9E85B7647}"/>
                </a:ext>
              </a:extLst>
            </p:cNvPr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solidFill>
              <a:schemeClr val="tx2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40A6D2DF-5FBF-BD41-810E-FFD469776B8A}"/>
                </a:ext>
              </a:extLst>
            </p:cNvPr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solidFill>
              <a:srgbClr val="FFC02B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2CCBD9A0-1073-D649-9EFC-C9870A423E56}"/>
                </a:ext>
              </a:extLst>
            </p:cNvPr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88838027-2C38-984D-B5B7-1904D22E9C5D}"/>
                </a:ext>
              </a:extLst>
            </p:cNvPr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solidFill>
              <a:srgbClr val="FF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5B257B14-A022-9245-8F2F-F744887D3123}"/>
                </a:ext>
              </a:extLst>
            </p:cNvPr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solidFill>
              <a:srgbClr val="C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6A7FFFB8-A627-C84E-8F6B-DB6020207937}"/>
                </a:ext>
              </a:extLst>
            </p:cNvPr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solidFill>
              <a:srgbClr val="8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3BBC928F-78E5-B143-89E3-BCA138BDEF9D}"/>
                </a:ext>
              </a:extLst>
            </p:cNvPr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solidFill>
              <a:srgbClr val="FFC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F982F7D8-85D3-634F-8DF4-AE033557CCEB}"/>
                </a:ext>
              </a:extLst>
            </p:cNvPr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solidFill>
              <a:srgbClr val="FF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0419705E-D29D-FB4E-BDFC-AA7F5D5F8A94}"/>
                </a:ext>
              </a:extLst>
            </p:cNvPr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97A8C165-19CD-E041-AE45-754816992C4C}"/>
                </a:ext>
              </a:extLst>
            </p:cNvPr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47BCE65C-7036-B243-8593-B8E4AA7B3AA1}"/>
                </a:ext>
              </a:extLst>
            </p:cNvPr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24C84A6C-66EA-0A4D-9A31-DD3C69B98539}"/>
                </a:ext>
              </a:extLst>
            </p:cNvPr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0E44B460-66EE-0941-AACB-84074B10B5C4}"/>
                </a:ext>
              </a:extLst>
            </p:cNvPr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solidFill>
              <a:srgbClr val="FFC02B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C162B895-54B3-AC4F-B2CE-293D35F1BF4C}"/>
                </a:ext>
              </a:extLst>
            </p:cNvPr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solidFill>
              <a:schemeClr val="tx2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CFA2D624-32DB-6748-AC2D-043D2CA9CC5B}"/>
                </a:ext>
              </a:extLst>
            </p:cNvPr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solidFill>
              <a:srgbClr val="FFC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FA94463F-C5F1-C746-83B1-F2C53F053531}"/>
                </a:ext>
              </a:extLst>
            </p:cNvPr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solidFill>
              <a:srgbClr val="FF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D829078E-9566-F34E-B3C6-F07242577626}"/>
                </a:ext>
              </a:extLst>
            </p:cNvPr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solidFill>
              <a:srgbClr val="C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1367C5FF-1926-9A47-8A09-E6C8E3530B83}"/>
                </a:ext>
              </a:extLst>
            </p:cNvPr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solidFill>
              <a:srgbClr val="FFC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2CB1E226-8F44-B84D-BC9C-BCC4DF9814A2}"/>
                </a:ext>
              </a:extLst>
            </p:cNvPr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solidFill>
              <a:srgbClr val="FF93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71891287-69AA-C341-8F1C-433E0F359B5C}"/>
                </a:ext>
              </a:extLst>
            </p:cNvPr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solidFill>
              <a:schemeClr val="accent5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1C9BC314-123A-B142-8BA2-ACEBA566970D}"/>
              </a:ext>
            </a:extLst>
          </p:cNvPr>
          <p:cNvSpPr/>
          <p:nvPr/>
        </p:nvSpPr>
        <p:spPr bwMode="auto">
          <a:xfrm>
            <a:off x="5934281" y="3186918"/>
            <a:ext cx="170074" cy="170074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9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274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ea typeface="+mj-ea"/>
                <a:cs typeface="+mj-cs"/>
              </a:rPr>
              <a:t>Voxel Pattern Information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3F8C4A-0CA1-1641-8663-536CB5B6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regions might have similar average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activation but different spatial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activation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258184" y="945355"/>
            <a:ext cx="1744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dirty="0">
                <a:solidFill>
                  <a:srgbClr val="FF85FF"/>
                </a:solidFill>
              </a:rPr>
              <a:t>Condition 1</a:t>
            </a:r>
          </a:p>
          <a:p>
            <a:pPr algn="ctr"/>
            <a:r>
              <a:rPr lang="en-US" altLang="x-none" sz="1600" dirty="0">
                <a:solidFill>
                  <a:srgbClr val="FF85FF"/>
                </a:solidFill>
              </a:rPr>
              <a:t>e.g., Faces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542031" y="909636"/>
            <a:ext cx="1744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dirty="0">
                <a:solidFill>
                  <a:srgbClr val="92D050"/>
                </a:solidFill>
              </a:rPr>
              <a:t>Condition 2</a:t>
            </a:r>
          </a:p>
          <a:p>
            <a:pPr algn="ctr"/>
            <a:r>
              <a:rPr lang="en-US" altLang="x-none" sz="1600" dirty="0">
                <a:solidFill>
                  <a:srgbClr val="92D050"/>
                </a:solidFill>
              </a:rPr>
              <a:t>e.g., Hands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9569648-1461-0749-BF9D-6E3D01187422}"/>
              </a:ext>
            </a:extLst>
          </p:cNvPr>
          <p:cNvGrpSpPr/>
          <p:nvPr/>
        </p:nvGrpSpPr>
        <p:grpSpPr>
          <a:xfrm>
            <a:off x="1331640" y="1749966"/>
            <a:ext cx="1820905" cy="1840632"/>
            <a:chOff x="1997356" y="545922"/>
            <a:chExt cx="5295892" cy="5353267"/>
          </a:xfrm>
        </p:grpSpPr>
        <p:sp>
          <p:nvSpPr>
            <p:cNvPr id="173" name="Cube 172">
              <a:extLst>
                <a:ext uri="{FF2B5EF4-FFF2-40B4-BE49-F238E27FC236}">
                  <a16:creationId xmlns:a16="http://schemas.microsoft.com/office/drawing/2014/main" id="{2EF55CDF-32CF-E945-AD94-800DDA56C82E}"/>
                </a:ext>
              </a:extLst>
            </p:cNvPr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solidFill>
              <a:srgbClr val="FF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4" name="Cube 173">
              <a:extLst>
                <a:ext uri="{FF2B5EF4-FFF2-40B4-BE49-F238E27FC236}">
                  <a16:creationId xmlns:a16="http://schemas.microsoft.com/office/drawing/2014/main" id="{5700736F-6AD0-6241-B5BA-4EB40ECBD35E}"/>
                </a:ext>
              </a:extLst>
            </p:cNvPr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solidFill>
              <a:srgbClr val="C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5" name="Cube 174">
              <a:extLst>
                <a:ext uri="{FF2B5EF4-FFF2-40B4-BE49-F238E27FC236}">
                  <a16:creationId xmlns:a16="http://schemas.microsoft.com/office/drawing/2014/main" id="{FD27272D-73BA-AE4A-8079-C46691693D27}"/>
                </a:ext>
              </a:extLst>
            </p:cNvPr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solidFill>
              <a:srgbClr val="C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6" name="Cube 175">
              <a:extLst>
                <a:ext uri="{FF2B5EF4-FFF2-40B4-BE49-F238E27FC236}">
                  <a16:creationId xmlns:a16="http://schemas.microsoft.com/office/drawing/2014/main" id="{DFA065F6-78F2-4C41-8777-CDF7F86283CA}"/>
                </a:ext>
              </a:extLst>
            </p:cNvPr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7" name="Cube 176">
              <a:extLst>
                <a:ext uri="{FF2B5EF4-FFF2-40B4-BE49-F238E27FC236}">
                  <a16:creationId xmlns:a16="http://schemas.microsoft.com/office/drawing/2014/main" id="{F7E281D9-269A-704C-8C11-75AB39599F48}"/>
                </a:ext>
              </a:extLst>
            </p:cNvPr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8" name="Cube 177">
              <a:extLst>
                <a:ext uri="{FF2B5EF4-FFF2-40B4-BE49-F238E27FC236}">
                  <a16:creationId xmlns:a16="http://schemas.microsoft.com/office/drawing/2014/main" id="{57BEE1BA-EEE6-5845-8444-22EE618E236E}"/>
                </a:ext>
              </a:extLst>
            </p:cNvPr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solidFill>
              <a:srgbClr val="FFC02B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79" name="Cube 178">
              <a:extLst>
                <a:ext uri="{FF2B5EF4-FFF2-40B4-BE49-F238E27FC236}">
                  <a16:creationId xmlns:a16="http://schemas.microsoft.com/office/drawing/2014/main" id="{4F762154-E625-8640-A0BB-984451B0B1C9}"/>
                </a:ext>
              </a:extLst>
            </p:cNvPr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0" name="Cube 179">
              <a:extLst>
                <a:ext uri="{FF2B5EF4-FFF2-40B4-BE49-F238E27FC236}">
                  <a16:creationId xmlns:a16="http://schemas.microsoft.com/office/drawing/2014/main" id="{6CA7C706-0245-7446-B332-3F251954504D}"/>
                </a:ext>
              </a:extLst>
            </p:cNvPr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solidFill>
              <a:srgbClr val="FF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1" name="Cube 180">
              <a:extLst>
                <a:ext uri="{FF2B5EF4-FFF2-40B4-BE49-F238E27FC236}">
                  <a16:creationId xmlns:a16="http://schemas.microsoft.com/office/drawing/2014/main" id="{9F8EF479-A54F-1742-B711-F73E4EC88549}"/>
                </a:ext>
              </a:extLst>
            </p:cNvPr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solidFill>
              <a:srgbClr val="C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2" name="Cube 181">
              <a:extLst>
                <a:ext uri="{FF2B5EF4-FFF2-40B4-BE49-F238E27FC236}">
                  <a16:creationId xmlns:a16="http://schemas.microsoft.com/office/drawing/2014/main" id="{D2FBED4E-903A-2143-8CAB-56EF573B7408}"/>
                </a:ext>
              </a:extLst>
            </p:cNvPr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solidFill>
              <a:srgbClr val="8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3" name="Cube 182">
              <a:extLst>
                <a:ext uri="{FF2B5EF4-FFF2-40B4-BE49-F238E27FC236}">
                  <a16:creationId xmlns:a16="http://schemas.microsoft.com/office/drawing/2014/main" id="{2FCC2247-B1C5-AC41-B536-F68782E7C6A5}"/>
                </a:ext>
              </a:extLst>
            </p:cNvPr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solidFill>
              <a:srgbClr val="FFC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4" name="Cube 183">
              <a:extLst>
                <a:ext uri="{FF2B5EF4-FFF2-40B4-BE49-F238E27FC236}">
                  <a16:creationId xmlns:a16="http://schemas.microsoft.com/office/drawing/2014/main" id="{4874B732-A65E-3246-BAC5-3B005EE29B21}"/>
                </a:ext>
              </a:extLst>
            </p:cNvPr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solidFill>
              <a:srgbClr val="FF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5" name="Cube 184">
              <a:extLst>
                <a:ext uri="{FF2B5EF4-FFF2-40B4-BE49-F238E27FC236}">
                  <a16:creationId xmlns:a16="http://schemas.microsoft.com/office/drawing/2014/main" id="{F398FE66-2948-6A49-BF92-011A6F91488D}"/>
                </a:ext>
              </a:extLst>
            </p:cNvPr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6" name="Cube 185">
              <a:extLst>
                <a:ext uri="{FF2B5EF4-FFF2-40B4-BE49-F238E27FC236}">
                  <a16:creationId xmlns:a16="http://schemas.microsoft.com/office/drawing/2014/main" id="{8C158E16-C546-C640-A78B-DC41FC3FD4A8}"/>
                </a:ext>
              </a:extLst>
            </p:cNvPr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7" name="Cube 186">
              <a:extLst>
                <a:ext uri="{FF2B5EF4-FFF2-40B4-BE49-F238E27FC236}">
                  <a16:creationId xmlns:a16="http://schemas.microsoft.com/office/drawing/2014/main" id="{324ACDF0-689D-004C-9E98-E9FEF87456DA}"/>
                </a:ext>
              </a:extLst>
            </p:cNvPr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8" name="Cube 187">
              <a:extLst>
                <a:ext uri="{FF2B5EF4-FFF2-40B4-BE49-F238E27FC236}">
                  <a16:creationId xmlns:a16="http://schemas.microsoft.com/office/drawing/2014/main" id="{57300128-A402-624E-B7F8-0F198613AA74}"/>
                </a:ext>
              </a:extLst>
            </p:cNvPr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89" name="Cube 188">
              <a:extLst>
                <a:ext uri="{FF2B5EF4-FFF2-40B4-BE49-F238E27FC236}">
                  <a16:creationId xmlns:a16="http://schemas.microsoft.com/office/drawing/2014/main" id="{043EC0D2-C501-734F-B00A-A763850ED7C8}"/>
                </a:ext>
              </a:extLst>
            </p:cNvPr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solidFill>
              <a:srgbClr val="FFC02B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0" name="Cube 189">
              <a:extLst>
                <a:ext uri="{FF2B5EF4-FFF2-40B4-BE49-F238E27FC236}">
                  <a16:creationId xmlns:a16="http://schemas.microsoft.com/office/drawing/2014/main" id="{11FA8F99-E804-ED44-890D-877437BD1E07}"/>
                </a:ext>
              </a:extLst>
            </p:cNvPr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1" name="Cube 190">
              <a:extLst>
                <a:ext uri="{FF2B5EF4-FFF2-40B4-BE49-F238E27FC236}">
                  <a16:creationId xmlns:a16="http://schemas.microsoft.com/office/drawing/2014/main" id="{3516D5AD-9E89-484A-8E2C-FBE7C71D2060}"/>
                </a:ext>
              </a:extLst>
            </p:cNvPr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solidFill>
              <a:srgbClr val="FFC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2" name="Cube 191">
              <a:extLst>
                <a:ext uri="{FF2B5EF4-FFF2-40B4-BE49-F238E27FC236}">
                  <a16:creationId xmlns:a16="http://schemas.microsoft.com/office/drawing/2014/main" id="{E90339E6-493B-4748-A8CA-0905BC954059}"/>
                </a:ext>
              </a:extLst>
            </p:cNvPr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solidFill>
              <a:srgbClr val="FF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3" name="Cube 192">
              <a:extLst>
                <a:ext uri="{FF2B5EF4-FFF2-40B4-BE49-F238E27FC236}">
                  <a16:creationId xmlns:a16="http://schemas.microsoft.com/office/drawing/2014/main" id="{72F0D9D6-2E51-9241-BF03-444FDAD10A63}"/>
                </a:ext>
              </a:extLst>
            </p:cNvPr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solidFill>
              <a:srgbClr val="C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4" name="Cube 193">
              <a:extLst>
                <a:ext uri="{FF2B5EF4-FFF2-40B4-BE49-F238E27FC236}">
                  <a16:creationId xmlns:a16="http://schemas.microsoft.com/office/drawing/2014/main" id="{943667B5-7EF8-4149-B157-81AC9271B92C}"/>
                </a:ext>
              </a:extLst>
            </p:cNvPr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solidFill>
              <a:srgbClr val="FFC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5" name="Cube 194">
              <a:extLst>
                <a:ext uri="{FF2B5EF4-FFF2-40B4-BE49-F238E27FC236}">
                  <a16:creationId xmlns:a16="http://schemas.microsoft.com/office/drawing/2014/main" id="{951F8B2A-E2F2-6348-8A05-161E9CCB141D}"/>
                </a:ext>
              </a:extLst>
            </p:cNvPr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solidFill>
              <a:srgbClr val="FF93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6" name="Cube 195">
              <a:extLst>
                <a:ext uri="{FF2B5EF4-FFF2-40B4-BE49-F238E27FC236}">
                  <a16:creationId xmlns:a16="http://schemas.microsoft.com/office/drawing/2014/main" id="{0D32DA75-7C71-F945-8511-94377ACE7FE5}"/>
                </a:ext>
              </a:extLst>
            </p:cNvPr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solidFill>
              <a:srgbClr val="FFCAAA">
                <a:lumMod val="50000"/>
              </a:srgb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6BB4D6B-F46C-A541-9720-30C4488202B9}"/>
              </a:ext>
            </a:extLst>
          </p:cNvPr>
          <p:cNvGrpSpPr/>
          <p:nvPr/>
        </p:nvGrpSpPr>
        <p:grpSpPr>
          <a:xfrm>
            <a:off x="6585481" y="1749966"/>
            <a:ext cx="1820905" cy="1840632"/>
            <a:chOff x="1997356" y="545922"/>
            <a:chExt cx="5295892" cy="5353267"/>
          </a:xfrm>
        </p:grpSpPr>
        <p:sp>
          <p:nvSpPr>
            <p:cNvPr id="198" name="Cube 197">
              <a:extLst>
                <a:ext uri="{FF2B5EF4-FFF2-40B4-BE49-F238E27FC236}">
                  <a16:creationId xmlns:a16="http://schemas.microsoft.com/office/drawing/2014/main" id="{AE05F090-6B20-4647-A5A5-F68728675548}"/>
                </a:ext>
              </a:extLst>
            </p:cNvPr>
            <p:cNvSpPr/>
            <p:nvPr/>
          </p:nvSpPr>
          <p:spPr bwMode="auto">
            <a:xfrm>
              <a:off x="1997356" y="2669259"/>
              <a:ext cx="1408852" cy="1408852"/>
            </a:xfrm>
            <a:prstGeom prst="cube">
              <a:avLst/>
            </a:prstGeom>
            <a:solidFill>
              <a:srgbClr val="FF93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199" name="Cube 198">
              <a:extLst>
                <a:ext uri="{FF2B5EF4-FFF2-40B4-BE49-F238E27FC236}">
                  <a16:creationId xmlns:a16="http://schemas.microsoft.com/office/drawing/2014/main" id="{9E874329-B7A3-AE47-872A-73968ED93079}"/>
                </a:ext>
              </a:extLst>
            </p:cNvPr>
            <p:cNvSpPr/>
            <p:nvPr/>
          </p:nvSpPr>
          <p:spPr bwMode="auto">
            <a:xfrm>
              <a:off x="3893473" y="4490337"/>
              <a:ext cx="1408852" cy="1408852"/>
            </a:xfrm>
            <a:prstGeom prst="cube">
              <a:avLst/>
            </a:prstGeom>
            <a:solidFill>
              <a:srgbClr val="FF93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0" name="Cube 199">
              <a:extLst>
                <a:ext uri="{FF2B5EF4-FFF2-40B4-BE49-F238E27FC236}">
                  <a16:creationId xmlns:a16="http://schemas.microsoft.com/office/drawing/2014/main" id="{113612C8-8864-6641-A002-065A8C3999D2}"/>
                </a:ext>
              </a:extLst>
            </p:cNvPr>
            <p:cNvSpPr/>
            <p:nvPr/>
          </p:nvSpPr>
          <p:spPr bwMode="auto">
            <a:xfrm>
              <a:off x="3088861" y="1247550"/>
              <a:ext cx="1408852" cy="1408852"/>
            </a:xfrm>
            <a:prstGeom prst="cube">
              <a:avLst/>
            </a:prstGeom>
            <a:solidFill>
              <a:srgbClr val="C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1" name="Cube 200">
              <a:extLst>
                <a:ext uri="{FF2B5EF4-FFF2-40B4-BE49-F238E27FC236}">
                  <a16:creationId xmlns:a16="http://schemas.microsoft.com/office/drawing/2014/main" id="{D89C88F6-F7E4-7047-B7AD-3C253DA4C698}"/>
                </a:ext>
              </a:extLst>
            </p:cNvPr>
            <p:cNvSpPr/>
            <p:nvPr/>
          </p:nvSpPr>
          <p:spPr bwMode="auto">
            <a:xfrm>
              <a:off x="2743334" y="1588099"/>
              <a:ext cx="1408852" cy="1408852"/>
            </a:xfrm>
            <a:prstGeom prst="cube">
              <a:avLst/>
            </a:prstGeom>
            <a:solidFill>
              <a:srgbClr val="FFCAAA">
                <a:lumMod val="75000"/>
              </a:srgb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2" name="Cube 201">
              <a:extLst>
                <a:ext uri="{FF2B5EF4-FFF2-40B4-BE49-F238E27FC236}">
                  <a16:creationId xmlns:a16="http://schemas.microsoft.com/office/drawing/2014/main" id="{2AADAF0F-3178-474E-93D3-A4385AC5DC5D}"/>
                </a:ext>
              </a:extLst>
            </p:cNvPr>
            <p:cNvSpPr/>
            <p:nvPr/>
          </p:nvSpPr>
          <p:spPr bwMode="auto">
            <a:xfrm>
              <a:off x="4156746" y="1246988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3" name="Cube 202">
              <a:extLst>
                <a:ext uri="{FF2B5EF4-FFF2-40B4-BE49-F238E27FC236}">
                  <a16:creationId xmlns:a16="http://schemas.microsoft.com/office/drawing/2014/main" id="{CEF2B269-DCB2-C340-8C14-A994E08A2D6D}"/>
                </a:ext>
              </a:extLst>
            </p:cNvPr>
            <p:cNvSpPr/>
            <p:nvPr/>
          </p:nvSpPr>
          <p:spPr bwMode="auto">
            <a:xfrm>
              <a:off x="3830150" y="1588099"/>
              <a:ext cx="1408852" cy="1408852"/>
            </a:xfrm>
            <a:prstGeom prst="cube">
              <a:avLst/>
            </a:prstGeom>
            <a:solidFill>
              <a:srgbClr val="FFC02B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4" name="Cube 203">
              <a:extLst>
                <a:ext uri="{FF2B5EF4-FFF2-40B4-BE49-F238E27FC236}">
                  <a16:creationId xmlns:a16="http://schemas.microsoft.com/office/drawing/2014/main" id="{50272A5C-C5A5-6E4A-9225-1EE96FF1759C}"/>
                </a:ext>
              </a:extLst>
            </p:cNvPr>
            <p:cNvSpPr/>
            <p:nvPr/>
          </p:nvSpPr>
          <p:spPr bwMode="auto">
            <a:xfrm>
              <a:off x="5220073" y="3356992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5" name="Cube 204">
              <a:extLst>
                <a:ext uri="{FF2B5EF4-FFF2-40B4-BE49-F238E27FC236}">
                  <a16:creationId xmlns:a16="http://schemas.microsoft.com/office/drawing/2014/main" id="{E0078830-55E9-BD4B-8F0F-CEC05FBB61C1}"/>
                </a:ext>
              </a:extLst>
            </p:cNvPr>
            <p:cNvSpPr/>
            <p:nvPr/>
          </p:nvSpPr>
          <p:spPr bwMode="auto">
            <a:xfrm>
              <a:off x="4860033" y="3717031"/>
              <a:ext cx="1408852" cy="1408852"/>
            </a:xfrm>
            <a:prstGeom prst="cube">
              <a:avLst/>
            </a:prstGeom>
            <a:solidFill>
              <a:srgbClr val="FF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6" name="Cube 205">
              <a:extLst>
                <a:ext uri="{FF2B5EF4-FFF2-40B4-BE49-F238E27FC236}">
                  <a16:creationId xmlns:a16="http://schemas.microsoft.com/office/drawing/2014/main" id="{36CDC1F2-7026-634C-B00A-CD027DDB49D7}"/>
                </a:ext>
              </a:extLst>
            </p:cNvPr>
            <p:cNvSpPr/>
            <p:nvPr/>
          </p:nvSpPr>
          <p:spPr bwMode="auto">
            <a:xfrm>
              <a:off x="5220073" y="2276872"/>
              <a:ext cx="1408852" cy="1408852"/>
            </a:xfrm>
            <a:prstGeom prst="cube">
              <a:avLst/>
            </a:prstGeom>
            <a:solidFill>
              <a:srgbClr val="C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7" name="Cube 206">
              <a:extLst>
                <a:ext uri="{FF2B5EF4-FFF2-40B4-BE49-F238E27FC236}">
                  <a16:creationId xmlns:a16="http://schemas.microsoft.com/office/drawing/2014/main" id="{AA12CEC5-08A5-A843-B336-04BC4DC0DB55}"/>
                </a:ext>
              </a:extLst>
            </p:cNvPr>
            <p:cNvSpPr/>
            <p:nvPr/>
          </p:nvSpPr>
          <p:spPr bwMode="auto">
            <a:xfrm>
              <a:off x="4860033" y="2636911"/>
              <a:ext cx="1408852" cy="1408852"/>
            </a:xfrm>
            <a:prstGeom prst="cube">
              <a:avLst/>
            </a:prstGeom>
            <a:solidFill>
              <a:srgbClr val="8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8" name="Cube 207">
              <a:extLst>
                <a:ext uri="{FF2B5EF4-FFF2-40B4-BE49-F238E27FC236}">
                  <a16:creationId xmlns:a16="http://schemas.microsoft.com/office/drawing/2014/main" id="{842D21F4-6150-2246-918B-BA649483845B}"/>
                </a:ext>
              </a:extLst>
            </p:cNvPr>
            <p:cNvSpPr/>
            <p:nvPr/>
          </p:nvSpPr>
          <p:spPr bwMode="auto">
            <a:xfrm>
              <a:off x="5224758" y="1244145"/>
              <a:ext cx="1408852" cy="1408852"/>
            </a:xfrm>
            <a:prstGeom prst="cube">
              <a:avLst/>
            </a:prstGeom>
            <a:solidFill>
              <a:srgbClr val="FF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09" name="Cube 208">
              <a:extLst>
                <a:ext uri="{FF2B5EF4-FFF2-40B4-BE49-F238E27FC236}">
                  <a16:creationId xmlns:a16="http://schemas.microsoft.com/office/drawing/2014/main" id="{9572FF28-3037-F448-AA80-5DF5E8D5286C}"/>
                </a:ext>
              </a:extLst>
            </p:cNvPr>
            <p:cNvSpPr/>
            <p:nvPr/>
          </p:nvSpPr>
          <p:spPr bwMode="auto">
            <a:xfrm>
              <a:off x="4864225" y="1603400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0" name="Cube 209">
              <a:extLst>
                <a:ext uri="{FF2B5EF4-FFF2-40B4-BE49-F238E27FC236}">
                  <a16:creationId xmlns:a16="http://schemas.microsoft.com/office/drawing/2014/main" id="{7733C34E-0D94-4947-81FE-113890175C9F}"/>
                </a:ext>
              </a:extLst>
            </p:cNvPr>
            <p:cNvSpPr/>
            <p:nvPr/>
          </p:nvSpPr>
          <p:spPr bwMode="auto">
            <a:xfrm>
              <a:off x="2371060" y="4077072"/>
              <a:ext cx="1408852" cy="1408852"/>
            </a:xfrm>
            <a:prstGeom prst="cube">
              <a:avLst/>
            </a:prstGeom>
            <a:solidFill>
              <a:srgbClr val="C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1" name="Cube 210">
              <a:extLst>
                <a:ext uri="{FF2B5EF4-FFF2-40B4-BE49-F238E27FC236}">
                  <a16:creationId xmlns:a16="http://schemas.microsoft.com/office/drawing/2014/main" id="{78A1D457-129A-854F-9960-17B20BFA03C7}"/>
                </a:ext>
              </a:extLst>
            </p:cNvPr>
            <p:cNvSpPr/>
            <p:nvPr/>
          </p:nvSpPr>
          <p:spPr bwMode="auto">
            <a:xfrm>
              <a:off x="3435526" y="4077072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2" name="Cube 211">
              <a:extLst>
                <a:ext uri="{FF2B5EF4-FFF2-40B4-BE49-F238E27FC236}">
                  <a16:creationId xmlns:a16="http://schemas.microsoft.com/office/drawing/2014/main" id="{E198C581-89C7-8F47-BF69-52CC44441A3B}"/>
                </a:ext>
              </a:extLst>
            </p:cNvPr>
            <p:cNvSpPr/>
            <p:nvPr/>
          </p:nvSpPr>
          <p:spPr bwMode="auto">
            <a:xfrm>
              <a:off x="4503692" y="4077072"/>
              <a:ext cx="1408852" cy="1408852"/>
            </a:xfrm>
            <a:prstGeom prst="cube">
              <a:avLst/>
            </a:prstGeom>
            <a:solidFill>
              <a:srgbClr val="FF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3" name="Cube 212">
              <a:extLst>
                <a:ext uri="{FF2B5EF4-FFF2-40B4-BE49-F238E27FC236}">
                  <a16:creationId xmlns:a16="http://schemas.microsoft.com/office/drawing/2014/main" id="{D84C1F12-2202-1B43-BEB2-E186C099E091}"/>
                </a:ext>
              </a:extLst>
            </p:cNvPr>
            <p:cNvSpPr/>
            <p:nvPr/>
          </p:nvSpPr>
          <p:spPr bwMode="auto">
            <a:xfrm>
              <a:off x="2371060" y="3012606"/>
              <a:ext cx="1408852" cy="1408852"/>
            </a:xfrm>
            <a:prstGeom prst="cube">
              <a:avLst/>
            </a:prstGeom>
            <a:solidFill>
              <a:srgbClr val="FF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4" name="Cube 213">
              <a:extLst>
                <a:ext uri="{FF2B5EF4-FFF2-40B4-BE49-F238E27FC236}">
                  <a16:creationId xmlns:a16="http://schemas.microsoft.com/office/drawing/2014/main" id="{BF67F916-6CCC-CB4D-B8CE-DDE31E8A85B9}"/>
                </a:ext>
              </a:extLst>
            </p:cNvPr>
            <p:cNvSpPr/>
            <p:nvPr/>
          </p:nvSpPr>
          <p:spPr bwMode="auto">
            <a:xfrm>
              <a:off x="3435526" y="3012606"/>
              <a:ext cx="1408852" cy="1408852"/>
            </a:xfrm>
            <a:prstGeom prst="cube">
              <a:avLst/>
            </a:prstGeom>
            <a:solidFill>
              <a:srgbClr val="FFC02B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5" name="Cube 214">
              <a:extLst>
                <a:ext uri="{FF2B5EF4-FFF2-40B4-BE49-F238E27FC236}">
                  <a16:creationId xmlns:a16="http://schemas.microsoft.com/office/drawing/2014/main" id="{CBE28DFD-A647-354F-856D-F0DFA0F357EA}"/>
                </a:ext>
              </a:extLst>
            </p:cNvPr>
            <p:cNvSpPr/>
            <p:nvPr/>
          </p:nvSpPr>
          <p:spPr bwMode="auto">
            <a:xfrm>
              <a:off x="4503692" y="3012606"/>
              <a:ext cx="1408852" cy="1408852"/>
            </a:xfrm>
            <a:prstGeom prst="cube">
              <a:avLst/>
            </a:prstGeom>
            <a:solidFill>
              <a:srgbClr val="FF93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6" name="Cube 215">
              <a:extLst>
                <a:ext uri="{FF2B5EF4-FFF2-40B4-BE49-F238E27FC236}">
                  <a16:creationId xmlns:a16="http://schemas.microsoft.com/office/drawing/2014/main" id="{B6F19CF4-52DB-FF48-A15E-BE292296173A}"/>
                </a:ext>
              </a:extLst>
            </p:cNvPr>
            <p:cNvSpPr/>
            <p:nvPr/>
          </p:nvSpPr>
          <p:spPr bwMode="auto">
            <a:xfrm>
              <a:off x="2371060" y="1948139"/>
              <a:ext cx="1408852" cy="1408852"/>
            </a:xfrm>
            <a:prstGeom prst="cube">
              <a:avLst/>
            </a:prstGeom>
            <a:solidFill>
              <a:srgbClr val="FFC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7" name="Cube 216">
              <a:extLst>
                <a:ext uri="{FF2B5EF4-FFF2-40B4-BE49-F238E27FC236}">
                  <a16:creationId xmlns:a16="http://schemas.microsoft.com/office/drawing/2014/main" id="{E3150C5C-87E5-4A47-B708-D1D5D9BC6840}"/>
                </a:ext>
              </a:extLst>
            </p:cNvPr>
            <p:cNvSpPr/>
            <p:nvPr/>
          </p:nvSpPr>
          <p:spPr bwMode="auto">
            <a:xfrm>
              <a:off x="3435525" y="1948139"/>
              <a:ext cx="1408852" cy="1408852"/>
            </a:xfrm>
            <a:prstGeom prst="cube">
              <a:avLst/>
            </a:prstGeom>
            <a:solidFill>
              <a:srgbClr val="FF93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8" name="Cube 217">
              <a:extLst>
                <a:ext uri="{FF2B5EF4-FFF2-40B4-BE49-F238E27FC236}">
                  <a16:creationId xmlns:a16="http://schemas.microsoft.com/office/drawing/2014/main" id="{E1876C00-1F9A-9640-B4AF-F015A4DB1298}"/>
                </a:ext>
              </a:extLst>
            </p:cNvPr>
            <p:cNvSpPr/>
            <p:nvPr/>
          </p:nvSpPr>
          <p:spPr bwMode="auto">
            <a:xfrm>
              <a:off x="4503691" y="1948139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19" name="Cube 218">
              <a:extLst>
                <a:ext uri="{FF2B5EF4-FFF2-40B4-BE49-F238E27FC236}">
                  <a16:creationId xmlns:a16="http://schemas.microsoft.com/office/drawing/2014/main" id="{7891528F-2522-C54D-9C48-4ED3C25F8BDF}"/>
                </a:ext>
              </a:extLst>
            </p:cNvPr>
            <p:cNvSpPr/>
            <p:nvPr/>
          </p:nvSpPr>
          <p:spPr bwMode="auto">
            <a:xfrm>
              <a:off x="3135026" y="3339431"/>
              <a:ext cx="1408852" cy="1408852"/>
            </a:xfrm>
            <a:prstGeom prst="cube">
              <a:avLst/>
            </a:prstGeom>
            <a:solidFill>
              <a:srgbClr val="C00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20" name="Cube 219">
              <a:extLst>
                <a:ext uri="{FF2B5EF4-FFF2-40B4-BE49-F238E27FC236}">
                  <a16:creationId xmlns:a16="http://schemas.microsoft.com/office/drawing/2014/main" id="{C46E38FD-62E2-0D4D-96E3-E7F8BA3AC4AF}"/>
                </a:ext>
              </a:extLst>
            </p:cNvPr>
            <p:cNvSpPr/>
            <p:nvPr/>
          </p:nvSpPr>
          <p:spPr bwMode="auto">
            <a:xfrm>
              <a:off x="3842801" y="545922"/>
              <a:ext cx="1408852" cy="1408852"/>
            </a:xfrm>
            <a:prstGeom prst="cube">
              <a:avLst/>
            </a:prstGeom>
            <a:solidFill>
              <a:srgbClr val="FFC0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  <p:sp>
          <p:nvSpPr>
            <p:cNvPr id="221" name="Cube 220">
              <a:extLst>
                <a:ext uri="{FF2B5EF4-FFF2-40B4-BE49-F238E27FC236}">
                  <a16:creationId xmlns:a16="http://schemas.microsoft.com/office/drawing/2014/main" id="{8CA05D47-4D6E-7B40-B8F4-3E7BB55865F4}"/>
                </a:ext>
              </a:extLst>
            </p:cNvPr>
            <p:cNvSpPr/>
            <p:nvPr/>
          </p:nvSpPr>
          <p:spPr bwMode="auto">
            <a:xfrm>
              <a:off x="5884396" y="2675790"/>
              <a:ext cx="1408852" cy="1408852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ＭＳ Ｐゴシック" charset="-128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7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7|4.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AC"/>
      </a:dk2>
      <a:lt2>
        <a:srgbClr val="FFFF00"/>
      </a:lt2>
      <a:accent1>
        <a:srgbClr val="FF9900"/>
      </a:accent1>
      <a:accent2>
        <a:srgbClr val="00FFFF"/>
      </a:accent2>
      <a:accent3>
        <a:srgbClr val="AAAAD2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AC"/>
      </a:dk2>
      <a:lt2>
        <a:srgbClr val="FFFF00"/>
      </a:lt2>
      <a:accent1>
        <a:srgbClr val="FF9900"/>
      </a:accent1>
      <a:accent2>
        <a:srgbClr val="00FFFF"/>
      </a:accent2>
      <a:accent3>
        <a:srgbClr val="AAAAD2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4636</TotalTime>
  <Words>633</Words>
  <Application>Microsoft Macintosh PowerPoint</Application>
  <PresentationFormat>On-screen Show (4:3)</PresentationFormat>
  <Paragraphs>143</Paragraphs>
  <Slides>18</Slides>
  <Notes>14</Notes>
  <HiddenSlides>1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Default Design</vt:lpstr>
      <vt:lpstr>Blank Presentation</vt:lpstr>
      <vt:lpstr>Office Theme</vt:lpstr>
      <vt:lpstr>1_Default Design</vt:lpstr>
      <vt:lpstr>2_Blank Presentation</vt:lpstr>
      <vt:lpstr>Image</vt:lpstr>
      <vt:lpstr>fMRI Techniques to  Investigate Neural Coding:  Multivoxel Pattern Analysis (MVPA)</vt:lpstr>
      <vt:lpstr>Limitations of Subtraction Logic</vt:lpstr>
      <vt:lpstr>PowerPoint Presentation</vt:lpstr>
      <vt:lpstr>Limitations of Subtraction Logic</vt:lpstr>
      <vt:lpstr>Two Techniques for Addressing  Neural Coding </vt:lpstr>
      <vt:lpstr>Multivoxel Pattern Analyses (or decoding or “mind reading”)</vt:lpstr>
      <vt:lpstr>Pattern Similarity</vt:lpstr>
      <vt:lpstr>PowerPoint Presentation</vt:lpstr>
      <vt:lpstr>Voxel Pattern Information</vt:lpstr>
      <vt:lpstr>Effect of Spatial Smoothing and Intersubject Averaging</vt:lpstr>
      <vt:lpstr>Two analysis options</vt:lpstr>
      <vt:lpstr>Standard fMRI Analysis: Activation Difference</vt:lpstr>
      <vt:lpstr>Standard fMRI Analysis: No Activation Difference</vt:lpstr>
      <vt:lpstr>Decoding for Dummies</vt:lpstr>
      <vt:lpstr>PowerPoint Presentation</vt:lpstr>
      <vt:lpstr>Preparatory Steps</vt:lpstr>
      <vt:lpstr>Initial Steps</vt:lpstr>
      <vt:lpstr>MVPA Methods</vt:lpstr>
    </vt:vector>
  </TitlesOfParts>
  <Company>SSC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Jody Culham</dc:creator>
  <cp:lastModifiedBy>Jody Culham</cp:lastModifiedBy>
  <cp:revision>209</cp:revision>
  <dcterms:created xsi:type="dcterms:W3CDTF">2011-08-15T20:29:02Z</dcterms:created>
  <dcterms:modified xsi:type="dcterms:W3CDTF">2020-11-13T00:11:53Z</dcterms:modified>
</cp:coreProperties>
</file>