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</p:sldMasterIdLst>
  <p:notesMasterIdLst>
    <p:notesMasterId r:id="rId28"/>
  </p:notesMasterIdLst>
  <p:handoutMasterIdLst>
    <p:handoutMasterId r:id="rId29"/>
  </p:handoutMasterIdLst>
  <p:sldIdLst>
    <p:sldId id="993" r:id="rId3"/>
    <p:sldId id="977" r:id="rId4"/>
    <p:sldId id="978" r:id="rId5"/>
    <p:sldId id="979" r:id="rId6"/>
    <p:sldId id="994" r:id="rId7"/>
    <p:sldId id="987" r:id="rId8"/>
    <p:sldId id="988" r:id="rId9"/>
    <p:sldId id="794" r:id="rId10"/>
    <p:sldId id="989" r:id="rId11"/>
    <p:sldId id="990" r:id="rId12"/>
    <p:sldId id="991" r:id="rId13"/>
    <p:sldId id="992" r:id="rId14"/>
    <p:sldId id="795" r:id="rId15"/>
    <p:sldId id="792" r:id="rId16"/>
    <p:sldId id="793" r:id="rId17"/>
    <p:sldId id="796" r:id="rId18"/>
    <p:sldId id="995" r:id="rId19"/>
    <p:sldId id="926" r:id="rId20"/>
    <p:sldId id="927" r:id="rId21"/>
    <p:sldId id="928" r:id="rId22"/>
    <p:sldId id="929" r:id="rId23"/>
    <p:sldId id="999" r:id="rId24"/>
    <p:sldId id="1000" r:id="rId25"/>
    <p:sldId id="1001" r:id="rId26"/>
    <p:sldId id="1002" r:id="rId27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5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FF"/>
    <a:srgbClr val="000000"/>
    <a:srgbClr val="FF3300"/>
    <a:srgbClr val="00FFFF"/>
    <a:srgbClr val="8000FF"/>
    <a:srgbClr val="CC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0"/>
    <p:restoredTop sz="95946"/>
  </p:normalViewPr>
  <p:slideViewPr>
    <p:cSldViewPr>
      <p:cViewPr varScale="1">
        <p:scale>
          <a:sx n="115" d="100"/>
          <a:sy n="115" d="100"/>
        </p:scale>
        <p:origin x="1816" y="200"/>
      </p:cViewPr>
      <p:guideLst>
        <p:guide orient="horz" pos="1026"/>
        <p:guide pos="2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5" d="100"/>
        <a:sy n="135" d="100"/>
      </p:scale>
      <p:origin x="0" y="4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A0CB025-05FC-E943-9454-72E897FF06D9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7255FA56-5EDE-2145-BE85-3895B56D22B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FA56-5EDE-2145-BE85-3895B56D22BF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4034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FA56-5EDE-2145-BE85-3895B56D22BF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980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FA56-5EDE-2145-BE85-3895B56D22BF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411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27D2007-AA7B-764A-A995-A92B52432537}" type="slidenum">
              <a:rPr lang="en-US" alt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753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604F4F8-D00F-B64A-AD89-7AA9EF1125D4}" type="slidenum">
              <a:rPr lang="en-US" alt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16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87E3A90-1870-5D46-943A-9D2407DEF5BF}" type="slidenum">
              <a:rPr lang="en-US" alt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684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76D0511-4205-9740-83B6-6B0454EF324F}" type="slidenum">
              <a:rPr lang="en-US" alt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055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B1FF72F-C96E-5F43-9E61-BBE6A19D0501}" type="slidenum">
              <a:rPr lang="en-US" alt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28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A4261-CBFD-754F-930A-58A5BFCF8DCA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92818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9BF69-1D87-2041-BD65-0399007740A9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42431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2E7C-23CD-6141-B9C9-62CD04BEFDE2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73893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D95E4-0C78-A44B-B06C-62D2229D2275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203682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5BAE0-7046-304C-B7AF-30CAC4181140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208008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1BAE9-26DE-1241-9C9B-FE32C71AB442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18181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EE20F-F873-FF48-9A83-CC68AA7AAF7F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76247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0AF81-5247-E647-A3F0-133E7BBE7BD0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830721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9E0E4-0796-8047-99FF-1E5D414A08B7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150540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9E22D-2DB8-5D41-AD01-CEDAE7CFC89B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190333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BEBFE-8A08-8A44-BD6E-8DC282C0ACFC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212423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1C824-8A58-2E45-8E25-BB1117B770B8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527953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38587-3FA2-F040-A698-1BAB6D4713C9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8594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A1CD5-143B-3F48-A94F-CCAF5AC9F234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635682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EDCF1-7026-5943-84E0-20C29D314291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84566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3810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321A4-C774-7E4A-BE84-CBC51F97A1E5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041888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7772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581400"/>
            <a:ext cx="7772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8EF21-7898-7141-8C21-E71B8106DAB4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43770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923DF-6FCB-4C4C-8BF0-447ABFDFA414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70277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0A1DD-FCB5-A848-82D3-66926EA8C152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32114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AA592-4F9C-B748-B8D7-8A77D1561378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89209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1937E-E1F0-8445-82B0-6295C714FDB0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90863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43305-6327-6641-89E7-AFDA5ED123F7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49989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AA82A-3CAF-664A-8EF2-AA996DB74ABA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64631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AB701-C306-BD46-829D-D077D16C4077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4970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fmri4newbies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fmri4newbies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CA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x-none"/>
              <a:t>Click to edit Master text styles</a:t>
            </a:r>
          </a:p>
          <a:p>
            <a:pPr lvl="1"/>
            <a:r>
              <a:rPr lang="en-CA" altLang="x-none"/>
              <a:t>Second level</a:t>
            </a:r>
          </a:p>
          <a:p>
            <a:pPr lvl="2"/>
            <a:r>
              <a:rPr lang="en-CA" altLang="x-none"/>
              <a:t>Third level</a:t>
            </a:r>
          </a:p>
          <a:p>
            <a:pPr lvl="3"/>
            <a:r>
              <a:rPr lang="en-CA" altLang="x-none"/>
              <a:t>Fourth level</a:t>
            </a:r>
          </a:p>
          <a:p>
            <a:pPr lvl="4"/>
            <a:r>
              <a:rPr lang="en-CA" altLang="x-none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086A2C4D-8AA4-5747-BF64-D1A50779F4B7}" type="slidenum">
              <a:rPr lang="en-CA" altLang="x-none"/>
              <a:pPr/>
              <a:t>‹#›</a:t>
            </a:fld>
            <a:endParaRPr lang="en-CA" altLang="x-none"/>
          </a:p>
        </p:txBody>
      </p:sp>
      <p:graphicFrame>
        <p:nvGraphicFramePr>
          <p:cNvPr id="1031" name="Object 2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Image" r:id="rId15" imgW="825870" imgH="155159" progId="Photoshop.Image.6">
                  <p:embed/>
                </p:oleObj>
              </mc:Choice>
              <mc:Fallback>
                <p:oleObj name="Image" r:id="rId15" imgW="825870" imgH="155159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CA" altLang="x-none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x-none"/>
              <a:t>Click to edit Master text styles</a:t>
            </a:r>
          </a:p>
          <a:p>
            <a:pPr lvl="1"/>
            <a:r>
              <a:rPr lang="en-CA" altLang="x-none"/>
              <a:t>Second level</a:t>
            </a:r>
          </a:p>
          <a:p>
            <a:pPr lvl="2"/>
            <a:r>
              <a:rPr lang="en-CA" altLang="x-none"/>
              <a:t>Third level</a:t>
            </a:r>
          </a:p>
          <a:p>
            <a:pPr lvl="3"/>
            <a:r>
              <a:rPr lang="en-CA" altLang="x-none"/>
              <a:t>Fourth level</a:t>
            </a:r>
          </a:p>
          <a:p>
            <a:pPr lvl="4"/>
            <a:r>
              <a:rPr lang="en-CA" altLang="x-none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BDD4C55D-7AE8-604C-AB7C-36F342D9CA65}" type="slidenum">
              <a:rPr lang="en-CA" altLang="x-none"/>
              <a:pPr/>
              <a:t>‹#›</a:t>
            </a:fld>
            <a:endParaRPr lang="en-CA" altLang="x-none"/>
          </a:p>
        </p:txBody>
      </p:sp>
      <p:graphicFrame>
        <p:nvGraphicFramePr>
          <p:cNvPr id="27655" name="Object 2">
            <a:hlinkClick r:id="rId16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Image" r:id="rId17" imgW="825870" imgH="155159" progId="Photoshop.Image.6">
                  <p:embed/>
                </p:oleObj>
              </mc:Choice>
              <mc:Fallback>
                <p:oleObj name="Image" r:id="rId17" imgW="825870" imgH="155159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7F5929-8893-814D-B21F-0CD09FF6A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73050"/>
            <a:ext cx="7772400" cy="584775"/>
          </a:xfrm>
        </p:spPr>
        <p:txBody>
          <a:bodyPr/>
          <a:lstStyle/>
          <a:p>
            <a:r>
              <a:rPr lang="en-US" dirty="0"/>
              <a:t>The Problem of Intersubject Variability</a:t>
            </a:r>
          </a:p>
        </p:txBody>
      </p:sp>
    </p:spTree>
    <p:extLst>
      <p:ext uri="{BB962C8B-B14F-4D97-AF65-F5344CB8AC3E}">
        <p14:creationId xmlns:p14="http://schemas.microsoft.com/office/powerpoint/2010/main" val="3231801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63F98-96DD-3D4C-A251-61A74285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Define Regions of Interest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DA8F3-DC29-E14F-AF05-EDD778D50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14400"/>
            <a:ext cx="8496944" cy="5181600"/>
          </a:xfrm>
        </p:spPr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Independent or Non-independent</a:t>
            </a:r>
          </a:p>
          <a:p>
            <a:pPr lvl="1"/>
            <a:r>
              <a:rPr lang="en-US" dirty="0"/>
              <a:t>Independent: ROI is defined in a manner independent of the data to be assessed</a:t>
            </a:r>
          </a:p>
          <a:p>
            <a:pPr lvl="1"/>
            <a:r>
              <a:rPr lang="en-US" dirty="0"/>
              <a:t>Non-independent: ROI is defined using the same data to be assessed</a:t>
            </a:r>
          </a:p>
          <a:p>
            <a:r>
              <a:rPr lang="en-US" dirty="0">
                <a:solidFill>
                  <a:srgbClr val="00FFFF"/>
                </a:solidFill>
              </a:rPr>
              <a:t>Group or Individual</a:t>
            </a:r>
          </a:p>
          <a:p>
            <a:pPr lvl="1"/>
            <a:r>
              <a:rPr lang="en-US" dirty="0"/>
              <a:t>Group: ROIs are defined at the group level; same ROI for each participant</a:t>
            </a:r>
          </a:p>
          <a:p>
            <a:pPr lvl="1"/>
            <a:r>
              <a:rPr lang="en-US" dirty="0"/>
              <a:t>Individual: ROIs are defined at the single-subject level; different ROIs for each participant</a:t>
            </a:r>
          </a:p>
          <a:p>
            <a:r>
              <a:rPr lang="en-US" dirty="0">
                <a:solidFill>
                  <a:srgbClr val="00FFFF"/>
                </a:solidFill>
              </a:rPr>
              <a:t>Functional, Anatomical, Known Coordinates, Atlases</a:t>
            </a:r>
          </a:p>
          <a:p>
            <a:pPr lvl="1"/>
            <a:r>
              <a:rPr lang="en-US" dirty="0"/>
              <a:t>Functional: Based on a contrast of functional activation</a:t>
            </a:r>
          </a:p>
          <a:p>
            <a:pPr lvl="1"/>
            <a:r>
              <a:rPr lang="en-US" dirty="0"/>
              <a:t>Anatomical: Based on anatomical landmarks</a:t>
            </a:r>
          </a:p>
          <a:p>
            <a:pPr lvl="1"/>
            <a:r>
              <a:rPr lang="en-US" dirty="0"/>
              <a:t>Known Coordinates: Based on external source (e.g., </a:t>
            </a:r>
            <a:r>
              <a:rPr lang="en-US" dirty="0" err="1"/>
              <a:t>Neurosynth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Atlases: e.g., Julich cytoarchitectonic atlases, Wang &amp; Kastner atlas of visual areas, Glasser atlas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9D15F9-8BC9-894E-9B3B-479DE229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9633-058B-8547-B863-FCCB662E004F}" type="slidenum">
              <a:rPr lang="en-CA" altLang="x-none" smtClean="0"/>
              <a:pPr/>
              <a:t>10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4458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06E7-1ACA-5E42-A76E-B1FFED8D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E721-0E60-A441-879E-BB7186639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99319"/>
            <a:ext cx="6982544" cy="5181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Do a contrast of Faces &gt; [(Bodies and Hands and Scrambled)] in localizer; select group blob; extract betas from 6 conditions in experimental runs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Do a contrast of Faces &gt; Hands in Experimental runs; select group blob; extract betas from 6 conditions in experimental runs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Do a contrast of Faces &gt; [(Bodies and Hands and Scrambled)] in localizer; select different blob for each participant; extract betas from 6 conditions in experimental runs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Select a sphere centred around FFA defined in Kanwisher et al., 1997; extract betas from 6 conditions in experimental runs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Define the fusiform gyrus individually in each participant; extract betas from 6 conditions in experimental runs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 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544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06E7-1ACA-5E42-A76E-B1FFED8D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E721-0E60-A441-879E-BB7186639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99319"/>
            <a:ext cx="6982544" cy="5181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Do a contrast of Faces &gt; [(Bodies and Hands and Scrambled)] in localizer; select group blob; extract betas from 6 conditions in experimental runs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Do a contrast of Faces &gt; Hands in Experimental runs; select group blob; extract betas from 6 conditions in experimental runs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Do a contrast of Faces &gt; [(Bodies and Hands and Scrambled)] in localizer; select different blob for each participant; extract betas from 6 conditions in experimental runs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Select a sphere centred around FFA defined in Kanwisher et al., 1997; extract betas from 6 conditions in experimental runs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Define the fusiform gyrus individually in each participant; extract betas from 6 conditions in experimental runs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 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B3ADE-3A21-914D-A2E0-27F2719A61CD}"/>
              </a:ext>
            </a:extLst>
          </p:cNvPr>
          <p:cNvSpPr txBox="1"/>
          <p:nvPr/>
        </p:nvSpPr>
        <p:spPr>
          <a:xfrm>
            <a:off x="7396696" y="764704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66FF"/>
                </a:solidFill>
              </a:rPr>
              <a:t>Independent</a:t>
            </a:r>
          </a:p>
          <a:p>
            <a:pPr algn="ctr"/>
            <a:r>
              <a:rPr lang="en-US" sz="1800" dirty="0">
                <a:solidFill>
                  <a:srgbClr val="FF66FF"/>
                </a:solidFill>
              </a:rPr>
              <a:t>Group</a:t>
            </a:r>
          </a:p>
          <a:p>
            <a:pPr algn="ctr"/>
            <a:r>
              <a:rPr lang="en-US" sz="1800" dirty="0">
                <a:solidFill>
                  <a:srgbClr val="FF66FF"/>
                </a:solidFill>
              </a:rPr>
              <a:t>Functional</a:t>
            </a:r>
            <a:endParaRPr lang="en-US" sz="2000" dirty="0">
              <a:solidFill>
                <a:srgbClr val="FF66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D6A6B-2E4D-DA40-AF11-CB94E853CA4C}"/>
              </a:ext>
            </a:extLst>
          </p:cNvPr>
          <p:cNvSpPr txBox="1"/>
          <p:nvPr/>
        </p:nvSpPr>
        <p:spPr>
          <a:xfrm>
            <a:off x="7151727" y="1918009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66FF"/>
                </a:solidFill>
              </a:rPr>
              <a:t>Non-independent</a:t>
            </a:r>
          </a:p>
          <a:p>
            <a:pPr algn="ctr"/>
            <a:r>
              <a:rPr lang="en-US" sz="1800" dirty="0">
                <a:solidFill>
                  <a:srgbClr val="FF66FF"/>
                </a:solidFill>
              </a:rPr>
              <a:t>Group</a:t>
            </a:r>
          </a:p>
          <a:p>
            <a:pPr algn="ctr"/>
            <a:r>
              <a:rPr lang="en-US" sz="1800" dirty="0">
                <a:solidFill>
                  <a:srgbClr val="FF66FF"/>
                </a:solidFill>
              </a:rPr>
              <a:t>Functional</a:t>
            </a:r>
            <a:endParaRPr lang="en-US" sz="2000" dirty="0">
              <a:solidFill>
                <a:srgbClr val="FF66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B8393-A714-734F-A83C-AAF4AA219A01}"/>
              </a:ext>
            </a:extLst>
          </p:cNvPr>
          <p:cNvSpPr txBox="1"/>
          <p:nvPr/>
        </p:nvSpPr>
        <p:spPr>
          <a:xfrm>
            <a:off x="7394070" y="3071314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66FF"/>
                </a:solidFill>
              </a:rPr>
              <a:t>Independent</a:t>
            </a:r>
          </a:p>
          <a:p>
            <a:pPr algn="ctr"/>
            <a:r>
              <a:rPr lang="en-US" sz="1800" dirty="0">
                <a:solidFill>
                  <a:srgbClr val="FF66FF"/>
                </a:solidFill>
              </a:rPr>
              <a:t>Individual</a:t>
            </a:r>
          </a:p>
          <a:p>
            <a:pPr algn="ctr"/>
            <a:r>
              <a:rPr lang="en-US" sz="1800" dirty="0">
                <a:solidFill>
                  <a:srgbClr val="FF66FF"/>
                </a:solidFill>
              </a:rPr>
              <a:t>Functional</a:t>
            </a:r>
            <a:endParaRPr lang="en-US" sz="2000" dirty="0">
              <a:solidFill>
                <a:srgbClr val="FF66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92976-160A-AF46-8137-B8E442E99952}"/>
              </a:ext>
            </a:extLst>
          </p:cNvPr>
          <p:cNvSpPr txBox="1"/>
          <p:nvPr/>
        </p:nvSpPr>
        <p:spPr>
          <a:xfrm>
            <a:off x="7392757" y="4224619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66FF"/>
                </a:solidFill>
              </a:rPr>
              <a:t>Independent</a:t>
            </a:r>
          </a:p>
          <a:p>
            <a:pPr algn="ctr"/>
            <a:r>
              <a:rPr lang="en-US" sz="1800" dirty="0">
                <a:solidFill>
                  <a:srgbClr val="FF66FF"/>
                </a:solidFill>
              </a:rPr>
              <a:t>Group</a:t>
            </a:r>
          </a:p>
          <a:p>
            <a:pPr algn="ctr"/>
            <a:r>
              <a:rPr lang="en-US" sz="1800" dirty="0">
                <a:solidFill>
                  <a:srgbClr val="FF66FF"/>
                </a:solidFill>
              </a:rPr>
              <a:t>Known</a:t>
            </a:r>
            <a:endParaRPr lang="en-US" sz="2000" dirty="0">
              <a:solidFill>
                <a:srgbClr val="FF66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303BA-34C9-D04D-B091-4753FCD5B72A}"/>
              </a:ext>
            </a:extLst>
          </p:cNvPr>
          <p:cNvSpPr txBox="1"/>
          <p:nvPr/>
        </p:nvSpPr>
        <p:spPr>
          <a:xfrm>
            <a:off x="7391444" y="5377924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66FF"/>
                </a:solidFill>
              </a:rPr>
              <a:t>Independent</a:t>
            </a:r>
          </a:p>
          <a:p>
            <a:pPr algn="ctr"/>
            <a:r>
              <a:rPr lang="en-US" sz="1800" dirty="0">
                <a:solidFill>
                  <a:srgbClr val="FF66FF"/>
                </a:solidFill>
              </a:rPr>
              <a:t>Group</a:t>
            </a:r>
          </a:p>
          <a:p>
            <a:pPr algn="ctr"/>
            <a:r>
              <a:rPr lang="en-US" sz="1800" dirty="0">
                <a:solidFill>
                  <a:srgbClr val="FF66FF"/>
                </a:solidFill>
              </a:rPr>
              <a:t>Anatomical</a:t>
            </a:r>
            <a:endParaRPr lang="en-US" sz="20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52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Pros and Cons: ROI Approach</a:t>
            </a:r>
            <a:endParaRPr lang="en-CA" altLang="en-US">
              <a:ea typeface="ＭＳ Ｐゴシック" charset="-128"/>
            </a:endParaRPr>
          </a:p>
        </p:txBody>
      </p:sp>
      <p:sp>
        <p:nvSpPr>
          <p:cNvPr id="189442" name="Text Box 4"/>
          <p:cNvSpPr txBox="1">
            <a:spLocks noChangeArrowheads="1"/>
          </p:cNvSpPr>
          <p:nvPr/>
        </p:nvSpPr>
        <p:spPr bwMode="auto">
          <a:xfrm>
            <a:off x="395288" y="685800"/>
            <a:ext cx="80010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FF00"/>
                </a:solidFill>
              </a:rPr>
              <a:t>Benefits</a:t>
            </a:r>
            <a:endParaRPr lang="en-CA" altLang="en-US" sz="1800" dirty="0">
              <a:solidFill>
                <a:srgbClr val="FFFF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1800" dirty="0">
                <a:solidFill>
                  <a:srgbClr val="FFFFFF"/>
                </a:solidFill>
              </a:rPr>
              <a:t>Extraction of ROI data can be subjected to simple stats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>
                <a:solidFill>
                  <a:srgbClr val="FFFFFF"/>
                </a:solidFill>
              </a:rPr>
              <a:t>Elimination of multiple comparisons problem greatly improves statistical power (e.g., p &lt; .05)</a:t>
            </a:r>
            <a:endParaRPr lang="en-CA" altLang="en-US" sz="1800" dirty="0">
              <a:solidFill>
                <a:srgbClr val="FFFFFF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1800" dirty="0">
                <a:solidFill>
                  <a:srgbClr val="FFFFFF"/>
                </a:solidFill>
              </a:rPr>
              <a:t>Hypothesis-driven</a:t>
            </a:r>
          </a:p>
          <a:p>
            <a:pPr lvl="1" eaLnBrk="1" hangingPunct="1">
              <a:buFontTx/>
              <a:buChar char="•"/>
            </a:pPr>
            <a:r>
              <a:rPr lang="en-US" altLang="en-US" sz="1800" dirty="0">
                <a:solidFill>
                  <a:srgbClr val="FFFFFF"/>
                </a:solidFill>
              </a:rPr>
              <a:t>Useful when hypotheses are motivated by other techniques (e.g., electrophysiology) in specific brain regions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>
                <a:solidFill>
                  <a:srgbClr val="FFFFFF"/>
                </a:solidFill>
              </a:rPr>
              <a:t>ROI is not smeared due to </a:t>
            </a:r>
            <a:r>
              <a:rPr lang="en-US" altLang="en-US" sz="1800" dirty="0" err="1">
                <a:solidFill>
                  <a:srgbClr val="FFFFFF"/>
                </a:solidFill>
              </a:rPr>
              <a:t>intersubject</a:t>
            </a:r>
            <a:r>
              <a:rPr lang="en-US" altLang="en-US" sz="1800" dirty="0">
                <a:solidFill>
                  <a:srgbClr val="FFFFFF"/>
                </a:solidFill>
              </a:rPr>
              <a:t> averaging</a:t>
            </a:r>
          </a:p>
          <a:p>
            <a:pPr lvl="1" eaLnBrk="1" hangingPunct="1">
              <a:buFontTx/>
              <a:buChar char="•"/>
            </a:pPr>
            <a:r>
              <a:rPr lang="en-CA" altLang="en-US" sz="1800" dirty="0">
                <a:solidFill>
                  <a:srgbClr val="FFFFFF"/>
                </a:solidFill>
              </a:rPr>
              <a:t>Useful for topographic areas</a:t>
            </a:r>
          </a:p>
          <a:p>
            <a:pPr eaLnBrk="1" hangingPunct="1">
              <a:buFontTx/>
              <a:buChar char="•"/>
            </a:pPr>
            <a:r>
              <a:rPr lang="en-CA" altLang="en-US" sz="1800" dirty="0">
                <a:solidFill>
                  <a:srgbClr val="FFFFFF"/>
                </a:solidFill>
              </a:rPr>
              <a:t>Enables fully independent definitions of regions</a:t>
            </a:r>
          </a:p>
          <a:p>
            <a:pPr eaLnBrk="1" hangingPunct="1">
              <a:buFontTx/>
              <a:buChar char="•"/>
            </a:pPr>
            <a:endParaRPr lang="en-US" alt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sz="1800" dirty="0">
                <a:solidFill>
                  <a:srgbClr val="FFFF00"/>
                </a:solidFill>
              </a:rPr>
              <a:t>Drawbacks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>
                <a:solidFill>
                  <a:srgbClr val="FFFFFF"/>
                </a:solidFill>
              </a:rPr>
              <a:t>Neglects other areas that may play a fundamental role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>
                <a:solidFill>
                  <a:srgbClr val="FFFFFF"/>
                </a:solidFill>
              </a:rPr>
              <a:t>If multiple ROIs need to be considered, you can spend a lot of scan time collecting localizer data (thus limiting the time/power available for experimental runs)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>
                <a:solidFill>
                  <a:srgbClr val="FFFFFF"/>
                </a:solidFill>
              </a:rPr>
              <a:t>Works best for reliable and robust areas with unambiguous definitions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>
                <a:solidFill>
                  <a:srgbClr val="FFFFFF"/>
                </a:solidFill>
              </a:rPr>
              <a:t>Sometimes you can’t find an ROI in some subjects</a:t>
            </a:r>
          </a:p>
          <a:p>
            <a:pPr eaLnBrk="1" hangingPunct="1">
              <a:buFontTx/>
              <a:buChar char="•"/>
            </a:pPr>
            <a:r>
              <a:rPr lang="en-US" altLang="en-US" sz="1800" dirty="0">
                <a:solidFill>
                  <a:srgbClr val="FFFFFF"/>
                </a:solidFill>
              </a:rPr>
              <a:t>Selection of ROIs can be highly subjective and error-prone</a:t>
            </a:r>
          </a:p>
        </p:txBody>
      </p:sp>
    </p:spTree>
    <p:extLst>
      <p:ext uri="{BB962C8B-B14F-4D97-AF65-F5344CB8AC3E}">
        <p14:creationId xmlns:p14="http://schemas.microsoft.com/office/powerpoint/2010/main" val="399767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To Locali</a:t>
            </a:r>
            <a:r>
              <a:rPr lang="en-US" altLang="en-US" dirty="0">
                <a:solidFill>
                  <a:srgbClr val="FF40FF"/>
                </a:solidFill>
                <a:ea typeface="ＭＳ Ｐゴシック" charset="-128"/>
              </a:rPr>
              <a:t>z</a:t>
            </a:r>
            <a:r>
              <a:rPr lang="en-US" altLang="en-US" dirty="0">
                <a:ea typeface="ＭＳ Ｐゴシック" charset="-128"/>
              </a:rPr>
              <a:t>e or Not to </a:t>
            </a:r>
            <a:r>
              <a:rPr lang="en-US" altLang="en-US" dirty="0" err="1">
                <a:ea typeface="ＭＳ Ｐゴシック" charset="-128"/>
              </a:rPr>
              <a:t>Locali</a:t>
            </a:r>
            <a:r>
              <a:rPr lang="en-US" altLang="en-US" dirty="0" err="1">
                <a:solidFill>
                  <a:srgbClr val="FF40FF"/>
                </a:solidFill>
                <a:ea typeface="ＭＳ Ｐゴシック" charset="-128"/>
              </a:rPr>
              <a:t>s</a:t>
            </a:r>
            <a:r>
              <a:rPr lang="en-US" altLang="en-US" dirty="0" err="1">
                <a:ea typeface="ＭＳ Ｐゴシック" charset="-128"/>
              </a:rPr>
              <a:t>e</a:t>
            </a:r>
            <a:r>
              <a:rPr lang="en-US" altLang="en-US" dirty="0">
                <a:ea typeface="ＭＳ Ｐゴシック" charset="-128"/>
              </a:rPr>
              <a:t>?</a:t>
            </a:r>
          </a:p>
        </p:txBody>
      </p:sp>
      <p:pic>
        <p:nvPicPr>
          <p:cNvPr id="1822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51" r="1472"/>
          <a:stretch>
            <a:fillRect/>
          </a:stretch>
        </p:blipFill>
        <p:spPr bwMode="auto">
          <a:xfrm>
            <a:off x="684213" y="955675"/>
            <a:ext cx="5256212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8" r="2386"/>
          <a:stretch>
            <a:fillRect/>
          </a:stretch>
        </p:blipFill>
        <p:spPr bwMode="auto">
          <a:xfrm>
            <a:off x="684213" y="3475038"/>
            <a:ext cx="5256212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55875" y="2276475"/>
            <a:ext cx="6408738" cy="2520950"/>
            <a:chOff x="1610" y="1434"/>
            <a:chExt cx="4037" cy="1588"/>
          </a:xfrm>
        </p:grpSpPr>
        <p:sp>
          <p:nvSpPr>
            <p:cNvPr id="182278" name="Text Box 5"/>
            <p:cNvSpPr txBox="1">
              <a:spLocks noChangeArrowheads="1"/>
            </p:cNvSpPr>
            <p:nvPr/>
          </p:nvSpPr>
          <p:spPr bwMode="auto">
            <a:xfrm>
              <a:off x="3878" y="1797"/>
              <a:ext cx="1769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66FF"/>
                  </a:solidFill>
                  <a:latin typeface="Courier" charset="0"/>
                </a:rPr>
                <a:t>Neuroimagers can’t even agree how to SPELL localiser/localizer!</a:t>
              </a:r>
            </a:p>
          </p:txBody>
        </p:sp>
        <p:sp>
          <p:nvSpPr>
            <p:cNvPr id="182279" name="Line 6"/>
            <p:cNvSpPr>
              <a:spLocks noChangeShapeType="1"/>
            </p:cNvSpPr>
            <p:nvPr/>
          </p:nvSpPr>
          <p:spPr bwMode="auto">
            <a:xfrm>
              <a:off x="1610" y="1434"/>
              <a:ext cx="454" cy="0"/>
            </a:xfrm>
            <a:prstGeom prst="line">
              <a:avLst/>
            </a:prstGeom>
            <a:noFill/>
            <a:ln w="2857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2280" name="Line 7"/>
            <p:cNvSpPr>
              <a:spLocks noChangeShapeType="1"/>
            </p:cNvSpPr>
            <p:nvPr/>
          </p:nvSpPr>
          <p:spPr bwMode="auto">
            <a:xfrm>
              <a:off x="2608" y="3022"/>
              <a:ext cx="454" cy="0"/>
            </a:xfrm>
            <a:prstGeom prst="line">
              <a:avLst/>
            </a:prstGeom>
            <a:noFill/>
            <a:ln w="2857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82277" name="Rectangle 9"/>
          <p:cNvSpPr>
            <a:spLocks noChangeArrowheads="1"/>
          </p:cNvSpPr>
          <p:nvPr/>
        </p:nvSpPr>
        <p:spPr bwMode="auto">
          <a:xfrm>
            <a:off x="9775825" y="8413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Methodological Fundamentalism</a:t>
            </a:r>
          </a:p>
        </p:txBody>
      </p:sp>
      <p:pic>
        <p:nvPicPr>
          <p:cNvPr id="184322" name="Picture 3" descr="religious_w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23526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17" name="Picture 5" descr="270921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800" y="1555750"/>
            <a:ext cx="24638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4868863" y="1098550"/>
            <a:ext cx="4202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66FF"/>
                </a:solidFill>
                <a:latin typeface="Courier" charset="0"/>
              </a:rPr>
              <a:t>The latest review I received…</a:t>
            </a:r>
          </a:p>
        </p:txBody>
      </p:sp>
    </p:spTree>
    <p:extLst>
      <p:ext uri="{BB962C8B-B14F-4D97-AF65-F5344CB8AC3E}">
        <p14:creationId xmlns:p14="http://schemas.microsoft.com/office/powerpoint/2010/main" val="348780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6988"/>
            <a:ext cx="7772400" cy="1076326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ROI and Voxelwise Analyses are NOT mutually exclusive</a:t>
            </a:r>
          </a:p>
        </p:txBody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00150"/>
            <a:ext cx="8713788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You can decide based on the situation/hypotheses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You can do </a:t>
            </a:r>
            <a:r>
              <a:rPr lang="en-US" altLang="en-US" dirty="0">
                <a:solidFill>
                  <a:srgbClr val="FFFFFF"/>
                </a:solidFill>
                <a:ea typeface="ＭＳ Ｐゴシック" charset="-128"/>
              </a:rPr>
              <a:t>both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ROI analyses and </a:t>
            </a:r>
            <a:r>
              <a:rPr lang="en-US" altLang="en-US" dirty="0" err="1">
                <a:ea typeface="ＭＳ Ｐゴシック" charset="-128"/>
              </a:rPr>
              <a:t>voxelwise</a:t>
            </a:r>
            <a:r>
              <a:rPr lang="en-US" altLang="en-US" dirty="0">
                <a:ea typeface="ＭＳ Ｐゴシック" charset="-128"/>
              </a:rPr>
              <a:t> analyses</a:t>
            </a:r>
          </a:p>
          <a:p>
            <a:pPr lvl="1" eaLnBrk="1" hangingPunct="1"/>
            <a:r>
              <a:rPr lang="en-US" altLang="en-US" dirty="0"/>
              <a:t>ROI analyses for well-defined key regions</a:t>
            </a:r>
          </a:p>
          <a:p>
            <a:pPr lvl="1" eaLnBrk="1" hangingPunct="1"/>
            <a:r>
              <a:rPr lang="en-US" altLang="en-US" dirty="0" err="1"/>
              <a:t>Voxelwise</a:t>
            </a:r>
            <a:r>
              <a:rPr lang="en-US" altLang="en-US" dirty="0"/>
              <a:t> analyses to see if other regions are also involved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Ideally, the conclusions will not differ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If the conclusions do differ, there may be sensible reasons</a:t>
            </a:r>
          </a:p>
          <a:p>
            <a:pPr lvl="1" eaLnBrk="1" hangingPunct="1"/>
            <a:r>
              <a:rPr lang="en-US" altLang="en-US" dirty="0"/>
              <a:t>Effect in ROI but not </a:t>
            </a:r>
            <a:r>
              <a:rPr lang="en-US" altLang="en-US" dirty="0" err="1"/>
              <a:t>voxelwise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perhaps region is highly variable in stereotaxic location between subjects</a:t>
            </a:r>
          </a:p>
          <a:p>
            <a:pPr lvl="2" eaLnBrk="1" hangingPunct="1"/>
            <a:r>
              <a:rPr lang="en-US" altLang="en-US" dirty="0"/>
              <a:t>perhaps </a:t>
            </a:r>
            <a:r>
              <a:rPr lang="en-US" altLang="en-US" dirty="0" err="1"/>
              <a:t>voxelwise</a:t>
            </a:r>
            <a:r>
              <a:rPr lang="en-US" altLang="en-US" dirty="0"/>
              <a:t> approach is not statistically powerful enough</a:t>
            </a:r>
          </a:p>
          <a:p>
            <a:pPr lvl="1" eaLnBrk="1" hangingPunct="1"/>
            <a:r>
              <a:rPr lang="en-US" altLang="en-US" dirty="0"/>
              <a:t>Effect in </a:t>
            </a:r>
            <a:r>
              <a:rPr lang="en-US" altLang="en-US" dirty="0" err="1"/>
              <a:t>voxelwise</a:t>
            </a:r>
            <a:r>
              <a:rPr lang="en-US" altLang="en-US" dirty="0"/>
              <a:t> but not ROI</a:t>
            </a:r>
          </a:p>
          <a:p>
            <a:pPr lvl="2" eaLnBrk="1" hangingPunct="1"/>
            <a:r>
              <a:rPr lang="en-US" altLang="en-US" dirty="0"/>
              <a:t>perhaps ROI is not homogenous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97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Arial" charset="0"/>
              </a:rPr>
              <a:t>An Aside on </a:t>
            </a:r>
            <a:r>
              <a:rPr lang="en-US" dirty="0" err="1">
                <a:solidFill>
                  <a:schemeClr val="tx2"/>
                </a:solidFill>
                <a:latin typeface="Arial" charset="0"/>
              </a:rPr>
              <a:t>Neurosynth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21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Neurosynth</a:t>
            </a:r>
          </a:p>
        </p:txBody>
      </p:sp>
      <p:pic>
        <p:nvPicPr>
          <p:cNvPr id="65538" name="Picture 2" descr="Screen Shot 2014-12-07 at 2.3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567213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17463" y="908050"/>
            <a:ext cx="9144000" cy="1487488"/>
            <a:chOff x="17512" y="908720"/>
            <a:chExt cx="9144000" cy="1486684"/>
          </a:xfrm>
        </p:grpSpPr>
        <p:pic>
          <p:nvPicPr>
            <p:cNvPr id="65542" name="Picture 4" descr="Screen Shot 2014-12-07 at 2.37.0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2" y="908720"/>
              <a:ext cx="9144000" cy="148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3" name="Picture 5" descr="Screen Shot 2014-12-07 at 2.37.31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1493704"/>
              <a:ext cx="53975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6227763" y="2781300"/>
            <a:ext cx="2635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/>
              <a:t>Neurosynth (Dec. 2014)</a:t>
            </a:r>
          </a:p>
        </p:txBody>
      </p:sp>
      <p:pic>
        <p:nvPicPr>
          <p:cNvPr id="65541" name="Picture 7" descr="Screen Shot 2014-12-07 at 3.14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13" y="3200400"/>
            <a:ext cx="291623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26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0" y="-96490"/>
            <a:ext cx="9252520" cy="1077218"/>
          </a:xfrm>
        </p:spPr>
        <p:txBody>
          <a:bodyPr/>
          <a:lstStyle/>
          <a:p>
            <a:r>
              <a:rPr lang="en-US" altLang="x-none" dirty="0" err="1"/>
              <a:t>Neurosynth</a:t>
            </a:r>
            <a:r>
              <a:rPr lang="en-US" altLang="x-none" dirty="0"/>
              <a:t>: Automated Coordinate Extraction</a:t>
            </a:r>
          </a:p>
        </p:txBody>
      </p:sp>
      <p:pic>
        <p:nvPicPr>
          <p:cNvPr id="66562" name="Picture 4" descr="Screen Shot 2014-12-07 at 2.39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63" y="857250"/>
            <a:ext cx="786765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6"/>
          <p:cNvSpPr txBox="1">
            <a:spLocks noChangeArrowheads="1"/>
          </p:cNvSpPr>
          <p:nvPr/>
        </p:nvSpPr>
        <p:spPr bwMode="auto">
          <a:xfrm>
            <a:off x="107950" y="638175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i="1"/>
              <a:t>Yarkoni et al., 2001</a:t>
            </a:r>
          </a:p>
        </p:txBody>
      </p:sp>
    </p:spTree>
    <p:extLst>
      <p:ext uri="{BB962C8B-B14F-4D97-AF65-F5344CB8AC3E}">
        <p14:creationId xmlns:p14="http://schemas.microsoft.com/office/powerpoint/2010/main" val="66749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</a:t>
            </a:r>
            <a:r>
              <a:rPr lang="en-US" dirty="0" err="1"/>
              <a:t>Intersubject</a:t>
            </a:r>
            <a:r>
              <a:rPr lang="en-US" dirty="0"/>
              <a:t> Variability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3528" y="908720"/>
            <a:ext cx="2088232" cy="2330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7691" y="763396"/>
            <a:ext cx="6259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hand area lies in the “hand knob”, a section of the </a:t>
            </a:r>
            <a:r>
              <a:rPr lang="en-US" sz="1200" dirty="0">
                <a:solidFill>
                  <a:schemeClr val="tx2"/>
                </a:solidFill>
              </a:rPr>
              <a:t>central sulcus </a:t>
            </a:r>
            <a:r>
              <a:rPr lang="en-US" sz="1200" dirty="0"/>
              <a:t>that looks like an upside-down omega</a:t>
            </a:r>
          </a:p>
          <a:p>
            <a:endParaRPr lang="en-US" sz="1200" dirty="0"/>
          </a:p>
          <a:p>
            <a:r>
              <a:rPr lang="en-US" sz="1200" dirty="0">
                <a:solidFill>
                  <a:srgbClr val="FF0000"/>
                </a:solidFill>
              </a:rPr>
              <a:t>Primary Motor Cortex (M1) </a:t>
            </a:r>
            <a:r>
              <a:rPr lang="en-US" sz="1200" dirty="0"/>
              <a:t>lies along the anterior bank while </a:t>
            </a:r>
            <a:r>
              <a:rPr lang="en-US" sz="1200" dirty="0">
                <a:solidFill>
                  <a:srgbClr val="00FF00"/>
                </a:solidFill>
              </a:rPr>
              <a:t>Primary Somatosensory Cortex (S1) </a:t>
            </a:r>
            <a:r>
              <a:rPr lang="en-US" sz="1200" dirty="0"/>
              <a:t>lies along the posterior bank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56502" y="90872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Ω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 flipV="1">
            <a:off x="4598760" y="911148"/>
            <a:ext cx="40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Ω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65677" y="2030570"/>
            <a:ext cx="216024" cy="144016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2597690" y="1924383"/>
            <a:ext cx="6259197" cy="4384937"/>
            <a:chOff x="2597690" y="1924383"/>
            <a:chExt cx="6259197" cy="4384937"/>
          </a:xfrm>
        </p:grpSpPr>
        <p:pic>
          <p:nvPicPr>
            <p:cNvPr id="51" name="Picture 3" descr="sulcal_variabilit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7" y="2492896"/>
              <a:ext cx="5207207" cy="381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 bwMode="auto">
            <a:xfrm rot="2063003">
              <a:off x="5601813" y="2761823"/>
              <a:ext cx="562801" cy="165618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5688097" y="3356992"/>
              <a:ext cx="464467" cy="317830"/>
            </a:xfrm>
            <a:prstGeom prst="straightConnector1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727289" y="3141663"/>
              <a:ext cx="676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2+ cm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97690" y="1924383"/>
              <a:ext cx="62591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Although </a:t>
              </a:r>
              <a:r>
                <a:rPr lang="en-US" sz="1200" dirty="0"/>
                <a:t>these areas are reliably localized with respect to </a:t>
              </a:r>
              <a:r>
                <a:rPr lang="en-US" sz="1200" dirty="0" err="1"/>
                <a:t>sulcal</a:t>
              </a:r>
              <a:r>
                <a:rPr lang="en-US" sz="1200" dirty="0"/>
                <a:t> landmarks within individuals, the sulcus has high anatomical variability between individuals</a:t>
              </a:r>
            </a:p>
            <a:p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2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err="1"/>
              <a:t>Neurosynth</a:t>
            </a:r>
            <a:r>
              <a:rPr lang="en-US" altLang="x-none" dirty="0"/>
              <a:t> Example: Working Memory</a:t>
            </a:r>
          </a:p>
        </p:txBody>
      </p:sp>
      <p:grpSp>
        <p:nvGrpSpPr>
          <p:cNvPr id="67586" name="Group 5"/>
          <p:cNvGrpSpPr>
            <a:grpSpLocks/>
          </p:cNvGrpSpPr>
          <p:nvPr/>
        </p:nvGrpSpPr>
        <p:grpSpPr bwMode="auto">
          <a:xfrm>
            <a:off x="250825" y="1193800"/>
            <a:ext cx="8737600" cy="2192338"/>
            <a:chOff x="251520" y="1553840"/>
            <a:chExt cx="8737600" cy="2192660"/>
          </a:xfrm>
        </p:grpSpPr>
        <p:pic>
          <p:nvPicPr>
            <p:cNvPr id="67591" name="Picture 2" descr="Screen Shot 2014-12-07 at 2.40.0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376"/>
            <a:stretch>
              <a:fillRect/>
            </a:stretch>
          </p:blipFill>
          <p:spPr bwMode="auto">
            <a:xfrm>
              <a:off x="251520" y="1553840"/>
              <a:ext cx="8737600" cy="21926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375" y="3140968"/>
              <a:ext cx="5473700" cy="44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587" name="TextBox 6"/>
          <p:cNvSpPr txBox="1">
            <a:spLocks noChangeArrowheads="1"/>
          </p:cNvSpPr>
          <p:nvPr/>
        </p:nvSpPr>
        <p:spPr bwMode="auto">
          <a:xfrm>
            <a:off x="107950" y="638175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i="1"/>
              <a:t>Yarkoni et al., 2001</a:t>
            </a:r>
          </a:p>
        </p:txBody>
      </p:sp>
      <p:sp>
        <p:nvSpPr>
          <p:cNvPr id="67588" name="TextBox 8"/>
          <p:cNvSpPr txBox="1">
            <a:spLocks noChangeArrowheads="1"/>
          </p:cNvSpPr>
          <p:nvPr/>
        </p:nvSpPr>
        <p:spPr bwMode="auto">
          <a:xfrm>
            <a:off x="3348038" y="3429000"/>
            <a:ext cx="25193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solidFill>
                  <a:schemeClr val="tx2"/>
                </a:solidFill>
              </a:rPr>
              <a:t>FORWARD INFERENCE</a:t>
            </a:r>
          </a:p>
          <a:p>
            <a:pPr algn="ctr" eaLnBrk="1" hangingPunct="1"/>
            <a:r>
              <a:rPr lang="en-US" altLang="x-none" sz="1800"/>
              <a:t>What is the probability of activation here a study involving working memory?</a:t>
            </a:r>
          </a:p>
        </p:txBody>
      </p:sp>
      <p:sp>
        <p:nvSpPr>
          <p:cNvPr id="67589" name="TextBox 9"/>
          <p:cNvSpPr txBox="1">
            <a:spLocks noChangeArrowheads="1"/>
          </p:cNvSpPr>
          <p:nvPr/>
        </p:nvSpPr>
        <p:spPr bwMode="auto">
          <a:xfrm>
            <a:off x="6443663" y="3429000"/>
            <a:ext cx="25923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solidFill>
                  <a:schemeClr val="tx2"/>
                </a:solidFill>
              </a:rPr>
              <a:t>REVERSE INFERENCE</a:t>
            </a:r>
          </a:p>
          <a:p>
            <a:pPr algn="ctr" eaLnBrk="1" hangingPunct="1"/>
            <a:r>
              <a:rPr lang="en-US" altLang="x-none" sz="1800"/>
              <a:t>If there is activation here, what is the probability the study involved working memory?</a:t>
            </a:r>
          </a:p>
        </p:txBody>
      </p:sp>
      <p:sp>
        <p:nvSpPr>
          <p:cNvPr id="67590" name="TextBox 10"/>
          <p:cNvSpPr txBox="1">
            <a:spLocks noChangeArrowheads="1"/>
          </p:cNvSpPr>
          <p:nvPr/>
        </p:nvSpPr>
        <p:spPr bwMode="auto">
          <a:xfrm>
            <a:off x="827088" y="3429000"/>
            <a:ext cx="2520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solidFill>
                  <a:schemeClr val="tx2"/>
                </a:solidFill>
              </a:rPr>
              <a:t>META-</a:t>
            </a:r>
          </a:p>
          <a:p>
            <a:pPr algn="ctr" eaLnBrk="1" hangingPunct="1"/>
            <a:r>
              <a:rPr lang="en-US" altLang="x-none" sz="1800">
                <a:solidFill>
                  <a:schemeClr val="tx2"/>
                </a:solidFill>
              </a:rPr>
              <a:t>ANALYSIS</a:t>
            </a:r>
          </a:p>
          <a:p>
            <a:pPr algn="ctr" eaLnBrk="1" hangingPunct="1"/>
            <a:r>
              <a:rPr lang="en-US" altLang="x-none" sz="1800"/>
              <a:t>from previous studies</a:t>
            </a:r>
          </a:p>
        </p:txBody>
      </p:sp>
    </p:spTree>
    <p:extLst>
      <p:ext uri="{BB962C8B-B14F-4D97-AF65-F5344CB8AC3E}">
        <p14:creationId xmlns:p14="http://schemas.microsoft.com/office/powerpoint/2010/main" val="190784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Screen Shot 2014-12-07 at 2.39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63" y="857250"/>
            <a:ext cx="78676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Box 6"/>
          <p:cNvSpPr txBox="1">
            <a:spLocks noChangeArrowheads="1"/>
          </p:cNvSpPr>
          <p:nvPr/>
        </p:nvSpPr>
        <p:spPr bwMode="auto">
          <a:xfrm>
            <a:off x="107950" y="6381750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i="1"/>
              <a:t>Yarkoni et al., 2001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60A16A-AAE9-9B4C-BAF7-9C39488A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490"/>
            <a:ext cx="9252520" cy="1077218"/>
          </a:xfrm>
        </p:spPr>
        <p:txBody>
          <a:bodyPr/>
          <a:lstStyle/>
          <a:p>
            <a:r>
              <a:rPr lang="en-US" altLang="x-none" dirty="0" err="1"/>
              <a:t>Neurosynth</a:t>
            </a:r>
            <a:r>
              <a:rPr lang="en-US" altLang="x-none" dirty="0"/>
              <a:t>: Automated Coordinate Extraction</a:t>
            </a:r>
          </a:p>
        </p:txBody>
      </p:sp>
    </p:spTree>
    <p:extLst>
      <p:ext uri="{BB962C8B-B14F-4D97-AF65-F5344CB8AC3E}">
        <p14:creationId xmlns:p14="http://schemas.microsoft.com/office/powerpoint/2010/main" val="326493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  <a:latin typeface="Arial" charset="0"/>
              </a:rPr>
              <a:t>Glasser Atlas</a:t>
            </a:r>
          </a:p>
        </p:txBody>
      </p:sp>
    </p:spTree>
    <p:extLst>
      <p:ext uri="{BB962C8B-B14F-4D97-AF65-F5344CB8AC3E}">
        <p14:creationId xmlns:p14="http://schemas.microsoft.com/office/powerpoint/2010/main" val="3577233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8710-5503-F449-8B15-1EF84640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Glasser Atlas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3556C-BE16-EB4C-8E56-2A97704E0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34"/>
            <a:ext cx="9144000" cy="4407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C49D03-3F79-464B-B90F-D9A01A861D5F}"/>
              </a:ext>
            </a:extLst>
          </p:cNvPr>
          <p:cNvSpPr txBox="1"/>
          <p:nvPr/>
        </p:nvSpPr>
        <p:spPr>
          <a:xfrm>
            <a:off x="7236296" y="1772816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Nature, 2016</a:t>
            </a:r>
          </a:p>
        </p:txBody>
      </p:sp>
    </p:spTree>
    <p:extLst>
      <p:ext uri="{BB962C8B-B14F-4D97-AF65-F5344CB8AC3E}">
        <p14:creationId xmlns:p14="http://schemas.microsoft.com/office/powerpoint/2010/main" val="2536971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B8F8-3C99-A94B-8553-34696B6C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9731"/>
            <a:ext cx="7772400" cy="584775"/>
          </a:xfrm>
        </p:spPr>
        <p:txBody>
          <a:bodyPr/>
          <a:lstStyle/>
          <a:p>
            <a:r>
              <a:rPr lang="en-US" dirty="0"/>
              <a:t>Define Boundaries with Multiple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FD6DC-001C-EA4A-B612-E690F237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3771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6BB60E-C698-AF4B-BC68-E27093F86369}"/>
              </a:ext>
            </a:extLst>
          </p:cNvPr>
          <p:cNvSpPr txBox="1"/>
          <p:nvPr/>
        </p:nvSpPr>
        <p:spPr>
          <a:xfrm>
            <a:off x="685800" y="837582"/>
            <a:ext cx="1430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ANATOMY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EC576-BDDC-7E4B-9DFE-BFB25B575877}"/>
              </a:ext>
            </a:extLst>
          </p:cNvPr>
          <p:cNvSpPr txBox="1"/>
          <p:nvPr/>
        </p:nvSpPr>
        <p:spPr>
          <a:xfrm>
            <a:off x="2843808" y="837582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EDA3A-4BC2-CD48-828E-7628E44FA72F}"/>
              </a:ext>
            </a:extLst>
          </p:cNvPr>
          <p:cNvSpPr txBox="1"/>
          <p:nvPr/>
        </p:nvSpPr>
        <p:spPr>
          <a:xfrm>
            <a:off x="6084168" y="837582"/>
            <a:ext cx="209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CONNECTIVITY</a:t>
            </a:r>
          </a:p>
        </p:txBody>
      </p:sp>
    </p:spTree>
    <p:extLst>
      <p:ext uri="{BB962C8B-B14F-4D97-AF65-F5344CB8AC3E}">
        <p14:creationId xmlns:p14="http://schemas.microsoft.com/office/powerpoint/2010/main" val="1174874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79F8-ACE5-504F-AAC8-79A5E721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180 Areas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EAC97-C670-624B-9662-DA2B23720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52736"/>
            <a:ext cx="7956376" cy="53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6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</a:t>
            </a:r>
            <a:r>
              <a:rPr lang="en-US" dirty="0" err="1"/>
              <a:t>Intersubject</a:t>
            </a:r>
            <a:r>
              <a:rPr lang="en-US" dirty="0"/>
              <a:t> Variability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3528" y="908720"/>
            <a:ext cx="2088232" cy="2330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7691" y="763396"/>
            <a:ext cx="62591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hand area lies in the “hand knob”, a section of the </a:t>
            </a:r>
            <a:r>
              <a:rPr lang="en-US" sz="1200" dirty="0">
                <a:solidFill>
                  <a:schemeClr val="tx2"/>
                </a:solidFill>
              </a:rPr>
              <a:t>central sulcus </a:t>
            </a:r>
            <a:r>
              <a:rPr lang="en-US" sz="1200" dirty="0"/>
              <a:t>that looks like an upside-down omega</a:t>
            </a:r>
          </a:p>
          <a:p>
            <a:endParaRPr lang="en-US" sz="1200" dirty="0"/>
          </a:p>
          <a:p>
            <a:r>
              <a:rPr lang="en-US" sz="1200" dirty="0">
                <a:solidFill>
                  <a:srgbClr val="FF0000"/>
                </a:solidFill>
              </a:rPr>
              <a:t>Primary Motor Cortex (M1) </a:t>
            </a:r>
            <a:r>
              <a:rPr lang="en-US" sz="1200" dirty="0"/>
              <a:t>lies along the anterior bank while </a:t>
            </a:r>
            <a:r>
              <a:rPr lang="en-US" sz="1200" dirty="0">
                <a:solidFill>
                  <a:srgbClr val="00FF00"/>
                </a:solidFill>
              </a:rPr>
              <a:t>Primary Somatosensory Cortex (S1) </a:t>
            </a:r>
            <a:r>
              <a:rPr lang="en-US" sz="1200" dirty="0"/>
              <a:t>lies along the posterior bank</a:t>
            </a:r>
          </a:p>
          <a:p>
            <a:endParaRPr lang="en-US" sz="1200" dirty="0"/>
          </a:p>
          <a:p>
            <a:r>
              <a:rPr lang="en-US" sz="1200" dirty="0"/>
              <a:t>Although these areas are reliably localized with respect to </a:t>
            </a:r>
            <a:r>
              <a:rPr lang="en-US" sz="1200" dirty="0" err="1"/>
              <a:t>sulcal</a:t>
            </a:r>
            <a:r>
              <a:rPr lang="en-US" sz="1200" dirty="0"/>
              <a:t> landmarks within individuals, the sulcus has high anatomical variability between individuals</a:t>
            </a:r>
          </a:p>
          <a:p>
            <a:endParaRPr lang="en-US" sz="1200" dirty="0"/>
          </a:p>
          <a:p>
            <a:r>
              <a:rPr lang="en-US" sz="1200" dirty="0"/>
              <a:t>Due to this variability, activation of the same area (e.g., the motor hand area during finger tapping) can appear scattered in stereotaxic (</a:t>
            </a:r>
            <a:r>
              <a:rPr lang="en-US" sz="1200" dirty="0" err="1"/>
              <a:t>Talairach</a:t>
            </a:r>
            <a:r>
              <a:rPr lang="en-US" sz="1200" dirty="0"/>
              <a:t> or MNI) space.  Given that random effects (RFX) analyses require somewhat consistent effects across participants, this can handicap statistical power</a:t>
            </a:r>
          </a:p>
          <a:p>
            <a:endParaRPr lang="en-US" sz="1200" dirty="0"/>
          </a:p>
          <a:p>
            <a:r>
              <a:rPr lang="en-US" sz="1200" dirty="0"/>
              <a:t>This also means that it can be tricky to isolate effects</a:t>
            </a:r>
            <a:br>
              <a:rPr lang="en-US" sz="1200" dirty="0"/>
            </a:br>
            <a:r>
              <a:rPr lang="en-US" sz="1200" dirty="0"/>
              <a:t>in one area (e.g., M1) without contamination from adjacent </a:t>
            </a:r>
            <a:br>
              <a:rPr lang="en-US" sz="1200" dirty="0"/>
            </a:br>
            <a:r>
              <a:rPr lang="en-US" sz="1200" dirty="0"/>
              <a:t>areas (e.g., S1)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95536" y="4231409"/>
            <a:ext cx="1398032" cy="171469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>
            <a:stCxn id="9" idx="0"/>
            <a:endCxn id="9" idx="4"/>
          </p:cNvCxnSpPr>
          <p:nvPr/>
        </p:nvCxnSpPr>
        <p:spPr bwMode="auto">
          <a:xfrm>
            <a:off x="1094552" y="4231409"/>
            <a:ext cx="0" cy="171469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Freeform 11"/>
          <p:cNvSpPr/>
          <p:nvPr/>
        </p:nvSpPr>
        <p:spPr bwMode="auto">
          <a:xfrm>
            <a:off x="475349" y="5114588"/>
            <a:ext cx="397400" cy="236911"/>
          </a:xfrm>
          <a:custGeom>
            <a:avLst/>
            <a:gdLst>
              <a:gd name="connsiteX0" fmla="*/ 0 w 516047"/>
              <a:gd name="connsiteY0" fmla="*/ 0 h 316871"/>
              <a:gd name="connsiteX1" fmla="*/ 81481 w 516047"/>
              <a:gd name="connsiteY1" fmla="*/ 63374 h 316871"/>
              <a:gd name="connsiteX2" fmla="*/ 153909 w 516047"/>
              <a:gd name="connsiteY2" fmla="*/ 36213 h 316871"/>
              <a:gd name="connsiteX3" fmla="*/ 153909 w 516047"/>
              <a:gd name="connsiteY3" fmla="*/ 144855 h 316871"/>
              <a:gd name="connsiteX4" fmla="*/ 226336 w 516047"/>
              <a:gd name="connsiteY4" fmla="*/ 199176 h 316871"/>
              <a:gd name="connsiteX5" fmla="*/ 298764 w 516047"/>
              <a:gd name="connsiteY5" fmla="*/ 226336 h 316871"/>
              <a:gd name="connsiteX6" fmla="*/ 298764 w 516047"/>
              <a:gd name="connsiteY6" fmla="*/ 226336 h 316871"/>
              <a:gd name="connsiteX7" fmla="*/ 407406 w 516047"/>
              <a:gd name="connsiteY7" fmla="*/ 199176 h 316871"/>
              <a:gd name="connsiteX8" fmla="*/ 516047 w 516047"/>
              <a:gd name="connsiteY8" fmla="*/ 316871 h 316871"/>
              <a:gd name="connsiteX0" fmla="*/ 0 w 642796"/>
              <a:gd name="connsiteY0" fmla="*/ 0 h 434566"/>
              <a:gd name="connsiteX1" fmla="*/ 208230 w 642796"/>
              <a:gd name="connsiteY1" fmla="*/ 181069 h 434566"/>
              <a:gd name="connsiteX2" fmla="*/ 280658 w 642796"/>
              <a:gd name="connsiteY2" fmla="*/ 153908 h 434566"/>
              <a:gd name="connsiteX3" fmla="*/ 280658 w 642796"/>
              <a:gd name="connsiteY3" fmla="*/ 262550 h 434566"/>
              <a:gd name="connsiteX4" fmla="*/ 353085 w 642796"/>
              <a:gd name="connsiteY4" fmla="*/ 316871 h 434566"/>
              <a:gd name="connsiteX5" fmla="*/ 425513 w 642796"/>
              <a:gd name="connsiteY5" fmla="*/ 344031 h 434566"/>
              <a:gd name="connsiteX6" fmla="*/ 425513 w 642796"/>
              <a:gd name="connsiteY6" fmla="*/ 344031 h 434566"/>
              <a:gd name="connsiteX7" fmla="*/ 534155 w 642796"/>
              <a:gd name="connsiteY7" fmla="*/ 316871 h 434566"/>
              <a:gd name="connsiteX8" fmla="*/ 642796 w 642796"/>
              <a:gd name="connsiteY8" fmla="*/ 434566 h 434566"/>
              <a:gd name="connsiteX0" fmla="*/ 0 w 470781"/>
              <a:gd name="connsiteY0" fmla="*/ 18108 h 280658"/>
              <a:gd name="connsiteX1" fmla="*/ 36215 w 470781"/>
              <a:gd name="connsiteY1" fmla="*/ 27161 h 280658"/>
              <a:gd name="connsiteX2" fmla="*/ 108643 w 470781"/>
              <a:gd name="connsiteY2" fmla="*/ 0 h 280658"/>
              <a:gd name="connsiteX3" fmla="*/ 108643 w 470781"/>
              <a:gd name="connsiteY3" fmla="*/ 108642 h 280658"/>
              <a:gd name="connsiteX4" fmla="*/ 181070 w 470781"/>
              <a:gd name="connsiteY4" fmla="*/ 162963 h 280658"/>
              <a:gd name="connsiteX5" fmla="*/ 253498 w 470781"/>
              <a:gd name="connsiteY5" fmla="*/ 190123 h 280658"/>
              <a:gd name="connsiteX6" fmla="*/ 253498 w 470781"/>
              <a:gd name="connsiteY6" fmla="*/ 190123 h 280658"/>
              <a:gd name="connsiteX7" fmla="*/ 362140 w 470781"/>
              <a:gd name="connsiteY7" fmla="*/ 162963 h 280658"/>
              <a:gd name="connsiteX8" fmla="*/ 470781 w 470781"/>
              <a:gd name="connsiteY8" fmla="*/ 280658 h 28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781" h="280658">
                <a:moveTo>
                  <a:pt x="0" y="18108"/>
                </a:moveTo>
                <a:lnTo>
                  <a:pt x="36215" y="27161"/>
                </a:lnTo>
                <a:lnTo>
                  <a:pt x="108643" y="0"/>
                </a:lnTo>
                <a:lnTo>
                  <a:pt x="108643" y="108642"/>
                </a:lnTo>
                <a:lnTo>
                  <a:pt x="181070" y="162963"/>
                </a:lnTo>
                <a:lnTo>
                  <a:pt x="253498" y="190123"/>
                </a:lnTo>
                <a:lnTo>
                  <a:pt x="253498" y="190123"/>
                </a:lnTo>
                <a:lnTo>
                  <a:pt x="362140" y="162963"/>
                </a:lnTo>
                <a:lnTo>
                  <a:pt x="470781" y="2806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53535" y="5186751"/>
            <a:ext cx="420326" cy="206342"/>
          </a:xfrm>
          <a:custGeom>
            <a:avLst/>
            <a:gdLst>
              <a:gd name="connsiteX0" fmla="*/ 0 w 497941"/>
              <a:gd name="connsiteY0" fmla="*/ 0 h 244444"/>
              <a:gd name="connsiteX1" fmla="*/ 90535 w 497941"/>
              <a:gd name="connsiteY1" fmla="*/ 36214 h 244444"/>
              <a:gd name="connsiteX2" fmla="*/ 90535 w 497941"/>
              <a:gd name="connsiteY2" fmla="*/ 36214 h 244444"/>
              <a:gd name="connsiteX3" fmla="*/ 144856 w 497941"/>
              <a:gd name="connsiteY3" fmla="*/ 162963 h 244444"/>
              <a:gd name="connsiteX4" fmla="*/ 217283 w 497941"/>
              <a:gd name="connsiteY4" fmla="*/ 199176 h 244444"/>
              <a:gd name="connsiteX5" fmla="*/ 217283 w 497941"/>
              <a:gd name="connsiteY5" fmla="*/ 199176 h 244444"/>
              <a:gd name="connsiteX6" fmla="*/ 389299 w 497941"/>
              <a:gd name="connsiteY6" fmla="*/ 190123 h 244444"/>
              <a:gd name="connsiteX7" fmla="*/ 497941 w 497941"/>
              <a:gd name="connsiteY7" fmla="*/ 244444 h 2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41" h="244444">
                <a:moveTo>
                  <a:pt x="0" y="0"/>
                </a:moveTo>
                <a:lnTo>
                  <a:pt x="90535" y="36214"/>
                </a:lnTo>
                <a:lnTo>
                  <a:pt x="90535" y="36214"/>
                </a:lnTo>
                <a:lnTo>
                  <a:pt x="144856" y="162963"/>
                </a:lnTo>
                <a:lnTo>
                  <a:pt x="217283" y="199176"/>
                </a:lnTo>
                <a:lnTo>
                  <a:pt x="217283" y="199176"/>
                </a:lnTo>
                <a:lnTo>
                  <a:pt x="389299" y="190123"/>
                </a:lnTo>
                <a:lnTo>
                  <a:pt x="497941" y="244444"/>
                </a:lnTo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161030" y="4231409"/>
            <a:ext cx="1398032" cy="171469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860046" y="4231409"/>
            <a:ext cx="0" cy="171469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3926523" y="4221088"/>
            <a:ext cx="1398032" cy="171469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625539" y="4221088"/>
            <a:ext cx="0" cy="171469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5692016" y="4221088"/>
            <a:ext cx="1398032" cy="171469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6391032" y="4221088"/>
            <a:ext cx="0" cy="171469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5771829" y="5104268"/>
            <a:ext cx="397400" cy="236911"/>
          </a:xfrm>
          <a:custGeom>
            <a:avLst/>
            <a:gdLst>
              <a:gd name="connsiteX0" fmla="*/ 0 w 516047"/>
              <a:gd name="connsiteY0" fmla="*/ 0 h 316871"/>
              <a:gd name="connsiteX1" fmla="*/ 81481 w 516047"/>
              <a:gd name="connsiteY1" fmla="*/ 63374 h 316871"/>
              <a:gd name="connsiteX2" fmla="*/ 153909 w 516047"/>
              <a:gd name="connsiteY2" fmla="*/ 36213 h 316871"/>
              <a:gd name="connsiteX3" fmla="*/ 153909 w 516047"/>
              <a:gd name="connsiteY3" fmla="*/ 144855 h 316871"/>
              <a:gd name="connsiteX4" fmla="*/ 226336 w 516047"/>
              <a:gd name="connsiteY4" fmla="*/ 199176 h 316871"/>
              <a:gd name="connsiteX5" fmla="*/ 298764 w 516047"/>
              <a:gd name="connsiteY5" fmla="*/ 226336 h 316871"/>
              <a:gd name="connsiteX6" fmla="*/ 298764 w 516047"/>
              <a:gd name="connsiteY6" fmla="*/ 226336 h 316871"/>
              <a:gd name="connsiteX7" fmla="*/ 407406 w 516047"/>
              <a:gd name="connsiteY7" fmla="*/ 199176 h 316871"/>
              <a:gd name="connsiteX8" fmla="*/ 516047 w 516047"/>
              <a:gd name="connsiteY8" fmla="*/ 316871 h 316871"/>
              <a:gd name="connsiteX0" fmla="*/ 0 w 642796"/>
              <a:gd name="connsiteY0" fmla="*/ 0 h 434566"/>
              <a:gd name="connsiteX1" fmla="*/ 208230 w 642796"/>
              <a:gd name="connsiteY1" fmla="*/ 181069 h 434566"/>
              <a:gd name="connsiteX2" fmla="*/ 280658 w 642796"/>
              <a:gd name="connsiteY2" fmla="*/ 153908 h 434566"/>
              <a:gd name="connsiteX3" fmla="*/ 280658 w 642796"/>
              <a:gd name="connsiteY3" fmla="*/ 262550 h 434566"/>
              <a:gd name="connsiteX4" fmla="*/ 353085 w 642796"/>
              <a:gd name="connsiteY4" fmla="*/ 316871 h 434566"/>
              <a:gd name="connsiteX5" fmla="*/ 425513 w 642796"/>
              <a:gd name="connsiteY5" fmla="*/ 344031 h 434566"/>
              <a:gd name="connsiteX6" fmla="*/ 425513 w 642796"/>
              <a:gd name="connsiteY6" fmla="*/ 344031 h 434566"/>
              <a:gd name="connsiteX7" fmla="*/ 534155 w 642796"/>
              <a:gd name="connsiteY7" fmla="*/ 316871 h 434566"/>
              <a:gd name="connsiteX8" fmla="*/ 642796 w 642796"/>
              <a:gd name="connsiteY8" fmla="*/ 434566 h 434566"/>
              <a:gd name="connsiteX0" fmla="*/ 0 w 470781"/>
              <a:gd name="connsiteY0" fmla="*/ 18108 h 280658"/>
              <a:gd name="connsiteX1" fmla="*/ 36215 w 470781"/>
              <a:gd name="connsiteY1" fmla="*/ 27161 h 280658"/>
              <a:gd name="connsiteX2" fmla="*/ 108643 w 470781"/>
              <a:gd name="connsiteY2" fmla="*/ 0 h 280658"/>
              <a:gd name="connsiteX3" fmla="*/ 108643 w 470781"/>
              <a:gd name="connsiteY3" fmla="*/ 108642 h 280658"/>
              <a:gd name="connsiteX4" fmla="*/ 181070 w 470781"/>
              <a:gd name="connsiteY4" fmla="*/ 162963 h 280658"/>
              <a:gd name="connsiteX5" fmla="*/ 253498 w 470781"/>
              <a:gd name="connsiteY5" fmla="*/ 190123 h 280658"/>
              <a:gd name="connsiteX6" fmla="*/ 253498 w 470781"/>
              <a:gd name="connsiteY6" fmla="*/ 190123 h 280658"/>
              <a:gd name="connsiteX7" fmla="*/ 362140 w 470781"/>
              <a:gd name="connsiteY7" fmla="*/ 162963 h 280658"/>
              <a:gd name="connsiteX8" fmla="*/ 470781 w 470781"/>
              <a:gd name="connsiteY8" fmla="*/ 280658 h 28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781" h="280658">
                <a:moveTo>
                  <a:pt x="0" y="18108"/>
                </a:moveTo>
                <a:lnTo>
                  <a:pt x="36215" y="27161"/>
                </a:lnTo>
                <a:lnTo>
                  <a:pt x="108643" y="0"/>
                </a:lnTo>
                <a:lnTo>
                  <a:pt x="108643" y="108642"/>
                </a:lnTo>
                <a:lnTo>
                  <a:pt x="181070" y="162963"/>
                </a:lnTo>
                <a:lnTo>
                  <a:pt x="253498" y="190123"/>
                </a:lnTo>
                <a:lnTo>
                  <a:pt x="253498" y="190123"/>
                </a:lnTo>
                <a:lnTo>
                  <a:pt x="362140" y="162963"/>
                </a:lnTo>
                <a:lnTo>
                  <a:pt x="470781" y="2806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5750015" y="5176431"/>
            <a:ext cx="420326" cy="206342"/>
          </a:xfrm>
          <a:custGeom>
            <a:avLst/>
            <a:gdLst>
              <a:gd name="connsiteX0" fmla="*/ 0 w 497941"/>
              <a:gd name="connsiteY0" fmla="*/ 0 h 244444"/>
              <a:gd name="connsiteX1" fmla="*/ 90535 w 497941"/>
              <a:gd name="connsiteY1" fmla="*/ 36214 h 244444"/>
              <a:gd name="connsiteX2" fmla="*/ 90535 w 497941"/>
              <a:gd name="connsiteY2" fmla="*/ 36214 h 244444"/>
              <a:gd name="connsiteX3" fmla="*/ 144856 w 497941"/>
              <a:gd name="connsiteY3" fmla="*/ 162963 h 244444"/>
              <a:gd name="connsiteX4" fmla="*/ 217283 w 497941"/>
              <a:gd name="connsiteY4" fmla="*/ 199176 h 244444"/>
              <a:gd name="connsiteX5" fmla="*/ 217283 w 497941"/>
              <a:gd name="connsiteY5" fmla="*/ 199176 h 244444"/>
              <a:gd name="connsiteX6" fmla="*/ 389299 w 497941"/>
              <a:gd name="connsiteY6" fmla="*/ 190123 h 244444"/>
              <a:gd name="connsiteX7" fmla="*/ 497941 w 497941"/>
              <a:gd name="connsiteY7" fmla="*/ 244444 h 24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41" h="244444">
                <a:moveTo>
                  <a:pt x="0" y="0"/>
                </a:moveTo>
                <a:lnTo>
                  <a:pt x="90535" y="36214"/>
                </a:lnTo>
                <a:lnTo>
                  <a:pt x="90535" y="36214"/>
                </a:lnTo>
                <a:lnTo>
                  <a:pt x="144856" y="162963"/>
                </a:lnTo>
                <a:lnTo>
                  <a:pt x="217283" y="199176"/>
                </a:lnTo>
                <a:lnTo>
                  <a:pt x="217283" y="199176"/>
                </a:lnTo>
                <a:lnTo>
                  <a:pt x="389299" y="190123"/>
                </a:lnTo>
                <a:lnTo>
                  <a:pt x="497941" y="244444"/>
                </a:lnTo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2212627" y="5059931"/>
            <a:ext cx="470279" cy="224916"/>
          </a:xfrm>
          <a:custGeom>
            <a:avLst/>
            <a:gdLst>
              <a:gd name="connsiteX0" fmla="*/ 0 w 557118"/>
              <a:gd name="connsiteY0" fmla="*/ 0 h 266448"/>
              <a:gd name="connsiteX1" fmla="*/ 96890 w 557118"/>
              <a:gd name="connsiteY1" fmla="*/ 36334 h 266448"/>
              <a:gd name="connsiteX2" fmla="*/ 90835 w 557118"/>
              <a:gd name="connsiteY2" fmla="*/ 133224 h 266448"/>
              <a:gd name="connsiteX3" fmla="*/ 139280 w 557118"/>
              <a:gd name="connsiteY3" fmla="*/ 230114 h 266448"/>
              <a:gd name="connsiteX4" fmla="*/ 248281 w 557118"/>
              <a:gd name="connsiteY4" fmla="*/ 266448 h 266448"/>
              <a:gd name="connsiteX5" fmla="*/ 327004 w 557118"/>
              <a:gd name="connsiteY5" fmla="*/ 266448 h 266448"/>
              <a:gd name="connsiteX6" fmla="*/ 405727 w 557118"/>
              <a:gd name="connsiteY6" fmla="*/ 175614 h 266448"/>
              <a:gd name="connsiteX7" fmla="*/ 442061 w 557118"/>
              <a:gd name="connsiteY7" fmla="*/ 102946 h 266448"/>
              <a:gd name="connsiteX8" fmla="*/ 557118 w 557118"/>
              <a:gd name="connsiteY8" fmla="*/ 169558 h 26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118" h="266448">
                <a:moveTo>
                  <a:pt x="0" y="0"/>
                </a:moveTo>
                <a:lnTo>
                  <a:pt x="96890" y="36334"/>
                </a:lnTo>
                <a:lnTo>
                  <a:pt x="90835" y="133224"/>
                </a:lnTo>
                <a:lnTo>
                  <a:pt x="139280" y="230114"/>
                </a:lnTo>
                <a:lnTo>
                  <a:pt x="248281" y="266448"/>
                </a:lnTo>
                <a:lnTo>
                  <a:pt x="327004" y="266448"/>
                </a:lnTo>
                <a:lnTo>
                  <a:pt x="405727" y="175614"/>
                </a:lnTo>
                <a:lnTo>
                  <a:pt x="442061" y="102946"/>
                </a:lnTo>
                <a:lnTo>
                  <a:pt x="557118" y="1695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2195812" y="5128253"/>
            <a:ext cx="480502" cy="209581"/>
          </a:xfrm>
          <a:custGeom>
            <a:avLst/>
            <a:gdLst>
              <a:gd name="connsiteX0" fmla="*/ 0 w 569229"/>
              <a:gd name="connsiteY0" fmla="*/ 0 h 248281"/>
              <a:gd name="connsiteX1" fmla="*/ 72667 w 569229"/>
              <a:gd name="connsiteY1" fmla="*/ 30278 h 248281"/>
              <a:gd name="connsiteX2" fmla="*/ 96890 w 569229"/>
              <a:gd name="connsiteY2" fmla="*/ 157447 h 248281"/>
              <a:gd name="connsiteX3" fmla="*/ 211947 w 569229"/>
              <a:gd name="connsiteY3" fmla="*/ 242225 h 248281"/>
              <a:gd name="connsiteX4" fmla="*/ 351226 w 569229"/>
              <a:gd name="connsiteY4" fmla="*/ 248281 h 248281"/>
              <a:gd name="connsiteX5" fmla="*/ 460228 w 569229"/>
              <a:gd name="connsiteY5" fmla="*/ 169558 h 248281"/>
              <a:gd name="connsiteX6" fmla="*/ 478395 w 569229"/>
              <a:gd name="connsiteY6" fmla="*/ 102946 h 248281"/>
              <a:gd name="connsiteX7" fmla="*/ 569229 w 569229"/>
              <a:gd name="connsiteY7" fmla="*/ 157447 h 24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229" h="248281">
                <a:moveTo>
                  <a:pt x="0" y="0"/>
                </a:moveTo>
                <a:lnTo>
                  <a:pt x="72667" y="30278"/>
                </a:lnTo>
                <a:lnTo>
                  <a:pt x="96890" y="157447"/>
                </a:lnTo>
                <a:lnTo>
                  <a:pt x="211947" y="242225"/>
                </a:lnTo>
                <a:lnTo>
                  <a:pt x="351226" y="248281"/>
                </a:lnTo>
                <a:lnTo>
                  <a:pt x="460228" y="169558"/>
                </a:lnTo>
                <a:lnTo>
                  <a:pt x="478395" y="102946"/>
                </a:lnTo>
                <a:lnTo>
                  <a:pt x="569229" y="157447"/>
                </a:lnTo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771829" y="5141314"/>
            <a:ext cx="470279" cy="224916"/>
          </a:xfrm>
          <a:custGeom>
            <a:avLst/>
            <a:gdLst>
              <a:gd name="connsiteX0" fmla="*/ 0 w 557118"/>
              <a:gd name="connsiteY0" fmla="*/ 0 h 266448"/>
              <a:gd name="connsiteX1" fmla="*/ 96890 w 557118"/>
              <a:gd name="connsiteY1" fmla="*/ 36334 h 266448"/>
              <a:gd name="connsiteX2" fmla="*/ 90835 w 557118"/>
              <a:gd name="connsiteY2" fmla="*/ 133224 h 266448"/>
              <a:gd name="connsiteX3" fmla="*/ 139280 w 557118"/>
              <a:gd name="connsiteY3" fmla="*/ 230114 h 266448"/>
              <a:gd name="connsiteX4" fmla="*/ 248281 w 557118"/>
              <a:gd name="connsiteY4" fmla="*/ 266448 h 266448"/>
              <a:gd name="connsiteX5" fmla="*/ 327004 w 557118"/>
              <a:gd name="connsiteY5" fmla="*/ 266448 h 266448"/>
              <a:gd name="connsiteX6" fmla="*/ 405727 w 557118"/>
              <a:gd name="connsiteY6" fmla="*/ 175614 h 266448"/>
              <a:gd name="connsiteX7" fmla="*/ 442061 w 557118"/>
              <a:gd name="connsiteY7" fmla="*/ 102946 h 266448"/>
              <a:gd name="connsiteX8" fmla="*/ 557118 w 557118"/>
              <a:gd name="connsiteY8" fmla="*/ 169558 h 26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7118" h="266448">
                <a:moveTo>
                  <a:pt x="0" y="0"/>
                </a:moveTo>
                <a:lnTo>
                  <a:pt x="96890" y="36334"/>
                </a:lnTo>
                <a:lnTo>
                  <a:pt x="90835" y="133224"/>
                </a:lnTo>
                <a:lnTo>
                  <a:pt x="139280" y="230114"/>
                </a:lnTo>
                <a:lnTo>
                  <a:pt x="248281" y="266448"/>
                </a:lnTo>
                <a:lnTo>
                  <a:pt x="327004" y="266448"/>
                </a:lnTo>
                <a:lnTo>
                  <a:pt x="405727" y="175614"/>
                </a:lnTo>
                <a:lnTo>
                  <a:pt x="442061" y="102946"/>
                </a:lnTo>
                <a:lnTo>
                  <a:pt x="557118" y="1695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755014" y="5209636"/>
            <a:ext cx="480502" cy="209581"/>
          </a:xfrm>
          <a:custGeom>
            <a:avLst/>
            <a:gdLst>
              <a:gd name="connsiteX0" fmla="*/ 0 w 569229"/>
              <a:gd name="connsiteY0" fmla="*/ 0 h 248281"/>
              <a:gd name="connsiteX1" fmla="*/ 72667 w 569229"/>
              <a:gd name="connsiteY1" fmla="*/ 30278 h 248281"/>
              <a:gd name="connsiteX2" fmla="*/ 96890 w 569229"/>
              <a:gd name="connsiteY2" fmla="*/ 157447 h 248281"/>
              <a:gd name="connsiteX3" fmla="*/ 211947 w 569229"/>
              <a:gd name="connsiteY3" fmla="*/ 242225 h 248281"/>
              <a:gd name="connsiteX4" fmla="*/ 351226 w 569229"/>
              <a:gd name="connsiteY4" fmla="*/ 248281 h 248281"/>
              <a:gd name="connsiteX5" fmla="*/ 460228 w 569229"/>
              <a:gd name="connsiteY5" fmla="*/ 169558 h 248281"/>
              <a:gd name="connsiteX6" fmla="*/ 478395 w 569229"/>
              <a:gd name="connsiteY6" fmla="*/ 102946 h 248281"/>
              <a:gd name="connsiteX7" fmla="*/ 569229 w 569229"/>
              <a:gd name="connsiteY7" fmla="*/ 157447 h 24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229" h="248281">
                <a:moveTo>
                  <a:pt x="0" y="0"/>
                </a:moveTo>
                <a:lnTo>
                  <a:pt x="72667" y="30278"/>
                </a:lnTo>
                <a:lnTo>
                  <a:pt x="96890" y="157447"/>
                </a:lnTo>
                <a:lnTo>
                  <a:pt x="211947" y="242225"/>
                </a:lnTo>
                <a:lnTo>
                  <a:pt x="351226" y="248281"/>
                </a:lnTo>
                <a:lnTo>
                  <a:pt x="460228" y="169558"/>
                </a:lnTo>
                <a:lnTo>
                  <a:pt x="478395" y="102946"/>
                </a:lnTo>
                <a:lnTo>
                  <a:pt x="569229" y="157447"/>
                </a:lnTo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3992915" y="5072064"/>
            <a:ext cx="475391" cy="138017"/>
          </a:xfrm>
          <a:custGeom>
            <a:avLst/>
            <a:gdLst>
              <a:gd name="connsiteX0" fmla="*/ 0 w 563174"/>
              <a:gd name="connsiteY0" fmla="*/ 0 h 163502"/>
              <a:gd name="connsiteX1" fmla="*/ 84779 w 563174"/>
              <a:gd name="connsiteY1" fmla="*/ 12111 h 163502"/>
              <a:gd name="connsiteX2" fmla="*/ 115057 w 563174"/>
              <a:gd name="connsiteY2" fmla="*/ 127168 h 163502"/>
              <a:gd name="connsiteX3" fmla="*/ 211947 w 563174"/>
              <a:gd name="connsiteY3" fmla="*/ 151391 h 163502"/>
              <a:gd name="connsiteX4" fmla="*/ 248281 w 563174"/>
              <a:gd name="connsiteY4" fmla="*/ 96890 h 163502"/>
              <a:gd name="connsiteX5" fmla="*/ 302781 w 563174"/>
              <a:gd name="connsiteY5" fmla="*/ 163502 h 163502"/>
              <a:gd name="connsiteX6" fmla="*/ 393616 w 563174"/>
              <a:gd name="connsiteY6" fmla="*/ 151391 h 163502"/>
              <a:gd name="connsiteX7" fmla="*/ 429950 w 563174"/>
              <a:gd name="connsiteY7" fmla="*/ 72668 h 163502"/>
              <a:gd name="connsiteX8" fmla="*/ 429950 w 563174"/>
              <a:gd name="connsiteY8" fmla="*/ 72668 h 163502"/>
              <a:gd name="connsiteX9" fmla="*/ 563174 w 563174"/>
              <a:gd name="connsiteY9" fmla="*/ 90835 h 16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174" h="163502">
                <a:moveTo>
                  <a:pt x="0" y="0"/>
                </a:moveTo>
                <a:lnTo>
                  <a:pt x="84779" y="12111"/>
                </a:lnTo>
                <a:lnTo>
                  <a:pt x="115057" y="127168"/>
                </a:lnTo>
                <a:lnTo>
                  <a:pt x="211947" y="151391"/>
                </a:lnTo>
                <a:lnTo>
                  <a:pt x="248281" y="96890"/>
                </a:lnTo>
                <a:lnTo>
                  <a:pt x="302781" y="163502"/>
                </a:lnTo>
                <a:lnTo>
                  <a:pt x="393616" y="151391"/>
                </a:lnTo>
                <a:lnTo>
                  <a:pt x="429950" y="72668"/>
                </a:lnTo>
                <a:lnTo>
                  <a:pt x="429950" y="72668"/>
                </a:lnTo>
                <a:lnTo>
                  <a:pt x="563174" y="908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4003138" y="5112958"/>
            <a:ext cx="439609" cy="143129"/>
          </a:xfrm>
          <a:custGeom>
            <a:avLst/>
            <a:gdLst>
              <a:gd name="connsiteX0" fmla="*/ 0 w 520784"/>
              <a:gd name="connsiteY0" fmla="*/ 0 h 169558"/>
              <a:gd name="connsiteX1" fmla="*/ 0 w 520784"/>
              <a:gd name="connsiteY1" fmla="*/ 0 h 169558"/>
              <a:gd name="connsiteX2" fmla="*/ 72668 w 520784"/>
              <a:gd name="connsiteY2" fmla="*/ 139280 h 169558"/>
              <a:gd name="connsiteX3" fmla="*/ 193780 w 520784"/>
              <a:gd name="connsiteY3" fmla="*/ 169558 h 169558"/>
              <a:gd name="connsiteX4" fmla="*/ 429950 w 520784"/>
              <a:gd name="connsiteY4" fmla="*/ 163502 h 169558"/>
              <a:gd name="connsiteX5" fmla="*/ 460228 w 520784"/>
              <a:gd name="connsiteY5" fmla="*/ 84779 h 169558"/>
              <a:gd name="connsiteX6" fmla="*/ 520784 w 520784"/>
              <a:gd name="connsiteY6" fmla="*/ 96890 h 169558"/>
              <a:gd name="connsiteX7" fmla="*/ 520784 w 520784"/>
              <a:gd name="connsiteY7" fmla="*/ 96890 h 1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784" h="169558">
                <a:moveTo>
                  <a:pt x="0" y="0"/>
                </a:moveTo>
                <a:lnTo>
                  <a:pt x="0" y="0"/>
                </a:lnTo>
                <a:lnTo>
                  <a:pt x="72668" y="139280"/>
                </a:lnTo>
                <a:lnTo>
                  <a:pt x="193780" y="169558"/>
                </a:lnTo>
                <a:lnTo>
                  <a:pt x="429950" y="163502"/>
                </a:lnTo>
                <a:lnTo>
                  <a:pt x="460228" y="84779"/>
                </a:lnTo>
                <a:lnTo>
                  <a:pt x="520784" y="96890"/>
                </a:lnTo>
                <a:lnTo>
                  <a:pt x="520784" y="96890"/>
                </a:lnTo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5773651" y="5042853"/>
            <a:ext cx="475391" cy="138017"/>
          </a:xfrm>
          <a:custGeom>
            <a:avLst/>
            <a:gdLst>
              <a:gd name="connsiteX0" fmla="*/ 0 w 563174"/>
              <a:gd name="connsiteY0" fmla="*/ 0 h 163502"/>
              <a:gd name="connsiteX1" fmla="*/ 84779 w 563174"/>
              <a:gd name="connsiteY1" fmla="*/ 12111 h 163502"/>
              <a:gd name="connsiteX2" fmla="*/ 115057 w 563174"/>
              <a:gd name="connsiteY2" fmla="*/ 127168 h 163502"/>
              <a:gd name="connsiteX3" fmla="*/ 211947 w 563174"/>
              <a:gd name="connsiteY3" fmla="*/ 151391 h 163502"/>
              <a:gd name="connsiteX4" fmla="*/ 248281 w 563174"/>
              <a:gd name="connsiteY4" fmla="*/ 96890 h 163502"/>
              <a:gd name="connsiteX5" fmla="*/ 302781 w 563174"/>
              <a:gd name="connsiteY5" fmla="*/ 163502 h 163502"/>
              <a:gd name="connsiteX6" fmla="*/ 393616 w 563174"/>
              <a:gd name="connsiteY6" fmla="*/ 151391 h 163502"/>
              <a:gd name="connsiteX7" fmla="*/ 429950 w 563174"/>
              <a:gd name="connsiteY7" fmla="*/ 72668 h 163502"/>
              <a:gd name="connsiteX8" fmla="*/ 429950 w 563174"/>
              <a:gd name="connsiteY8" fmla="*/ 72668 h 163502"/>
              <a:gd name="connsiteX9" fmla="*/ 563174 w 563174"/>
              <a:gd name="connsiteY9" fmla="*/ 90835 h 16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174" h="163502">
                <a:moveTo>
                  <a:pt x="0" y="0"/>
                </a:moveTo>
                <a:lnTo>
                  <a:pt x="84779" y="12111"/>
                </a:lnTo>
                <a:lnTo>
                  <a:pt x="115057" y="127168"/>
                </a:lnTo>
                <a:lnTo>
                  <a:pt x="211947" y="151391"/>
                </a:lnTo>
                <a:lnTo>
                  <a:pt x="248281" y="96890"/>
                </a:lnTo>
                <a:lnTo>
                  <a:pt x="302781" y="163502"/>
                </a:lnTo>
                <a:lnTo>
                  <a:pt x="393616" y="151391"/>
                </a:lnTo>
                <a:lnTo>
                  <a:pt x="429950" y="72668"/>
                </a:lnTo>
                <a:lnTo>
                  <a:pt x="429950" y="72668"/>
                </a:lnTo>
                <a:lnTo>
                  <a:pt x="563174" y="908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783874" y="5083747"/>
            <a:ext cx="439609" cy="143129"/>
          </a:xfrm>
          <a:custGeom>
            <a:avLst/>
            <a:gdLst>
              <a:gd name="connsiteX0" fmla="*/ 0 w 520784"/>
              <a:gd name="connsiteY0" fmla="*/ 0 h 169558"/>
              <a:gd name="connsiteX1" fmla="*/ 0 w 520784"/>
              <a:gd name="connsiteY1" fmla="*/ 0 h 169558"/>
              <a:gd name="connsiteX2" fmla="*/ 72668 w 520784"/>
              <a:gd name="connsiteY2" fmla="*/ 139280 h 169558"/>
              <a:gd name="connsiteX3" fmla="*/ 193780 w 520784"/>
              <a:gd name="connsiteY3" fmla="*/ 169558 h 169558"/>
              <a:gd name="connsiteX4" fmla="*/ 429950 w 520784"/>
              <a:gd name="connsiteY4" fmla="*/ 163502 h 169558"/>
              <a:gd name="connsiteX5" fmla="*/ 460228 w 520784"/>
              <a:gd name="connsiteY5" fmla="*/ 84779 h 169558"/>
              <a:gd name="connsiteX6" fmla="*/ 520784 w 520784"/>
              <a:gd name="connsiteY6" fmla="*/ 96890 h 169558"/>
              <a:gd name="connsiteX7" fmla="*/ 520784 w 520784"/>
              <a:gd name="connsiteY7" fmla="*/ 96890 h 1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784" h="169558">
                <a:moveTo>
                  <a:pt x="0" y="0"/>
                </a:moveTo>
                <a:lnTo>
                  <a:pt x="0" y="0"/>
                </a:lnTo>
                <a:lnTo>
                  <a:pt x="72668" y="139280"/>
                </a:lnTo>
                <a:lnTo>
                  <a:pt x="193780" y="169558"/>
                </a:lnTo>
                <a:lnTo>
                  <a:pt x="429950" y="163502"/>
                </a:lnTo>
                <a:lnTo>
                  <a:pt x="460228" y="84779"/>
                </a:lnTo>
                <a:lnTo>
                  <a:pt x="520784" y="96890"/>
                </a:lnTo>
                <a:lnTo>
                  <a:pt x="520784" y="96890"/>
                </a:lnTo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>
            <a:spLocks/>
          </p:cNvSpPr>
          <p:nvPr/>
        </p:nvSpPr>
        <p:spPr bwMode="auto">
          <a:xfrm rot="1812062">
            <a:off x="502313" y="5177113"/>
            <a:ext cx="303886" cy="121554"/>
          </a:xfrm>
          <a:prstGeom prst="ellipse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>
            <a:spLocks/>
          </p:cNvSpPr>
          <p:nvPr/>
        </p:nvSpPr>
        <p:spPr bwMode="auto">
          <a:xfrm rot="1419446">
            <a:off x="2265710" y="5184115"/>
            <a:ext cx="303886" cy="121554"/>
          </a:xfrm>
          <a:prstGeom prst="ellipse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>
            <a:spLocks/>
          </p:cNvSpPr>
          <p:nvPr/>
        </p:nvSpPr>
        <p:spPr bwMode="auto">
          <a:xfrm rot="523017">
            <a:off x="4043000" y="5106366"/>
            <a:ext cx="303886" cy="121554"/>
          </a:xfrm>
          <a:prstGeom prst="ellipse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>
            <a:spLocks/>
          </p:cNvSpPr>
          <p:nvPr/>
        </p:nvSpPr>
        <p:spPr bwMode="auto">
          <a:xfrm rot="1812062">
            <a:off x="5818586" y="5169593"/>
            <a:ext cx="303886" cy="121554"/>
          </a:xfrm>
          <a:prstGeom prst="ellipse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>
            <a:spLocks/>
          </p:cNvSpPr>
          <p:nvPr/>
        </p:nvSpPr>
        <p:spPr bwMode="auto">
          <a:xfrm rot="1419446">
            <a:off x="5818586" y="5270566"/>
            <a:ext cx="303886" cy="121554"/>
          </a:xfrm>
          <a:prstGeom prst="ellipse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>
            <a:spLocks/>
          </p:cNvSpPr>
          <p:nvPr/>
        </p:nvSpPr>
        <p:spPr bwMode="auto">
          <a:xfrm rot="523017">
            <a:off x="5839622" y="5086394"/>
            <a:ext cx="303886" cy="121554"/>
          </a:xfrm>
          <a:prstGeom prst="ellipse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457508" y="4221088"/>
            <a:ext cx="1398032" cy="171469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8156524" y="4221088"/>
            <a:ext cx="0" cy="171469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>
            <a:spLocks/>
          </p:cNvSpPr>
          <p:nvPr/>
        </p:nvSpPr>
        <p:spPr bwMode="auto">
          <a:xfrm rot="1812062">
            <a:off x="7584078" y="5169593"/>
            <a:ext cx="303886" cy="121554"/>
          </a:xfrm>
          <a:prstGeom prst="ellipse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>
            <a:spLocks/>
          </p:cNvSpPr>
          <p:nvPr/>
        </p:nvSpPr>
        <p:spPr bwMode="auto">
          <a:xfrm rot="1419446">
            <a:off x="7584078" y="5270566"/>
            <a:ext cx="303886" cy="121554"/>
          </a:xfrm>
          <a:prstGeom prst="ellipse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>
            <a:spLocks/>
          </p:cNvSpPr>
          <p:nvPr/>
        </p:nvSpPr>
        <p:spPr bwMode="auto">
          <a:xfrm rot="523017">
            <a:off x="7605114" y="5086394"/>
            <a:ext cx="303886" cy="121554"/>
          </a:xfrm>
          <a:prstGeom prst="ellipse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56502" y="90872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Ω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 flipV="1">
            <a:off x="4598760" y="911148"/>
            <a:ext cx="40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Ω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872749" y="608642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573124" y="608642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S2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392142" y="608642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S3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211160" y="608642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3 </a:t>
            </a:r>
            <a:r>
              <a:rPr lang="en-US" sz="1800" dirty="0" err="1"/>
              <a:t>Ss</a:t>
            </a:r>
            <a:r>
              <a:rPr lang="en-US" sz="1800" dirty="0"/>
              <a:t> superimposed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7699984" y="5217040"/>
            <a:ext cx="54000" cy="5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82393" y="3226215"/>
            <a:ext cx="1180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S1 β = 3</a:t>
            </a:r>
          </a:p>
          <a:p>
            <a:r>
              <a:rPr lang="en-US" sz="1400" dirty="0"/>
              <a:t>S2 β = 0</a:t>
            </a:r>
          </a:p>
          <a:p>
            <a:r>
              <a:rPr lang="en-US" sz="1400" dirty="0"/>
              <a:t>S3 β = 0</a:t>
            </a:r>
          </a:p>
          <a:p>
            <a:r>
              <a:rPr lang="en-US" sz="1400" dirty="0"/>
              <a:t>RFX non-sig</a:t>
            </a:r>
          </a:p>
        </p:txBody>
      </p:sp>
      <p:cxnSp>
        <p:nvCxnSpPr>
          <p:cNvPr id="72" name="Straight Arrow Connector 71"/>
          <p:cNvCxnSpPr>
            <a:stCxn id="69" idx="0"/>
          </p:cNvCxnSpPr>
          <p:nvPr/>
        </p:nvCxnSpPr>
        <p:spPr bwMode="auto">
          <a:xfrm flipH="1" flipV="1">
            <a:off x="7457508" y="4231409"/>
            <a:ext cx="269476" cy="9856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6229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Solutions to </a:t>
            </a:r>
            <a:r>
              <a:rPr lang="en-US" dirty="0" err="1"/>
              <a:t>Intersubject</a:t>
            </a:r>
            <a:r>
              <a:rPr lang="en-US" dirty="0"/>
              <a:t> Variability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510611" y="1920289"/>
            <a:ext cx="1398032" cy="171469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1209627" y="1920289"/>
            <a:ext cx="0" cy="171469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>
            <a:spLocks/>
          </p:cNvSpPr>
          <p:nvPr/>
        </p:nvSpPr>
        <p:spPr bwMode="auto">
          <a:xfrm rot="1812062">
            <a:off x="637181" y="2868794"/>
            <a:ext cx="303886" cy="121554"/>
          </a:xfrm>
          <a:prstGeom prst="ellipse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>
            <a:spLocks/>
          </p:cNvSpPr>
          <p:nvPr/>
        </p:nvSpPr>
        <p:spPr bwMode="auto">
          <a:xfrm rot="1419446">
            <a:off x="637181" y="2969767"/>
            <a:ext cx="303886" cy="121554"/>
          </a:xfrm>
          <a:prstGeom prst="ellipse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>
            <a:spLocks/>
          </p:cNvSpPr>
          <p:nvPr/>
        </p:nvSpPr>
        <p:spPr bwMode="auto">
          <a:xfrm rot="523017">
            <a:off x="658217" y="2785595"/>
            <a:ext cx="303886" cy="121554"/>
          </a:xfrm>
          <a:prstGeom prst="ellipse">
            <a:avLst/>
          </a:prstGeom>
          <a:solidFill>
            <a:srgbClr val="FFC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753087" y="2916241"/>
            <a:ext cx="54000" cy="5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496" y="908720"/>
            <a:ext cx="1180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S1 β = 3</a:t>
            </a:r>
          </a:p>
          <a:p>
            <a:r>
              <a:rPr lang="en-US" sz="1400" dirty="0"/>
              <a:t>S2 β = 0</a:t>
            </a:r>
          </a:p>
          <a:p>
            <a:r>
              <a:rPr lang="en-US" sz="1400" dirty="0"/>
              <a:t>S3 β = 0</a:t>
            </a:r>
          </a:p>
          <a:p>
            <a:r>
              <a:rPr lang="en-US" sz="1400" dirty="0"/>
              <a:t>RFX non-sig</a:t>
            </a:r>
          </a:p>
        </p:txBody>
      </p:sp>
      <p:cxnSp>
        <p:nvCxnSpPr>
          <p:cNvPr id="72" name="Straight Arrow Connector 71"/>
          <p:cNvCxnSpPr>
            <a:stCxn id="69" idx="0"/>
          </p:cNvCxnSpPr>
          <p:nvPr/>
        </p:nvCxnSpPr>
        <p:spPr bwMode="auto">
          <a:xfrm flipH="1" flipV="1">
            <a:off x="510611" y="1930610"/>
            <a:ext cx="269476" cy="9856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flipV="1">
            <a:off x="12485973" y="1795044"/>
            <a:ext cx="806413" cy="88461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6372200" y="908720"/>
            <a:ext cx="2487213" cy="5251635"/>
            <a:chOff x="6372200" y="908720"/>
            <a:chExt cx="2487213" cy="5251635"/>
          </a:xfrm>
        </p:grpSpPr>
        <p:grpSp>
          <p:nvGrpSpPr>
            <p:cNvPr id="4" name="Group 3"/>
            <p:cNvGrpSpPr/>
            <p:nvPr/>
          </p:nvGrpSpPr>
          <p:grpSpPr>
            <a:xfrm>
              <a:off x="6372200" y="2236797"/>
              <a:ext cx="2487213" cy="1127626"/>
              <a:chOff x="395536" y="4221088"/>
              <a:chExt cx="4929019" cy="2234666"/>
            </a:xfrm>
          </p:grpSpPr>
          <p:sp>
            <p:nvSpPr>
              <p:cNvPr id="114" name="Oval 113"/>
              <p:cNvSpPr/>
              <p:nvPr/>
            </p:nvSpPr>
            <p:spPr bwMode="auto">
              <a:xfrm>
                <a:off x="395536" y="4231409"/>
                <a:ext cx="1398032" cy="1714699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5" name="Straight Connector 114"/>
              <p:cNvCxnSpPr>
                <a:stCxn id="121" idx="0"/>
                <a:endCxn id="121" idx="4"/>
              </p:cNvCxnSpPr>
              <p:nvPr/>
            </p:nvCxnSpPr>
            <p:spPr bwMode="auto">
              <a:xfrm>
                <a:off x="1094552" y="4231409"/>
                <a:ext cx="0" cy="1714699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6" name="Freeform 115"/>
              <p:cNvSpPr/>
              <p:nvPr/>
            </p:nvSpPr>
            <p:spPr bwMode="auto">
              <a:xfrm>
                <a:off x="475349" y="5114588"/>
                <a:ext cx="397400" cy="236911"/>
              </a:xfrm>
              <a:custGeom>
                <a:avLst/>
                <a:gdLst>
                  <a:gd name="connsiteX0" fmla="*/ 0 w 516047"/>
                  <a:gd name="connsiteY0" fmla="*/ 0 h 316871"/>
                  <a:gd name="connsiteX1" fmla="*/ 81481 w 516047"/>
                  <a:gd name="connsiteY1" fmla="*/ 63374 h 316871"/>
                  <a:gd name="connsiteX2" fmla="*/ 153909 w 516047"/>
                  <a:gd name="connsiteY2" fmla="*/ 36213 h 316871"/>
                  <a:gd name="connsiteX3" fmla="*/ 153909 w 516047"/>
                  <a:gd name="connsiteY3" fmla="*/ 144855 h 316871"/>
                  <a:gd name="connsiteX4" fmla="*/ 226336 w 516047"/>
                  <a:gd name="connsiteY4" fmla="*/ 199176 h 316871"/>
                  <a:gd name="connsiteX5" fmla="*/ 298764 w 516047"/>
                  <a:gd name="connsiteY5" fmla="*/ 226336 h 316871"/>
                  <a:gd name="connsiteX6" fmla="*/ 298764 w 516047"/>
                  <a:gd name="connsiteY6" fmla="*/ 226336 h 316871"/>
                  <a:gd name="connsiteX7" fmla="*/ 407406 w 516047"/>
                  <a:gd name="connsiteY7" fmla="*/ 199176 h 316871"/>
                  <a:gd name="connsiteX8" fmla="*/ 516047 w 516047"/>
                  <a:gd name="connsiteY8" fmla="*/ 316871 h 316871"/>
                  <a:gd name="connsiteX0" fmla="*/ 0 w 642796"/>
                  <a:gd name="connsiteY0" fmla="*/ 0 h 434566"/>
                  <a:gd name="connsiteX1" fmla="*/ 208230 w 642796"/>
                  <a:gd name="connsiteY1" fmla="*/ 181069 h 434566"/>
                  <a:gd name="connsiteX2" fmla="*/ 280658 w 642796"/>
                  <a:gd name="connsiteY2" fmla="*/ 153908 h 434566"/>
                  <a:gd name="connsiteX3" fmla="*/ 280658 w 642796"/>
                  <a:gd name="connsiteY3" fmla="*/ 262550 h 434566"/>
                  <a:gd name="connsiteX4" fmla="*/ 353085 w 642796"/>
                  <a:gd name="connsiteY4" fmla="*/ 316871 h 434566"/>
                  <a:gd name="connsiteX5" fmla="*/ 425513 w 642796"/>
                  <a:gd name="connsiteY5" fmla="*/ 344031 h 434566"/>
                  <a:gd name="connsiteX6" fmla="*/ 425513 w 642796"/>
                  <a:gd name="connsiteY6" fmla="*/ 344031 h 434566"/>
                  <a:gd name="connsiteX7" fmla="*/ 534155 w 642796"/>
                  <a:gd name="connsiteY7" fmla="*/ 316871 h 434566"/>
                  <a:gd name="connsiteX8" fmla="*/ 642796 w 642796"/>
                  <a:gd name="connsiteY8" fmla="*/ 434566 h 434566"/>
                  <a:gd name="connsiteX0" fmla="*/ 0 w 470781"/>
                  <a:gd name="connsiteY0" fmla="*/ 18108 h 280658"/>
                  <a:gd name="connsiteX1" fmla="*/ 36215 w 470781"/>
                  <a:gd name="connsiteY1" fmla="*/ 27161 h 280658"/>
                  <a:gd name="connsiteX2" fmla="*/ 108643 w 470781"/>
                  <a:gd name="connsiteY2" fmla="*/ 0 h 280658"/>
                  <a:gd name="connsiteX3" fmla="*/ 108643 w 470781"/>
                  <a:gd name="connsiteY3" fmla="*/ 108642 h 280658"/>
                  <a:gd name="connsiteX4" fmla="*/ 181070 w 470781"/>
                  <a:gd name="connsiteY4" fmla="*/ 162963 h 280658"/>
                  <a:gd name="connsiteX5" fmla="*/ 253498 w 470781"/>
                  <a:gd name="connsiteY5" fmla="*/ 190123 h 280658"/>
                  <a:gd name="connsiteX6" fmla="*/ 253498 w 470781"/>
                  <a:gd name="connsiteY6" fmla="*/ 190123 h 280658"/>
                  <a:gd name="connsiteX7" fmla="*/ 362140 w 470781"/>
                  <a:gd name="connsiteY7" fmla="*/ 162963 h 280658"/>
                  <a:gd name="connsiteX8" fmla="*/ 470781 w 470781"/>
                  <a:gd name="connsiteY8" fmla="*/ 280658 h 28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0781" h="280658">
                    <a:moveTo>
                      <a:pt x="0" y="18108"/>
                    </a:moveTo>
                    <a:lnTo>
                      <a:pt x="36215" y="27161"/>
                    </a:lnTo>
                    <a:lnTo>
                      <a:pt x="108643" y="0"/>
                    </a:lnTo>
                    <a:lnTo>
                      <a:pt x="108643" y="108642"/>
                    </a:lnTo>
                    <a:lnTo>
                      <a:pt x="181070" y="162963"/>
                    </a:lnTo>
                    <a:lnTo>
                      <a:pt x="253498" y="190123"/>
                    </a:lnTo>
                    <a:lnTo>
                      <a:pt x="253498" y="190123"/>
                    </a:lnTo>
                    <a:lnTo>
                      <a:pt x="362140" y="162963"/>
                    </a:lnTo>
                    <a:lnTo>
                      <a:pt x="470781" y="280658"/>
                    </a:ln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453535" y="5186751"/>
                <a:ext cx="420326" cy="206342"/>
              </a:xfrm>
              <a:custGeom>
                <a:avLst/>
                <a:gdLst>
                  <a:gd name="connsiteX0" fmla="*/ 0 w 497941"/>
                  <a:gd name="connsiteY0" fmla="*/ 0 h 244444"/>
                  <a:gd name="connsiteX1" fmla="*/ 90535 w 497941"/>
                  <a:gd name="connsiteY1" fmla="*/ 36214 h 244444"/>
                  <a:gd name="connsiteX2" fmla="*/ 90535 w 497941"/>
                  <a:gd name="connsiteY2" fmla="*/ 36214 h 244444"/>
                  <a:gd name="connsiteX3" fmla="*/ 144856 w 497941"/>
                  <a:gd name="connsiteY3" fmla="*/ 162963 h 244444"/>
                  <a:gd name="connsiteX4" fmla="*/ 217283 w 497941"/>
                  <a:gd name="connsiteY4" fmla="*/ 199176 h 244444"/>
                  <a:gd name="connsiteX5" fmla="*/ 217283 w 497941"/>
                  <a:gd name="connsiteY5" fmla="*/ 199176 h 244444"/>
                  <a:gd name="connsiteX6" fmla="*/ 389299 w 497941"/>
                  <a:gd name="connsiteY6" fmla="*/ 190123 h 244444"/>
                  <a:gd name="connsiteX7" fmla="*/ 497941 w 497941"/>
                  <a:gd name="connsiteY7" fmla="*/ 244444 h 24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941" h="244444">
                    <a:moveTo>
                      <a:pt x="0" y="0"/>
                    </a:moveTo>
                    <a:lnTo>
                      <a:pt x="90535" y="36214"/>
                    </a:lnTo>
                    <a:lnTo>
                      <a:pt x="90535" y="36214"/>
                    </a:lnTo>
                    <a:lnTo>
                      <a:pt x="144856" y="162963"/>
                    </a:lnTo>
                    <a:lnTo>
                      <a:pt x="217283" y="199176"/>
                    </a:lnTo>
                    <a:lnTo>
                      <a:pt x="217283" y="199176"/>
                    </a:lnTo>
                    <a:lnTo>
                      <a:pt x="389299" y="190123"/>
                    </a:lnTo>
                    <a:lnTo>
                      <a:pt x="497941" y="244444"/>
                    </a:lnTo>
                  </a:path>
                </a:pathLst>
              </a:custGeom>
              <a:noFill/>
              <a:ln w="381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2161030" y="4231409"/>
                <a:ext cx="1398032" cy="1714699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9" name="Straight Connector 118"/>
              <p:cNvCxnSpPr/>
              <p:nvPr/>
            </p:nvCxnSpPr>
            <p:spPr bwMode="auto">
              <a:xfrm>
                <a:off x="2860046" y="4231409"/>
                <a:ext cx="0" cy="1714699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0" name="Oval 119"/>
              <p:cNvSpPr/>
              <p:nvPr/>
            </p:nvSpPr>
            <p:spPr bwMode="auto">
              <a:xfrm>
                <a:off x="3926523" y="4221088"/>
                <a:ext cx="1398032" cy="1714699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1" name="Straight Connector 120"/>
              <p:cNvCxnSpPr/>
              <p:nvPr/>
            </p:nvCxnSpPr>
            <p:spPr bwMode="auto">
              <a:xfrm>
                <a:off x="4625539" y="4221088"/>
                <a:ext cx="0" cy="1714699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2" name="Freeform 121"/>
              <p:cNvSpPr/>
              <p:nvPr/>
            </p:nvSpPr>
            <p:spPr bwMode="auto">
              <a:xfrm>
                <a:off x="2212627" y="5059931"/>
                <a:ext cx="470279" cy="224916"/>
              </a:xfrm>
              <a:custGeom>
                <a:avLst/>
                <a:gdLst>
                  <a:gd name="connsiteX0" fmla="*/ 0 w 557118"/>
                  <a:gd name="connsiteY0" fmla="*/ 0 h 266448"/>
                  <a:gd name="connsiteX1" fmla="*/ 96890 w 557118"/>
                  <a:gd name="connsiteY1" fmla="*/ 36334 h 266448"/>
                  <a:gd name="connsiteX2" fmla="*/ 90835 w 557118"/>
                  <a:gd name="connsiteY2" fmla="*/ 133224 h 266448"/>
                  <a:gd name="connsiteX3" fmla="*/ 139280 w 557118"/>
                  <a:gd name="connsiteY3" fmla="*/ 230114 h 266448"/>
                  <a:gd name="connsiteX4" fmla="*/ 248281 w 557118"/>
                  <a:gd name="connsiteY4" fmla="*/ 266448 h 266448"/>
                  <a:gd name="connsiteX5" fmla="*/ 327004 w 557118"/>
                  <a:gd name="connsiteY5" fmla="*/ 266448 h 266448"/>
                  <a:gd name="connsiteX6" fmla="*/ 405727 w 557118"/>
                  <a:gd name="connsiteY6" fmla="*/ 175614 h 266448"/>
                  <a:gd name="connsiteX7" fmla="*/ 442061 w 557118"/>
                  <a:gd name="connsiteY7" fmla="*/ 102946 h 266448"/>
                  <a:gd name="connsiteX8" fmla="*/ 557118 w 557118"/>
                  <a:gd name="connsiteY8" fmla="*/ 169558 h 26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7118" h="266448">
                    <a:moveTo>
                      <a:pt x="0" y="0"/>
                    </a:moveTo>
                    <a:lnTo>
                      <a:pt x="96890" y="36334"/>
                    </a:lnTo>
                    <a:lnTo>
                      <a:pt x="90835" y="133224"/>
                    </a:lnTo>
                    <a:lnTo>
                      <a:pt x="139280" y="230114"/>
                    </a:lnTo>
                    <a:lnTo>
                      <a:pt x="248281" y="266448"/>
                    </a:lnTo>
                    <a:lnTo>
                      <a:pt x="327004" y="266448"/>
                    </a:lnTo>
                    <a:lnTo>
                      <a:pt x="405727" y="175614"/>
                    </a:lnTo>
                    <a:lnTo>
                      <a:pt x="442061" y="102946"/>
                    </a:lnTo>
                    <a:lnTo>
                      <a:pt x="557118" y="169558"/>
                    </a:ln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95812" y="5128253"/>
                <a:ext cx="480502" cy="209581"/>
              </a:xfrm>
              <a:custGeom>
                <a:avLst/>
                <a:gdLst>
                  <a:gd name="connsiteX0" fmla="*/ 0 w 569229"/>
                  <a:gd name="connsiteY0" fmla="*/ 0 h 248281"/>
                  <a:gd name="connsiteX1" fmla="*/ 72667 w 569229"/>
                  <a:gd name="connsiteY1" fmla="*/ 30278 h 248281"/>
                  <a:gd name="connsiteX2" fmla="*/ 96890 w 569229"/>
                  <a:gd name="connsiteY2" fmla="*/ 157447 h 248281"/>
                  <a:gd name="connsiteX3" fmla="*/ 211947 w 569229"/>
                  <a:gd name="connsiteY3" fmla="*/ 242225 h 248281"/>
                  <a:gd name="connsiteX4" fmla="*/ 351226 w 569229"/>
                  <a:gd name="connsiteY4" fmla="*/ 248281 h 248281"/>
                  <a:gd name="connsiteX5" fmla="*/ 460228 w 569229"/>
                  <a:gd name="connsiteY5" fmla="*/ 169558 h 248281"/>
                  <a:gd name="connsiteX6" fmla="*/ 478395 w 569229"/>
                  <a:gd name="connsiteY6" fmla="*/ 102946 h 248281"/>
                  <a:gd name="connsiteX7" fmla="*/ 569229 w 569229"/>
                  <a:gd name="connsiteY7" fmla="*/ 157447 h 248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229" h="248281">
                    <a:moveTo>
                      <a:pt x="0" y="0"/>
                    </a:moveTo>
                    <a:lnTo>
                      <a:pt x="72667" y="30278"/>
                    </a:lnTo>
                    <a:lnTo>
                      <a:pt x="96890" y="157447"/>
                    </a:lnTo>
                    <a:lnTo>
                      <a:pt x="211947" y="242225"/>
                    </a:lnTo>
                    <a:lnTo>
                      <a:pt x="351226" y="248281"/>
                    </a:lnTo>
                    <a:lnTo>
                      <a:pt x="460228" y="169558"/>
                    </a:lnTo>
                    <a:lnTo>
                      <a:pt x="478395" y="102946"/>
                    </a:lnTo>
                    <a:lnTo>
                      <a:pt x="569229" y="157447"/>
                    </a:lnTo>
                  </a:path>
                </a:pathLst>
              </a:custGeom>
              <a:noFill/>
              <a:ln w="38100" cap="flat" cmpd="sng" algn="ctr">
                <a:solidFill>
                  <a:srgbClr val="00FF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3992915" y="5072064"/>
                <a:ext cx="475391" cy="138017"/>
              </a:xfrm>
              <a:custGeom>
                <a:avLst/>
                <a:gdLst>
                  <a:gd name="connsiteX0" fmla="*/ 0 w 563174"/>
                  <a:gd name="connsiteY0" fmla="*/ 0 h 163502"/>
                  <a:gd name="connsiteX1" fmla="*/ 84779 w 563174"/>
                  <a:gd name="connsiteY1" fmla="*/ 12111 h 163502"/>
                  <a:gd name="connsiteX2" fmla="*/ 115057 w 563174"/>
                  <a:gd name="connsiteY2" fmla="*/ 127168 h 163502"/>
                  <a:gd name="connsiteX3" fmla="*/ 211947 w 563174"/>
                  <a:gd name="connsiteY3" fmla="*/ 151391 h 163502"/>
                  <a:gd name="connsiteX4" fmla="*/ 248281 w 563174"/>
                  <a:gd name="connsiteY4" fmla="*/ 96890 h 163502"/>
                  <a:gd name="connsiteX5" fmla="*/ 302781 w 563174"/>
                  <a:gd name="connsiteY5" fmla="*/ 163502 h 163502"/>
                  <a:gd name="connsiteX6" fmla="*/ 393616 w 563174"/>
                  <a:gd name="connsiteY6" fmla="*/ 151391 h 163502"/>
                  <a:gd name="connsiteX7" fmla="*/ 429950 w 563174"/>
                  <a:gd name="connsiteY7" fmla="*/ 72668 h 163502"/>
                  <a:gd name="connsiteX8" fmla="*/ 429950 w 563174"/>
                  <a:gd name="connsiteY8" fmla="*/ 72668 h 163502"/>
                  <a:gd name="connsiteX9" fmla="*/ 563174 w 563174"/>
                  <a:gd name="connsiteY9" fmla="*/ 90835 h 16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3174" h="163502">
                    <a:moveTo>
                      <a:pt x="0" y="0"/>
                    </a:moveTo>
                    <a:lnTo>
                      <a:pt x="84779" y="12111"/>
                    </a:lnTo>
                    <a:lnTo>
                      <a:pt x="115057" y="127168"/>
                    </a:lnTo>
                    <a:lnTo>
                      <a:pt x="211947" y="151391"/>
                    </a:lnTo>
                    <a:lnTo>
                      <a:pt x="248281" y="96890"/>
                    </a:lnTo>
                    <a:lnTo>
                      <a:pt x="302781" y="163502"/>
                    </a:lnTo>
                    <a:lnTo>
                      <a:pt x="393616" y="151391"/>
                    </a:lnTo>
                    <a:lnTo>
                      <a:pt x="429950" y="72668"/>
                    </a:lnTo>
                    <a:lnTo>
                      <a:pt x="429950" y="72668"/>
                    </a:lnTo>
                    <a:lnTo>
                      <a:pt x="563174" y="90835"/>
                    </a:ln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4003138" y="5112958"/>
                <a:ext cx="439609" cy="143129"/>
              </a:xfrm>
              <a:custGeom>
                <a:avLst/>
                <a:gdLst>
                  <a:gd name="connsiteX0" fmla="*/ 0 w 520784"/>
                  <a:gd name="connsiteY0" fmla="*/ 0 h 169558"/>
                  <a:gd name="connsiteX1" fmla="*/ 0 w 520784"/>
                  <a:gd name="connsiteY1" fmla="*/ 0 h 169558"/>
                  <a:gd name="connsiteX2" fmla="*/ 72668 w 520784"/>
                  <a:gd name="connsiteY2" fmla="*/ 139280 h 169558"/>
                  <a:gd name="connsiteX3" fmla="*/ 193780 w 520784"/>
                  <a:gd name="connsiteY3" fmla="*/ 169558 h 169558"/>
                  <a:gd name="connsiteX4" fmla="*/ 429950 w 520784"/>
                  <a:gd name="connsiteY4" fmla="*/ 163502 h 169558"/>
                  <a:gd name="connsiteX5" fmla="*/ 460228 w 520784"/>
                  <a:gd name="connsiteY5" fmla="*/ 84779 h 169558"/>
                  <a:gd name="connsiteX6" fmla="*/ 520784 w 520784"/>
                  <a:gd name="connsiteY6" fmla="*/ 96890 h 169558"/>
                  <a:gd name="connsiteX7" fmla="*/ 520784 w 520784"/>
                  <a:gd name="connsiteY7" fmla="*/ 96890 h 16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0784" h="169558">
                    <a:moveTo>
                      <a:pt x="0" y="0"/>
                    </a:moveTo>
                    <a:lnTo>
                      <a:pt x="0" y="0"/>
                    </a:lnTo>
                    <a:lnTo>
                      <a:pt x="72668" y="139280"/>
                    </a:lnTo>
                    <a:lnTo>
                      <a:pt x="193780" y="169558"/>
                    </a:lnTo>
                    <a:lnTo>
                      <a:pt x="429950" y="163502"/>
                    </a:lnTo>
                    <a:lnTo>
                      <a:pt x="460228" y="84779"/>
                    </a:lnTo>
                    <a:lnTo>
                      <a:pt x="520784" y="96890"/>
                    </a:lnTo>
                    <a:lnTo>
                      <a:pt x="520784" y="96890"/>
                    </a:lnTo>
                  </a:path>
                </a:pathLst>
              </a:custGeom>
              <a:noFill/>
              <a:ln w="38100" cap="flat" cmpd="sng" algn="ctr">
                <a:solidFill>
                  <a:srgbClr val="00FF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Oval 125"/>
              <p:cNvSpPr>
                <a:spLocks/>
              </p:cNvSpPr>
              <p:nvPr/>
            </p:nvSpPr>
            <p:spPr bwMode="auto">
              <a:xfrm rot="1812062">
                <a:off x="502313" y="5177113"/>
                <a:ext cx="303886" cy="121554"/>
              </a:xfrm>
              <a:prstGeom prst="ellipse">
                <a:avLst/>
              </a:prstGeom>
              <a:solidFill>
                <a:srgbClr val="FFC000">
                  <a:alpha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Oval 126"/>
              <p:cNvSpPr>
                <a:spLocks/>
              </p:cNvSpPr>
              <p:nvPr/>
            </p:nvSpPr>
            <p:spPr bwMode="auto">
              <a:xfrm rot="1419446">
                <a:off x="2257619" y="5192612"/>
                <a:ext cx="303886" cy="121554"/>
              </a:xfrm>
              <a:prstGeom prst="ellipse">
                <a:avLst/>
              </a:prstGeom>
              <a:solidFill>
                <a:srgbClr val="FFC000">
                  <a:alpha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Oval 127"/>
              <p:cNvSpPr>
                <a:spLocks/>
              </p:cNvSpPr>
              <p:nvPr/>
            </p:nvSpPr>
            <p:spPr bwMode="auto">
              <a:xfrm rot="523017">
                <a:off x="4043000" y="5106366"/>
                <a:ext cx="303886" cy="121554"/>
              </a:xfrm>
              <a:prstGeom prst="ellipse">
                <a:avLst/>
              </a:prstGeom>
              <a:solidFill>
                <a:srgbClr val="FFC000">
                  <a:alpha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872749" y="608642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S1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573124" y="608642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/>
                  <a:t>S2</a:t>
                </a:r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392142" y="608642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S3</a:t>
                </a:r>
                <a:endParaRPr lang="en-US" dirty="0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6693972" y="3713531"/>
              <a:ext cx="2025197" cy="244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Solution 3:</a:t>
              </a:r>
            </a:p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Individual ROIs</a:t>
              </a:r>
            </a:p>
            <a:p>
              <a:pPr marL="171450" indent="-171450">
                <a:buFont typeface="Arial" charset="0"/>
                <a:buChar char="•"/>
              </a:pPr>
              <a:endParaRPr lang="en-US" sz="1100" dirty="0"/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/>
                <a:t>identify ROI anatomically in each S (e.g., based on anterior bank of hand knob) or functionally in each S (based on functional localizer)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/>
                <a:t>anatomical ROIs can require manual </a:t>
              </a:r>
              <a:r>
                <a:rPr lang="en-US" sz="1000" dirty="0" err="1"/>
                <a:t>labour</a:t>
              </a:r>
              <a:endParaRPr lang="en-US" sz="1000" dirty="0"/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/>
                <a:t>functional ROIs can be somewhat subjective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/>
                <a:t>doesn’t work for unexpected activation sites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999608" y="908720"/>
              <a:ext cx="13404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S1 β = 3</a:t>
              </a:r>
            </a:p>
            <a:p>
              <a:r>
                <a:rPr lang="en-US" sz="1400" dirty="0"/>
                <a:t>S2 β = 3</a:t>
              </a:r>
            </a:p>
            <a:p>
              <a:r>
                <a:rPr lang="en-US" sz="1400" dirty="0"/>
                <a:t>S3 β = 3</a:t>
              </a:r>
            </a:p>
            <a:p>
              <a:r>
                <a:rPr lang="en-US" sz="1400" dirty="0"/>
                <a:t>RFX highly sig</a:t>
              </a:r>
            </a:p>
          </p:txBody>
        </p:sp>
        <p:cxnSp>
          <p:nvCxnSpPr>
            <p:cNvPr id="137" name="Straight Arrow Connector 136"/>
            <p:cNvCxnSpPr/>
            <p:nvPr/>
          </p:nvCxnSpPr>
          <p:spPr bwMode="auto">
            <a:xfrm flipV="1">
              <a:off x="6498292" y="1862827"/>
              <a:ext cx="806413" cy="88461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9" name="Straight Arrow Connector 138"/>
            <p:cNvCxnSpPr/>
            <p:nvPr/>
          </p:nvCxnSpPr>
          <p:spPr bwMode="auto">
            <a:xfrm flipV="1">
              <a:off x="7378029" y="1897303"/>
              <a:ext cx="131655" cy="85013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 flipV="1">
              <a:off x="7819056" y="1897303"/>
              <a:ext cx="475137" cy="818506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1835696" y="908720"/>
            <a:ext cx="2041866" cy="5904655"/>
            <a:chOff x="1835696" y="908720"/>
            <a:chExt cx="2041866" cy="5904655"/>
          </a:xfrm>
        </p:grpSpPr>
        <p:sp>
          <p:nvSpPr>
            <p:cNvPr id="51" name="Oval 50"/>
            <p:cNvSpPr/>
            <p:nvPr/>
          </p:nvSpPr>
          <p:spPr bwMode="auto">
            <a:xfrm>
              <a:off x="2310811" y="1920289"/>
              <a:ext cx="1398032" cy="1714699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3009827" y="1920289"/>
              <a:ext cx="0" cy="171469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 bwMode="auto">
            <a:xfrm>
              <a:off x="2553287" y="2916241"/>
              <a:ext cx="54000" cy="54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835696" y="908720"/>
              <a:ext cx="10086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S1 β = 2.5</a:t>
              </a:r>
            </a:p>
            <a:p>
              <a:r>
                <a:rPr lang="en-US" sz="1400" dirty="0"/>
                <a:t>S2 β = 2.5</a:t>
              </a:r>
            </a:p>
            <a:p>
              <a:r>
                <a:rPr lang="en-US" sz="1400" dirty="0"/>
                <a:t>S3 β = 1</a:t>
              </a:r>
            </a:p>
            <a:p>
              <a:r>
                <a:rPr lang="en-US" sz="1400" dirty="0"/>
                <a:t>RFX sig</a:t>
              </a: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 flipH="1" flipV="1">
              <a:off x="2310811" y="1930610"/>
              <a:ext cx="269476" cy="98563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3" name="Oval 72"/>
            <p:cNvSpPr>
              <a:spLocks noChangeAspect="1"/>
            </p:cNvSpPr>
            <p:nvPr/>
          </p:nvSpPr>
          <p:spPr bwMode="auto">
            <a:xfrm rot="523017">
              <a:off x="2388339" y="2755998"/>
              <a:ext cx="450001" cy="180000"/>
            </a:xfrm>
            <a:prstGeom prst="ellipse">
              <a:avLst/>
            </a:prstGeom>
            <a:solidFill>
              <a:srgbClr val="FFC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 bwMode="auto">
            <a:xfrm rot="1812062">
              <a:off x="2382287" y="2834010"/>
              <a:ext cx="450001" cy="180000"/>
            </a:xfrm>
            <a:prstGeom prst="ellipse">
              <a:avLst/>
            </a:prstGeom>
            <a:solidFill>
              <a:srgbClr val="FFC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 bwMode="auto">
            <a:xfrm rot="1419446">
              <a:off x="2370198" y="2913524"/>
              <a:ext cx="450001" cy="180000"/>
            </a:xfrm>
            <a:prstGeom prst="ellipse">
              <a:avLst/>
            </a:prstGeom>
            <a:solidFill>
              <a:srgbClr val="FFC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42091" y="3792859"/>
              <a:ext cx="1735471" cy="18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Solution 1:</a:t>
              </a:r>
            </a:p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Spatial Smoothing</a:t>
              </a:r>
            </a:p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 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/>
                <a:t>increase likelihood of consistent effects across </a:t>
              </a:r>
              <a:r>
                <a:rPr lang="en-US" sz="1000" dirty="0" err="1"/>
                <a:t>Ss</a:t>
              </a:r>
              <a:endParaRPr lang="en-US" sz="1000" dirty="0"/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/>
                <a:t>doesn’t solve problem that voxels likely contain combination of different areas (M1 and S1 in this case)</a:t>
              </a:r>
            </a:p>
          </p:txBody>
        </p:sp>
        <p:pic>
          <p:nvPicPr>
            <p:cNvPr id="141" name="Picture 5" descr="Screen Shot 2013-03-03 at 7.27.12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45549" y="5769344"/>
              <a:ext cx="1191598" cy="104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854975" y="908720"/>
            <a:ext cx="2094150" cy="5904655"/>
            <a:chOff x="3854975" y="908720"/>
            <a:chExt cx="2094150" cy="5904655"/>
          </a:xfrm>
        </p:grpSpPr>
        <p:sp>
          <p:nvSpPr>
            <p:cNvPr id="76" name="Oval 75"/>
            <p:cNvSpPr/>
            <p:nvPr/>
          </p:nvSpPr>
          <p:spPr bwMode="auto">
            <a:xfrm>
              <a:off x="4179224" y="1916230"/>
              <a:ext cx="1398032" cy="1714699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4878240" y="1916230"/>
              <a:ext cx="0" cy="171469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Freeform 77"/>
            <p:cNvSpPr/>
            <p:nvPr/>
          </p:nvSpPr>
          <p:spPr bwMode="auto">
            <a:xfrm>
              <a:off x="4259037" y="2799409"/>
              <a:ext cx="397400" cy="236911"/>
            </a:xfrm>
            <a:custGeom>
              <a:avLst/>
              <a:gdLst>
                <a:gd name="connsiteX0" fmla="*/ 0 w 516047"/>
                <a:gd name="connsiteY0" fmla="*/ 0 h 316871"/>
                <a:gd name="connsiteX1" fmla="*/ 81481 w 516047"/>
                <a:gd name="connsiteY1" fmla="*/ 63374 h 316871"/>
                <a:gd name="connsiteX2" fmla="*/ 153909 w 516047"/>
                <a:gd name="connsiteY2" fmla="*/ 36213 h 316871"/>
                <a:gd name="connsiteX3" fmla="*/ 153909 w 516047"/>
                <a:gd name="connsiteY3" fmla="*/ 144855 h 316871"/>
                <a:gd name="connsiteX4" fmla="*/ 226336 w 516047"/>
                <a:gd name="connsiteY4" fmla="*/ 199176 h 316871"/>
                <a:gd name="connsiteX5" fmla="*/ 298764 w 516047"/>
                <a:gd name="connsiteY5" fmla="*/ 226336 h 316871"/>
                <a:gd name="connsiteX6" fmla="*/ 298764 w 516047"/>
                <a:gd name="connsiteY6" fmla="*/ 226336 h 316871"/>
                <a:gd name="connsiteX7" fmla="*/ 407406 w 516047"/>
                <a:gd name="connsiteY7" fmla="*/ 199176 h 316871"/>
                <a:gd name="connsiteX8" fmla="*/ 516047 w 516047"/>
                <a:gd name="connsiteY8" fmla="*/ 316871 h 316871"/>
                <a:gd name="connsiteX0" fmla="*/ 0 w 642796"/>
                <a:gd name="connsiteY0" fmla="*/ 0 h 434566"/>
                <a:gd name="connsiteX1" fmla="*/ 208230 w 642796"/>
                <a:gd name="connsiteY1" fmla="*/ 181069 h 434566"/>
                <a:gd name="connsiteX2" fmla="*/ 280658 w 642796"/>
                <a:gd name="connsiteY2" fmla="*/ 153908 h 434566"/>
                <a:gd name="connsiteX3" fmla="*/ 280658 w 642796"/>
                <a:gd name="connsiteY3" fmla="*/ 262550 h 434566"/>
                <a:gd name="connsiteX4" fmla="*/ 353085 w 642796"/>
                <a:gd name="connsiteY4" fmla="*/ 316871 h 434566"/>
                <a:gd name="connsiteX5" fmla="*/ 425513 w 642796"/>
                <a:gd name="connsiteY5" fmla="*/ 344031 h 434566"/>
                <a:gd name="connsiteX6" fmla="*/ 425513 w 642796"/>
                <a:gd name="connsiteY6" fmla="*/ 344031 h 434566"/>
                <a:gd name="connsiteX7" fmla="*/ 534155 w 642796"/>
                <a:gd name="connsiteY7" fmla="*/ 316871 h 434566"/>
                <a:gd name="connsiteX8" fmla="*/ 642796 w 642796"/>
                <a:gd name="connsiteY8" fmla="*/ 434566 h 434566"/>
                <a:gd name="connsiteX0" fmla="*/ 0 w 470781"/>
                <a:gd name="connsiteY0" fmla="*/ 18108 h 280658"/>
                <a:gd name="connsiteX1" fmla="*/ 36215 w 470781"/>
                <a:gd name="connsiteY1" fmla="*/ 27161 h 280658"/>
                <a:gd name="connsiteX2" fmla="*/ 108643 w 470781"/>
                <a:gd name="connsiteY2" fmla="*/ 0 h 280658"/>
                <a:gd name="connsiteX3" fmla="*/ 108643 w 470781"/>
                <a:gd name="connsiteY3" fmla="*/ 108642 h 280658"/>
                <a:gd name="connsiteX4" fmla="*/ 181070 w 470781"/>
                <a:gd name="connsiteY4" fmla="*/ 162963 h 280658"/>
                <a:gd name="connsiteX5" fmla="*/ 253498 w 470781"/>
                <a:gd name="connsiteY5" fmla="*/ 190123 h 280658"/>
                <a:gd name="connsiteX6" fmla="*/ 253498 w 470781"/>
                <a:gd name="connsiteY6" fmla="*/ 190123 h 280658"/>
                <a:gd name="connsiteX7" fmla="*/ 362140 w 470781"/>
                <a:gd name="connsiteY7" fmla="*/ 162963 h 280658"/>
                <a:gd name="connsiteX8" fmla="*/ 470781 w 470781"/>
                <a:gd name="connsiteY8" fmla="*/ 280658 h 28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781" h="280658">
                  <a:moveTo>
                    <a:pt x="0" y="18108"/>
                  </a:moveTo>
                  <a:lnTo>
                    <a:pt x="36215" y="27161"/>
                  </a:lnTo>
                  <a:lnTo>
                    <a:pt x="108643" y="0"/>
                  </a:lnTo>
                  <a:lnTo>
                    <a:pt x="108643" y="108642"/>
                  </a:lnTo>
                  <a:lnTo>
                    <a:pt x="181070" y="162963"/>
                  </a:lnTo>
                  <a:lnTo>
                    <a:pt x="253498" y="190123"/>
                  </a:lnTo>
                  <a:lnTo>
                    <a:pt x="253498" y="190123"/>
                  </a:lnTo>
                  <a:lnTo>
                    <a:pt x="362140" y="162963"/>
                  </a:lnTo>
                  <a:lnTo>
                    <a:pt x="470781" y="280658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4237223" y="2871572"/>
              <a:ext cx="420326" cy="206342"/>
            </a:xfrm>
            <a:custGeom>
              <a:avLst/>
              <a:gdLst>
                <a:gd name="connsiteX0" fmla="*/ 0 w 497941"/>
                <a:gd name="connsiteY0" fmla="*/ 0 h 244444"/>
                <a:gd name="connsiteX1" fmla="*/ 90535 w 497941"/>
                <a:gd name="connsiteY1" fmla="*/ 36214 h 244444"/>
                <a:gd name="connsiteX2" fmla="*/ 90535 w 497941"/>
                <a:gd name="connsiteY2" fmla="*/ 36214 h 244444"/>
                <a:gd name="connsiteX3" fmla="*/ 144856 w 497941"/>
                <a:gd name="connsiteY3" fmla="*/ 162963 h 244444"/>
                <a:gd name="connsiteX4" fmla="*/ 217283 w 497941"/>
                <a:gd name="connsiteY4" fmla="*/ 199176 h 244444"/>
                <a:gd name="connsiteX5" fmla="*/ 217283 w 497941"/>
                <a:gd name="connsiteY5" fmla="*/ 199176 h 244444"/>
                <a:gd name="connsiteX6" fmla="*/ 389299 w 497941"/>
                <a:gd name="connsiteY6" fmla="*/ 190123 h 244444"/>
                <a:gd name="connsiteX7" fmla="*/ 497941 w 497941"/>
                <a:gd name="connsiteY7" fmla="*/ 244444 h 24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941" h="244444">
                  <a:moveTo>
                    <a:pt x="0" y="0"/>
                  </a:moveTo>
                  <a:lnTo>
                    <a:pt x="90535" y="36214"/>
                  </a:lnTo>
                  <a:lnTo>
                    <a:pt x="90535" y="36214"/>
                  </a:lnTo>
                  <a:lnTo>
                    <a:pt x="144856" y="162963"/>
                  </a:lnTo>
                  <a:lnTo>
                    <a:pt x="217283" y="199176"/>
                  </a:lnTo>
                  <a:lnTo>
                    <a:pt x="217283" y="199176"/>
                  </a:lnTo>
                  <a:lnTo>
                    <a:pt x="389299" y="190123"/>
                  </a:lnTo>
                  <a:lnTo>
                    <a:pt x="497941" y="244444"/>
                  </a:ln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 rot="830264">
              <a:off x="4234187" y="2818508"/>
              <a:ext cx="495990" cy="144000"/>
            </a:xfrm>
            <a:custGeom>
              <a:avLst/>
              <a:gdLst>
                <a:gd name="connsiteX0" fmla="*/ 0 w 557118"/>
                <a:gd name="connsiteY0" fmla="*/ 0 h 266448"/>
                <a:gd name="connsiteX1" fmla="*/ 96890 w 557118"/>
                <a:gd name="connsiteY1" fmla="*/ 36334 h 266448"/>
                <a:gd name="connsiteX2" fmla="*/ 90835 w 557118"/>
                <a:gd name="connsiteY2" fmla="*/ 133224 h 266448"/>
                <a:gd name="connsiteX3" fmla="*/ 139280 w 557118"/>
                <a:gd name="connsiteY3" fmla="*/ 230114 h 266448"/>
                <a:gd name="connsiteX4" fmla="*/ 248281 w 557118"/>
                <a:gd name="connsiteY4" fmla="*/ 266448 h 266448"/>
                <a:gd name="connsiteX5" fmla="*/ 327004 w 557118"/>
                <a:gd name="connsiteY5" fmla="*/ 266448 h 266448"/>
                <a:gd name="connsiteX6" fmla="*/ 405727 w 557118"/>
                <a:gd name="connsiteY6" fmla="*/ 175614 h 266448"/>
                <a:gd name="connsiteX7" fmla="*/ 442061 w 557118"/>
                <a:gd name="connsiteY7" fmla="*/ 102946 h 266448"/>
                <a:gd name="connsiteX8" fmla="*/ 557118 w 557118"/>
                <a:gd name="connsiteY8" fmla="*/ 169558 h 26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7118" h="266448">
                  <a:moveTo>
                    <a:pt x="0" y="0"/>
                  </a:moveTo>
                  <a:lnTo>
                    <a:pt x="96890" y="36334"/>
                  </a:lnTo>
                  <a:lnTo>
                    <a:pt x="90835" y="133224"/>
                  </a:lnTo>
                  <a:lnTo>
                    <a:pt x="139280" y="230114"/>
                  </a:lnTo>
                  <a:lnTo>
                    <a:pt x="248281" y="266448"/>
                  </a:lnTo>
                  <a:lnTo>
                    <a:pt x="327004" y="266448"/>
                  </a:lnTo>
                  <a:lnTo>
                    <a:pt x="405727" y="175614"/>
                  </a:lnTo>
                  <a:lnTo>
                    <a:pt x="442061" y="102946"/>
                  </a:lnTo>
                  <a:lnTo>
                    <a:pt x="557118" y="169558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 rot="1058629">
              <a:off x="4225115" y="2931533"/>
              <a:ext cx="480502" cy="108000"/>
            </a:xfrm>
            <a:custGeom>
              <a:avLst/>
              <a:gdLst>
                <a:gd name="connsiteX0" fmla="*/ 0 w 569229"/>
                <a:gd name="connsiteY0" fmla="*/ 0 h 248281"/>
                <a:gd name="connsiteX1" fmla="*/ 72667 w 569229"/>
                <a:gd name="connsiteY1" fmla="*/ 30278 h 248281"/>
                <a:gd name="connsiteX2" fmla="*/ 96890 w 569229"/>
                <a:gd name="connsiteY2" fmla="*/ 157447 h 248281"/>
                <a:gd name="connsiteX3" fmla="*/ 211947 w 569229"/>
                <a:gd name="connsiteY3" fmla="*/ 242225 h 248281"/>
                <a:gd name="connsiteX4" fmla="*/ 351226 w 569229"/>
                <a:gd name="connsiteY4" fmla="*/ 248281 h 248281"/>
                <a:gd name="connsiteX5" fmla="*/ 460228 w 569229"/>
                <a:gd name="connsiteY5" fmla="*/ 169558 h 248281"/>
                <a:gd name="connsiteX6" fmla="*/ 478395 w 569229"/>
                <a:gd name="connsiteY6" fmla="*/ 102946 h 248281"/>
                <a:gd name="connsiteX7" fmla="*/ 569229 w 569229"/>
                <a:gd name="connsiteY7" fmla="*/ 157447 h 24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229" h="248281">
                  <a:moveTo>
                    <a:pt x="0" y="0"/>
                  </a:moveTo>
                  <a:lnTo>
                    <a:pt x="72667" y="30278"/>
                  </a:lnTo>
                  <a:lnTo>
                    <a:pt x="96890" y="157447"/>
                  </a:lnTo>
                  <a:lnTo>
                    <a:pt x="211947" y="242225"/>
                  </a:lnTo>
                  <a:lnTo>
                    <a:pt x="351226" y="248281"/>
                  </a:lnTo>
                  <a:lnTo>
                    <a:pt x="460228" y="169558"/>
                  </a:lnTo>
                  <a:lnTo>
                    <a:pt x="478395" y="102946"/>
                  </a:lnTo>
                  <a:lnTo>
                    <a:pt x="569229" y="157447"/>
                  </a:ln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 rot="1051806">
              <a:off x="4246970" y="2829674"/>
              <a:ext cx="475391" cy="138017"/>
            </a:xfrm>
            <a:custGeom>
              <a:avLst/>
              <a:gdLst>
                <a:gd name="connsiteX0" fmla="*/ 0 w 563174"/>
                <a:gd name="connsiteY0" fmla="*/ 0 h 163502"/>
                <a:gd name="connsiteX1" fmla="*/ 84779 w 563174"/>
                <a:gd name="connsiteY1" fmla="*/ 12111 h 163502"/>
                <a:gd name="connsiteX2" fmla="*/ 115057 w 563174"/>
                <a:gd name="connsiteY2" fmla="*/ 127168 h 163502"/>
                <a:gd name="connsiteX3" fmla="*/ 211947 w 563174"/>
                <a:gd name="connsiteY3" fmla="*/ 151391 h 163502"/>
                <a:gd name="connsiteX4" fmla="*/ 248281 w 563174"/>
                <a:gd name="connsiteY4" fmla="*/ 96890 h 163502"/>
                <a:gd name="connsiteX5" fmla="*/ 302781 w 563174"/>
                <a:gd name="connsiteY5" fmla="*/ 163502 h 163502"/>
                <a:gd name="connsiteX6" fmla="*/ 393616 w 563174"/>
                <a:gd name="connsiteY6" fmla="*/ 151391 h 163502"/>
                <a:gd name="connsiteX7" fmla="*/ 429950 w 563174"/>
                <a:gd name="connsiteY7" fmla="*/ 72668 h 163502"/>
                <a:gd name="connsiteX8" fmla="*/ 429950 w 563174"/>
                <a:gd name="connsiteY8" fmla="*/ 72668 h 163502"/>
                <a:gd name="connsiteX9" fmla="*/ 563174 w 563174"/>
                <a:gd name="connsiteY9" fmla="*/ 90835 h 16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3174" h="163502">
                  <a:moveTo>
                    <a:pt x="0" y="0"/>
                  </a:moveTo>
                  <a:lnTo>
                    <a:pt x="84779" y="12111"/>
                  </a:lnTo>
                  <a:lnTo>
                    <a:pt x="115057" y="127168"/>
                  </a:lnTo>
                  <a:lnTo>
                    <a:pt x="211947" y="151391"/>
                  </a:lnTo>
                  <a:lnTo>
                    <a:pt x="248281" y="96890"/>
                  </a:lnTo>
                  <a:lnTo>
                    <a:pt x="302781" y="163502"/>
                  </a:lnTo>
                  <a:lnTo>
                    <a:pt x="393616" y="151391"/>
                  </a:lnTo>
                  <a:lnTo>
                    <a:pt x="429950" y="72668"/>
                  </a:lnTo>
                  <a:lnTo>
                    <a:pt x="429950" y="72668"/>
                  </a:lnTo>
                  <a:lnTo>
                    <a:pt x="563174" y="90835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 rot="861167">
              <a:off x="4223639" y="2913507"/>
              <a:ext cx="439609" cy="143129"/>
            </a:xfrm>
            <a:custGeom>
              <a:avLst/>
              <a:gdLst>
                <a:gd name="connsiteX0" fmla="*/ 0 w 520784"/>
                <a:gd name="connsiteY0" fmla="*/ 0 h 169558"/>
                <a:gd name="connsiteX1" fmla="*/ 0 w 520784"/>
                <a:gd name="connsiteY1" fmla="*/ 0 h 169558"/>
                <a:gd name="connsiteX2" fmla="*/ 72668 w 520784"/>
                <a:gd name="connsiteY2" fmla="*/ 139280 h 169558"/>
                <a:gd name="connsiteX3" fmla="*/ 193780 w 520784"/>
                <a:gd name="connsiteY3" fmla="*/ 169558 h 169558"/>
                <a:gd name="connsiteX4" fmla="*/ 429950 w 520784"/>
                <a:gd name="connsiteY4" fmla="*/ 163502 h 169558"/>
                <a:gd name="connsiteX5" fmla="*/ 460228 w 520784"/>
                <a:gd name="connsiteY5" fmla="*/ 84779 h 169558"/>
                <a:gd name="connsiteX6" fmla="*/ 520784 w 520784"/>
                <a:gd name="connsiteY6" fmla="*/ 96890 h 169558"/>
                <a:gd name="connsiteX7" fmla="*/ 520784 w 520784"/>
                <a:gd name="connsiteY7" fmla="*/ 96890 h 16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784" h="169558">
                  <a:moveTo>
                    <a:pt x="0" y="0"/>
                  </a:moveTo>
                  <a:lnTo>
                    <a:pt x="0" y="0"/>
                  </a:lnTo>
                  <a:lnTo>
                    <a:pt x="72668" y="139280"/>
                  </a:lnTo>
                  <a:lnTo>
                    <a:pt x="193780" y="169558"/>
                  </a:lnTo>
                  <a:lnTo>
                    <a:pt x="429950" y="163502"/>
                  </a:lnTo>
                  <a:lnTo>
                    <a:pt x="460228" y="84779"/>
                  </a:lnTo>
                  <a:lnTo>
                    <a:pt x="520784" y="96890"/>
                  </a:lnTo>
                  <a:lnTo>
                    <a:pt x="520784" y="96890"/>
                  </a:lnTo>
                </a:path>
              </a:pathLst>
            </a:custGeom>
            <a:noFill/>
            <a:ln w="38100" cap="flat" cmpd="sng" algn="ctr">
              <a:solidFill>
                <a:srgbClr val="00FF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>
              <a:spLocks/>
            </p:cNvSpPr>
            <p:nvPr/>
          </p:nvSpPr>
          <p:spPr bwMode="auto">
            <a:xfrm rot="1812062">
              <a:off x="4286001" y="2861934"/>
              <a:ext cx="303886" cy="121554"/>
            </a:xfrm>
            <a:prstGeom prst="ellipse">
              <a:avLst/>
            </a:prstGeom>
            <a:solidFill>
              <a:srgbClr val="FFC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>
              <a:spLocks/>
            </p:cNvSpPr>
            <p:nvPr/>
          </p:nvSpPr>
          <p:spPr bwMode="auto">
            <a:xfrm rot="1419446">
              <a:off x="4289869" y="2858665"/>
              <a:ext cx="303886" cy="121554"/>
            </a:xfrm>
            <a:prstGeom prst="ellipse">
              <a:avLst/>
            </a:prstGeom>
            <a:solidFill>
              <a:srgbClr val="FFC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Oval 97"/>
            <p:cNvSpPr>
              <a:spLocks/>
            </p:cNvSpPr>
            <p:nvPr/>
          </p:nvSpPr>
          <p:spPr bwMode="auto">
            <a:xfrm rot="523017">
              <a:off x="4338481" y="2875853"/>
              <a:ext cx="303886" cy="121554"/>
            </a:xfrm>
            <a:prstGeom prst="ellipse">
              <a:avLst/>
            </a:prstGeom>
            <a:solidFill>
              <a:srgbClr val="FFC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923928" y="3746792"/>
              <a:ext cx="2025197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Solution 2:</a:t>
              </a:r>
            </a:p>
            <a:p>
              <a:pPr algn="ctr"/>
              <a:r>
                <a:rPr lang="en-US" sz="1100" dirty="0">
                  <a:solidFill>
                    <a:schemeClr val="tx2"/>
                  </a:solidFill>
                </a:rPr>
                <a:t>Cortex-based Alignment</a:t>
              </a:r>
            </a:p>
            <a:p>
              <a:pPr marL="171450" indent="-171450">
                <a:buFont typeface="Arial" charset="0"/>
                <a:buChar char="•"/>
              </a:pPr>
              <a:endParaRPr lang="en-US" sz="1100" dirty="0"/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/>
                <a:t>solution works very well and makes it less likely to blur across adjacent functional areas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/>
                <a:t>generation of surfaces can be time-consuming (though automation is getting better)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dirty="0"/>
                <a:t>cortex-centric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854975" y="908720"/>
              <a:ext cx="13404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S1 β = 3</a:t>
              </a:r>
            </a:p>
            <a:p>
              <a:r>
                <a:rPr lang="en-US" sz="1400" dirty="0"/>
                <a:t>S2 β = 3</a:t>
              </a:r>
            </a:p>
            <a:p>
              <a:r>
                <a:rPr lang="en-US" sz="1400" dirty="0"/>
                <a:t>S3 β = 3</a:t>
              </a:r>
            </a:p>
            <a:p>
              <a:r>
                <a:rPr lang="en-US" sz="1400" dirty="0"/>
                <a:t>RFX highly sig</a:t>
              </a: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4419561" y="2900114"/>
              <a:ext cx="54000" cy="54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4" name="Straight Arrow Connector 133"/>
            <p:cNvCxnSpPr/>
            <p:nvPr/>
          </p:nvCxnSpPr>
          <p:spPr bwMode="auto">
            <a:xfrm flipH="1" flipV="1">
              <a:off x="4177085" y="1914483"/>
              <a:ext cx="269476" cy="98563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142" name="Picture 5" descr="Screen Shot 2013-03-03 at 7.27.12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74488" y="5576090"/>
              <a:ext cx="1566549" cy="123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83568" y="3861048"/>
            <a:ext cx="1008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Original Data</a:t>
            </a:r>
          </a:p>
        </p:txBody>
      </p:sp>
    </p:spTree>
    <p:extLst>
      <p:ext uri="{BB962C8B-B14F-4D97-AF65-F5344CB8AC3E}">
        <p14:creationId xmlns:p14="http://schemas.microsoft.com/office/powerpoint/2010/main" val="3647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E1101A-9354-7F48-9EEB-B07CD8043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73050"/>
            <a:ext cx="7772400" cy="584775"/>
          </a:xfrm>
        </p:spPr>
        <p:txBody>
          <a:bodyPr/>
          <a:lstStyle/>
          <a:p>
            <a:r>
              <a:rPr lang="en-US" dirty="0"/>
              <a:t>Two Approaches to Group Data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A5AA821-1265-284B-AB45-B0623159A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7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0C2F-9E24-5F42-A6A4-703DBE53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Approaches to Group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19DD1-7861-194F-A978-2CBF2F908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/>
              <a:t>Voxelwise</a:t>
            </a:r>
            <a:r>
              <a:rPr lang="en-US" dirty="0"/>
              <a:t> whole-brain analysis</a:t>
            </a:r>
          </a:p>
          <a:p>
            <a:pPr marL="457200" indent="-457200">
              <a:buAutoNum type="arabicPeriod"/>
            </a:pPr>
            <a:r>
              <a:rPr lang="en-US" dirty="0"/>
              <a:t>Region-of-interest analysis</a:t>
            </a:r>
          </a:p>
        </p:txBody>
      </p:sp>
    </p:spTree>
    <p:extLst>
      <p:ext uri="{BB962C8B-B14F-4D97-AF65-F5344CB8AC3E}">
        <p14:creationId xmlns:p14="http://schemas.microsoft.com/office/powerpoint/2010/main" val="235431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0C2F-9E24-5F42-A6A4-703DBE53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Approaches to Group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19DD1-7861-194F-A978-2CBF2F908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>
                <a:solidFill>
                  <a:srgbClr val="00FFFF"/>
                </a:solidFill>
              </a:rPr>
              <a:t>Voxelwise</a:t>
            </a:r>
            <a:r>
              <a:rPr lang="en-US" dirty="0">
                <a:solidFill>
                  <a:srgbClr val="00FFFF"/>
                </a:solidFill>
              </a:rPr>
              <a:t> whole-brain analysis</a:t>
            </a:r>
          </a:p>
          <a:p>
            <a:r>
              <a:rPr lang="en-US" dirty="0"/>
              <a:t>can be done in volumetric space (MNI or Tal) or cortex space</a:t>
            </a:r>
          </a:p>
          <a:p>
            <a:r>
              <a:rPr lang="en-US" dirty="0"/>
              <a:t>run a stats test on every voxel (or surface vertex) in the volume </a:t>
            </a:r>
          </a:p>
          <a:p>
            <a:r>
              <a:rPr lang="en-US" dirty="0"/>
              <a:t>the volume is typically (but not necessarily) the whole brain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6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Pros and Cons: Voxelwise Approach</a:t>
            </a:r>
            <a:endParaRPr lang="en-CA" altLang="en-US" sz="2400">
              <a:ea typeface="ＭＳ Ｐゴシック" charset="-128"/>
            </a:endParaRPr>
          </a:p>
        </p:txBody>
      </p:sp>
      <p:sp>
        <p:nvSpPr>
          <p:cNvPr id="187394" name="Text Box 3"/>
          <p:cNvSpPr txBox="1">
            <a:spLocks noChangeArrowheads="1"/>
          </p:cNvSpPr>
          <p:nvPr/>
        </p:nvSpPr>
        <p:spPr bwMode="auto">
          <a:xfrm>
            <a:off x="571500" y="838200"/>
            <a:ext cx="8001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00"/>
                </a:solidFill>
              </a:rPr>
              <a:t>Benefits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</a:rPr>
              <a:t>Requires no prior hypotheses about areas involved</a:t>
            </a:r>
            <a:r>
              <a:rPr lang="en-CA" altLang="en-US" sz="2000" dirty="0">
                <a:solidFill>
                  <a:srgbClr val="FFFFFF"/>
                </a:solidFill>
              </a:rPr>
              <a:t> 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</a:rPr>
              <a:t>Includes entire brain</a:t>
            </a:r>
            <a:r>
              <a:rPr lang="en-CA" altLang="en-US" sz="2000" dirty="0">
                <a:solidFill>
                  <a:srgbClr val="FFFFFF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endParaRPr lang="en-US" altLang="en-US" sz="2000" dirty="0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rgbClr val="FFFF00"/>
                </a:solidFill>
              </a:rPr>
              <a:t>Drawbacks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</a:rPr>
              <a:t>Requires conservative corrections for multiple comparisons</a:t>
            </a:r>
          </a:p>
          <a:p>
            <a:pPr marL="1085850" lvl="1" indent="-342900" eaLnBrk="1" hangingPunct="1">
              <a:buFont typeface="Arial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</a:rPr>
              <a:t>vulnerable to Type II errors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</a:rPr>
              <a:t>Neglects individual differences in brain regions</a:t>
            </a:r>
          </a:p>
          <a:p>
            <a:pPr marL="1085850" lvl="1" indent="-342900" eaLnBrk="1" hangingPunct="1">
              <a:buFont typeface="Arial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</a:rPr>
              <a:t>can lead to impure sampling of desired region, esp. with volumetric vs. surface-based data</a:t>
            </a:r>
          </a:p>
          <a:p>
            <a:pPr marL="1085850" lvl="1" indent="-342900" eaLnBrk="1" hangingPunct="1">
              <a:buFont typeface="Arial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</a:rPr>
              <a:t>poor for some types of studies (e.g., topographic areas)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altLang="en-US" sz="2000" dirty="0">
                <a:solidFill>
                  <a:srgbClr val="FFFFFF"/>
                </a:solidFill>
              </a:rPr>
              <a:t>Experimenters must ensure they avoid the non-independence error</a:t>
            </a:r>
          </a:p>
        </p:txBody>
      </p:sp>
    </p:spTree>
    <p:extLst>
      <p:ext uri="{BB962C8B-B14F-4D97-AF65-F5344CB8AC3E}">
        <p14:creationId xmlns:p14="http://schemas.microsoft.com/office/powerpoint/2010/main" val="250559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0C2F-9E24-5F42-A6A4-703DBE53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Approaches to Group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19DD1-7861-194F-A978-2CBF2F908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>
                <a:solidFill>
                  <a:srgbClr val="00FFFF"/>
                </a:solidFill>
              </a:rPr>
              <a:t>Region-of-interest analysis</a:t>
            </a:r>
          </a:p>
          <a:p>
            <a:r>
              <a:rPr lang="en-US" dirty="0"/>
              <a:t>can be done in any space (even native space)</a:t>
            </a:r>
          </a:p>
          <a:p>
            <a:r>
              <a:rPr lang="en-US" dirty="0"/>
              <a:t>first, identify a region based on one criterion</a:t>
            </a:r>
          </a:p>
          <a:p>
            <a:r>
              <a:rPr lang="en-US" dirty="0"/>
              <a:t>second, do a statistical test on that region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528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1386</Words>
  <Application>Microsoft Macintosh PowerPoint</Application>
  <PresentationFormat>On-screen Show (4:3)</PresentationFormat>
  <Paragraphs>201</Paragraphs>
  <Slides>25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Courier</vt:lpstr>
      <vt:lpstr>Times New Roman</vt:lpstr>
      <vt:lpstr>Default Design</vt:lpstr>
      <vt:lpstr>4_Default Design</vt:lpstr>
      <vt:lpstr>Image</vt:lpstr>
      <vt:lpstr>The Problem of Intersubject Variability</vt:lpstr>
      <vt:lpstr>The Problem of Intersubject Variability</vt:lpstr>
      <vt:lpstr>The Problem of Intersubject Variability</vt:lpstr>
      <vt:lpstr>Three Solutions to Intersubject Variability</vt:lpstr>
      <vt:lpstr>Two Approaches to Group Data</vt:lpstr>
      <vt:lpstr>Two Major Approaches to Group Data</vt:lpstr>
      <vt:lpstr>Two Major Approaches to Group Data</vt:lpstr>
      <vt:lpstr>Pros and Cons: Voxelwise Approach</vt:lpstr>
      <vt:lpstr>Two Major Approaches to Group Data</vt:lpstr>
      <vt:lpstr>Ways to Define Regions of Interest</vt:lpstr>
      <vt:lpstr>Examples</vt:lpstr>
      <vt:lpstr>Examples</vt:lpstr>
      <vt:lpstr>Pros and Cons: ROI Approach</vt:lpstr>
      <vt:lpstr>To Localize or Not to Localise?</vt:lpstr>
      <vt:lpstr>Methodological Fundamentalism</vt:lpstr>
      <vt:lpstr>ROI and Voxelwise Analyses are NOT mutually exclusive</vt:lpstr>
      <vt:lpstr>PowerPoint Presentation</vt:lpstr>
      <vt:lpstr>Neurosynth</vt:lpstr>
      <vt:lpstr>Neurosynth: Automated Coordinate Extraction</vt:lpstr>
      <vt:lpstr>Neurosynth Example: Working Memory</vt:lpstr>
      <vt:lpstr>Neurosynth: Automated Coordinate Extraction</vt:lpstr>
      <vt:lpstr>PowerPoint Presentation</vt:lpstr>
      <vt:lpstr>Glasser Atlas</vt:lpstr>
      <vt:lpstr>Define Boundaries with Multiple Criteria</vt:lpstr>
      <vt:lpstr>180 Areas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Variability of HRF</dc:title>
  <dc:creator>jculham</dc:creator>
  <cp:lastModifiedBy>Jody Culham</cp:lastModifiedBy>
  <cp:revision>345</cp:revision>
  <dcterms:created xsi:type="dcterms:W3CDTF">2001-12-18T03:45:32Z</dcterms:created>
  <dcterms:modified xsi:type="dcterms:W3CDTF">2020-11-06T02:55:23Z</dcterms:modified>
</cp:coreProperties>
</file>