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2" r:id="rId2"/>
  </p:sldMasterIdLst>
  <p:notesMasterIdLst>
    <p:notesMasterId r:id="rId11"/>
  </p:notesMasterIdLst>
  <p:handoutMasterIdLst>
    <p:handoutMasterId r:id="rId12"/>
  </p:handoutMasterIdLst>
  <p:sldIdLst>
    <p:sldId id="1016" r:id="rId3"/>
    <p:sldId id="895" r:id="rId4"/>
    <p:sldId id="859" r:id="rId5"/>
    <p:sldId id="861" r:id="rId6"/>
    <p:sldId id="860" r:id="rId7"/>
    <p:sldId id="843" r:id="rId8"/>
    <p:sldId id="845" r:id="rId9"/>
    <p:sldId id="1017" r:id="rId10"/>
  </p:sldIdLst>
  <p:sldSz cx="9144000" cy="6858000" type="screen4x3"/>
  <p:notesSz cx="7315200" cy="96012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25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FF"/>
    <a:srgbClr val="000000"/>
    <a:srgbClr val="FF3300"/>
    <a:srgbClr val="00FFFF"/>
    <a:srgbClr val="8000FF"/>
    <a:srgbClr val="CCFF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67"/>
    <p:restoredTop sz="95946"/>
  </p:normalViewPr>
  <p:slideViewPr>
    <p:cSldViewPr>
      <p:cViewPr varScale="1">
        <p:scale>
          <a:sx n="115" d="100"/>
          <a:sy n="115" d="100"/>
        </p:scale>
        <p:origin x="1664" y="208"/>
      </p:cViewPr>
      <p:guideLst>
        <p:guide orient="horz" pos="1026"/>
        <p:guide pos="25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48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A0CB025-05FC-E943-9454-72E897FF06D9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4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7255FA56-5EDE-2145-BE85-3895B56D22BF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30DE52F-50DE-5A41-A3D5-A87A755A82E5}" type="slidenum">
              <a:rPr lang="en-US" altLang="x-none" sz="1200">
                <a:solidFill>
                  <a:srgbClr val="000000"/>
                </a:solidFill>
                <a:latin typeface="Times New Roman" charset="0"/>
              </a:rPr>
              <a:pPr eaLnBrk="1" hangingPunct="1"/>
              <a:t>6</a:t>
            </a:fld>
            <a:endParaRPr lang="en-US" altLang="x-none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x-none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A4261-CBFD-754F-930A-58A5BFCF8DCA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92818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29BF69-1D87-2041-BD65-0399007740A9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42431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2E7C-23CD-6141-B9C9-62CD04BEFDE2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738932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D95E4-0C78-A44B-B06C-62D2229D2275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2036828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5BAE0-7046-304C-B7AF-30CAC4181140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2080089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1BAE9-26DE-1241-9C9B-FE32C71AB442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181819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EE20F-F873-FF48-9A83-CC68AA7AAF7F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762471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0AF81-5247-E647-A3F0-133E7BBE7BD0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830721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9E0E4-0796-8047-99FF-1E5D414A08B7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150540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9E22D-2DB8-5D41-AD01-CEDAE7CFC89B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190333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BEBFE-8A08-8A44-BD6E-8DC282C0ACFC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212423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1C824-8A58-2E45-8E25-BB1117B770B8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527953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38587-3FA2-F040-A698-1BAB6D4713C9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85947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A1CD5-143B-3F48-A94F-CCAF5AC9F234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635682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EEDCF1-7026-5943-84E0-20C29D314291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84566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794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3810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581400"/>
            <a:ext cx="38100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321A4-C774-7E4A-BE84-CBC51F97A1E5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0418884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794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77724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581400"/>
            <a:ext cx="77724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8EF21-7898-7141-8C21-E71B8106DAB4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43770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923DF-6FCB-4C4C-8BF0-447ABFDFA414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70277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0A1DD-FCB5-A848-82D3-66926EA8C152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32114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DAA592-4F9C-B748-B8D7-8A77D1561378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89209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1937E-E1F0-8445-82B0-6295C714FDB0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90863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43305-6327-6641-89E7-AFDA5ED123F7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49989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AA82A-3CAF-664A-8EF2-AA996DB74ABA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64631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AB701-C306-BD46-829D-D077D16C4077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4970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mri4newbies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6" Type="http://schemas.openxmlformats.org/officeDocument/2006/relationships/hyperlink" Target="http://fmri4newbies.com/" TargetMode="Externa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vmlDrawing" Target="../drawings/vmlDrawing2.v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CA" altLang="x-non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x-none"/>
              <a:t>Click to edit Master text styles</a:t>
            </a:r>
          </a:p>
          <a:p>
            <a:pPr lvl="1"/>
            <a:r>
              <a:rPr lang="en-CA" altLang="x-none"/>
              <a:t>Second level</a:t>
            </a:r>
          </a:p>
          <a:p>
            <a:pPr lvl="2"/>
            <a:r>
              <a:rPr lang="en-CA" altLang="x-none"/>
              <a:t>Third level</a:t>
            </a:r>
          </a:p>
          <a:p>
            <a:pPr lvl="3"/>
            <a:r>
              <a:rPr lang="en-CA" altLang="x-none"/>
              <a:t>Fourth level</a:t>
            </a:r>
          </a:p>
          <a:p>
            <a:pPr lvl="4"/>
            <a:r>
              <a:rPr lang="en-CA" altLang="x-none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086A2C4D-8AA4-5747-BF64-D1A50779F4B7}" type="slidenum">
              <a:rPr lang="en-CA" altLang="x-none"/>
              <a:pPr/>
              <a:t>‹#›</a:t>
            </a:fld>
            <a:endParaRPr lang="en-CA" altLang="x-none"/>
          </a:p>
        </p:txBody>
      </p:sp>
      <p:graphicFrame>
        <p:nvGraphicFramePr>
          <p:cNvPr id="1031" name="Object 2">
            <a:hlinkClick r:id="rId14"/>
          </p:cNvPr>
          <p:cNvGraphicFramePr>
            <a:graphicFrameLocks noChangeAspect="1"/>
          </p:cNvGraphicFramePr>
          <p:nvPr userDrawn="1"/>
        </p:nvGraphicFramePr>
        <p:xfrm>
          <a:off x="7199313" y="6491288"/>
          <a:ext cx="194468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Image" r:id="rId15" imgW="825870" imgH="155159" progId="Photoshop.Image.6">
                  <p:embed/>
                </p:oleObj>
              </mc:Choice>
              <mc:Fallback>
                <p:oleObj name="Image" r:id="rId15" imgW="825870" imgH="155159" progId="Photoshop.Image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9313" y="6491288"/>
                        <a:ext cx="194468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CA" altLang="x-none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x-none"/>
              <a:t>Click to edit Master text styles</a:t>
            </a:r>
          </a:p>
          <a:p>
            <a:pPr lvl="1"/>
            <a:r>
              <a:rPr lang="en-CA" altLang="x-none"/>
              <a:t>Second level</a:t>
            </a:r>
          </a:p>
          <a:p>
            <a:pPr lvl="2"/>
            <a:r>
              <a:rPr lang="en-CA" altLang="x-none"/>
              <a:t>Third level</a:t>
            </a:r>
          </a:p>
          <a:p>
            <a:pPr lvl="3"/>
            <a:r>
              <a:rPr lang="en-CA" altLang="x-none"/>
              <a:t>Fourth level</a:t>
            </a:r>
          </a:p>
          <a:p>
            <a:pPr lvl="4"/>
            <a:r>
              <a:rPr lang="en-CA" altLang="x-none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BDD4C55D-7AE8-604C-AB7C-36F342D9CA65}" type="slidenum">
              <a:rPr lang="en-CA" altLang="x-none"/>
              <a:pPr/>
              <a:t>‹#›</a:t>
            </a:fld>
            <a:endParaRPr lang="en-CA" altLang="x-none"/>
          </a:p>
        </p:txBody>
      </p:sp>
      <p:graphicFrame>
        <p:nvGraphicFramePr>
          <p:cNvPr id="27655" name="Object 2">
            <a:hlinkClick r:id="rId16"/>
          </p:cNvPr>
          <p:cNvGraphicFramePr>
            <a:graphicFrameLocks noChangeAspect="1"/>
          </p:cNvGraphicFramePr>
          <p:nvPr userDrawn="1"/>
        </p:nvGraphicFramePr>
        <p:xfrm>
          <a:off x="7199313" y="6491288"/>
          <a:ext cx="194468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name="Image" r:id="rId17" imgW="825870" imgH="155159" progId="Photoshop.Image.6">
                  <p:embed/>
                </p:oleObj>
              </mc:Choice>
              <mc:Fallback>
                <p:oleObj name="Image" r:id="rId17" imgW="825870" imgH="155159" progId="Photoshop.Image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9313" y="6491288"/>
                        <a:ext cx="194468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E861F-2EA1-9C41-8564-4590F064B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 vs. Second-level Analyses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8499C-51AA-1641-AF72-8FD9C597D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First level analyses</a:t>
            </a:r>
          </a:p>
          <a:p>
            <a:pPr lvl="1"/>
            <a:r>
              <a:rPr lang="en-US" sz="1800" dirty="0"/>
              <a:t>done on individual participants</a:t>
            </a:r>
          </a:p>
          <a:p>
            <a:pPr lvl="1"/>
            <a:r>
              <a:rPr lang="en-US" sz="1800" dirty="0"/>
              <a:t>estimate one beta per condition per subject</a:t>
            </a:r>
          </a:p>
          <a:p>
            <a:pPr lvl="1"/>
            <a:r>
              <a:rPr lang="en-US" sz="1800" dirty="0"/>
              <a:t>look at consistency of effects relative to temporal variability</a:t>
            </a:r>
          </a:p>
          <a:p>
            <a:pPr lvl="1"/>
            <a:r>
              <a:rPr lang="en-US" sz="1800" dirty="0"/>
              <a:t>df = number of volumes – model df – 1</a:t>
            </a:r>
          </a:p>
          <a:p>
            <a:pPr lvl="1"/>
            <a:r>
              <a:rPr lang="en-US" sz="1800" dirty="0"/>
              <a:t>need to correct for serial correlations because they strongly affect df</a:t>
            </a:r>
          </a:p>
          <a:p>
            <a:pPr lvl="1"/>
            <a:endParaRPr lang="en-US" sz="1800" dirty="0"/>
          </a:p>
          <a:p>
            <a:r>
              <a:rPr lang="en-US" sz="2000" dirty="0"/>
              <a:t>RFX Second-level analyses</a:t>
            </a:r>
          </a:p>
          <a:p>
            <a:pPr lvl="1"/>
            <a:r>
              <a:rPr lang="en-US" sz="1800" dirty="0"/>
              <a:t>look at consistency of effects relative to </a:t>
            </a:r>
            <a:r>
              <a:rPr lang="en-US" sz="1800" dirty="0" err="1"/>
              <a:t>intersubject</a:t>
            </a:r>
            <a:r>
              <a:rPr lang="en-US" sz="1800" dirty="0"/>
              <a:t> variability</a:t>
            </a:r>
          </a:p>
          <a:p>
            <a:pPr lvl="1"/>
            <a:r>
              <a:rPr lang="en-US" sz="1800" dirty="0"/>
              <a:t>df = number of participants – 1</a:t>
            </a:r>
          </a:p>
          <a:p>
            <a:pPr lvl="1"/>
            <a:r>
              <a:rPr lang="en-US" sz="1800" dirty="0"/>
              <a:t>do not need to correct for serial correlations because df is based on participants rather than temporal variability</a:t>
            </a:r>
          </a:p>
          <a:p>
            <a:pPr lvl="1"/>
            <a:r>
              <a:rPr lang="en-US" sz="1800" dirty="0"/>
              <a:t>some researcher still recommend correcting for serial correlations anyway</a:t>
            </a:r>
          </a:p>
          <a:p>
            <a:pPr lvl="1"/>
            <a:r>
              <a:rPr lang="en-US" sz="1800" dirty="0"/>
              <a:t>RFX allows you to generalize to population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2439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4"/>
          <p:cNvSpPr>
            <a:spLocks noGrp="1"/>
          </p:cNvSpPr>
          <p:nvPr>
            <p:ph type="ctrTitle"/>
          </p:nvPr>
        </p:nvSpPr>
        <p:spPr>
          <a:xfrm>
            <a:off x="685800" y="2573338"/>
            <a:ext cx="7772400" cy="584200"/>
          </a:xfrm>
        </p:spPr>
        <p:txBody>
          <a:bodyPr/>
          <a:lstStyle/>
          <a:p>
            <a:r>
              <a:rPr lang="en-US" altLang="x-none">
                <a:ea typeface="ＭＳ Ｐゴシック" charset="-128"/>
              </a:rPr>
              <a:t>Examples from a real data set</a:t>
            </a:r>
          </a:p>
        </p:txBody>
      </p:sp>
      <p:sp>
        <p:nvSpPr>
          <p:cNvPr id="10342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x-none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Concatenated FFX (No SPSB)</a:t>
            </a:r>
          </a:p>
        </p:txBody>
      </p:sp>
      <p:sp>
        <p:nvSpPr>
          <p:cNvPr id="104450" name="Content Placeholder 4"/>
          <p:cNvSpPr>
            <a:spLocks noGrp="1"/>
          </p:cNvSpPr>
          <p:nvPr>
            <p:ph idx="1"/>
          </p:nvPr>
        </p:nvSpPr>
        <p:spPr>
          <a:xfrm>
            <a:off x="323850" y="914400"/>
            <a:ext cx="8134350" cy="569913"/>
          </a:xfrm>
        </p:spPr>
        <p:txBody>
          <a:bodyPr/>
          <a:lstStyle/>
          <a:p>
            <a:r>
              <a:rPr lang="en-US" altLang="x-none" dirty="0">
                <a:ea typeface="ＭＳ Ｐゴシック" charset="-128"/>
              </a:rPr>
              <a:t>Example 17 Subjects x 2 runs with Faces &amp; Objects</a:t>
            </a:r>
          </a:p>
        </p:txBody>
      </p:sp>
      <p:pic>
        <p:nvPicPr>
          <p:cNvPr id="104451" name="Picture 3" descr="Screen Shot 2013-03-03 at 9.34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00338" y="1773238"/>
            <a:ext cx="5794375" cy="407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2" name="Left Brace 5"/>
          <p:cNvSpPr>
            <a:spLocks/>
          </p:cNvSpPr>
          <p:nvPr/>
        </p:nvSpPr>
        <p:spPr bwMode="auto">
          <a:xfrm>
            <a:off x="2484438" y="3860800"/>
            <a:ext cx="142875" cy="360363"/>
          </a:xfrm>
          <a:prstGeom prst="leftBrace">
            <a:avLst>
              <a:gd name="adj1" fmla="val 840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/>
          </a:p>
        </p:txBody>
      </p:sp>
      <p:sp>
        <p:nvSpPr>
          <p:cNvPr id="104453" name="TextBox 6"/>
          <p:cNvSpPr txBox="1">
            <a:spLocks noChangeArrowheads="1"/>
          </p:cNvSpPr>
          <p:nvPr/>
        </p:nvSpPr>
        <p:spPr bwMode="auto">
          <a:xfrm>
            <a:off x="684213" y="3789363"/>
            <a:ext cx="18716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400"/>
              <a:t>df = 17 Ss x 2 runs/S x 264 vols/run - 1</a:t>
            </a:r>
          </a:p>
        </p:txBody>
      </p:sp>
      <p:sp>
        <p:nvSpPr>
          <p:cNvPr id="104454" name="Left Brace 7"/>
          <p:cNvSpPr>
            <a:spLocks/>
          </p:cNvSpPr>
          <p:nvPr/>
        </p:nvSpPr>
        <p:spPr bwMode="auto">
          <a:xfrm>
            <a:off x="2484438" y="5157788"/>
            <a:ext cx="142875" cy="574675"/>
          </a:xfrm>
          <a:prstGeom prst="leftBrace">
            <a:avLst>
              <a:gd name="adj1" fmla="val 838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/>
          </a:p>
        </p:txBody>
      </p:sp>
      <p:sp>
        <p:nvSpPr>
          <p:cNvPr id="104455" name="TextBox 8"/>
          <p:cNvSpPr txBox="1">
            <a:spLocks noChangeArrowheads="1"/>
          </p:cNvSpPr>
          <p:nvPr/>
        </p:nvSpPr>
        <p:spPr bwMode="auto">
          <a:xfrm>
            <a:off x="179388" y="5300663"/>
            <a:ext cx="2305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400"/>
              <a:t>one predictor per condition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>
                <a:ea typeface="ＭＳ Ｐゴシック" charset="-128"/>
              </a:rPr>
              <a:t>FFX Separate Subjects  (SPSB)</a:t>
            </a:r>
          </a:p>
        </p:txBody>
      </p:sp>
      <p:grpSp>
        <p:nvGrpSpPr>
          <p:cNvPr id="105474" name="Group 6"/>
          <p:cNvGrpSpPr>
            <a:grpSpLocks/>
          </p:cNvGrpSpPr>
          <p:nvPr/>
        </p:nvGrpSpPr>
        <p:grpSpPr bwMode="auto">
          <a:xfrm>
            <a:off x="250825" y="908050"/>
            <a:ext cx="4608513" cy="4824413"/>
            <a:chOff x="251520" y="908720"/>
            <a:chExt cx="5368712" cy="5760640"/>
          </a:xfrm>
        </p:grpSpPr>
        <p:pic>
          <p:nvPicPr>
            <p:cNvPr id="105477" name="Picture 3" descr="Screen Shot 2013-03-03 at 10.03.07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908720"/>
              <a:ext cx="5368712" cy="4725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478" name="Picture 4" descr="Screen Shot 2013-03-03 at 10.04.51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056191"/>
              <a:ext cx="5367895" cy="613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479" name="TextBox 5"/>
            <p:cNvSpPr txBox="1">
              <a:spLocks noChangeArrowheads="1"/>
            </p:cNvSpPr>
            <p:nvPr/>
          </p:nvSpPr>
          <p:spPr bwMode="auto">
            <a:xfrm>
              <a:off x="1403648" y="5364504"/>
              <a:ext cx="595035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/>
                <a:t>…</a:t>
              </a:r>
            </a:p>
          </p:txBody>
        </p:sp>
      </p:grpSp>
      <p:pic>
        <p:nvPicPr>
          <p:cNvPr id="105475" name="Picture 7" descr="Screen Shot 2013-03-03 at 10.06.5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876925"/>
            <a:ext cx="701992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6" name="TextBox 8"/>
          <p:cNvSpPr txBox="1">
            <a:spLocks noChangeArrowheads="1"/>
          </p:cNvSpPr>
          <p:nvPr/>
        </p:nvSpPr>
        <p:spPr bwMode="auto">
          <a:xfrm>
            <a:off x="5076825" y="1052513"/>
            <a:ext cx="38163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x-none" sz="1600" dirty="0"/>
              <a:t>If you</a:t>
            </a:r>
            <a:r>
              <a:rPr lang="en-US" altLang="en-US" sz="1600" dirty="0"/>
              <a:t>’</a:t>
            </a:r>
            <a:r>
              <a:rPr lang="en-US" altLang="x-none" sz="1600" dirty="0"/>
              <a:t>re looking at pilot data from a few </a:t>
            </a:r>
            <a:r>
              <a:rPr lang="en-US" altLang="x-none" sz="1600" dirty="0" err="1"/>
              <a:t>Ss</a:t>
            </a:r>
            <a:r>
              <a:rPr lang="en-US" altLang="x-none" sz="1600" dirty="0"/>
              <a:t>, with RFX it will be hard to see any effects.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x-none" sz="1600" dirty="0"/>
              <a:t>You can do FFX with separate subjects. 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x-none" sz="1600" dirty="0"/>
              <a:t>It has the same problems as concatenated FFX but at least enables you to examine the consistency between </a:t>
            </a:r>
            <a:r>
              <a:rPr lang="en-US" altLang="x-none" sz="1600" dirty="0" err="1"/>
              <a:t>Ss</a:t>
            </a:r>
            <a:endParaRPr lang="en-US" altLang="x-none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ea typeface="ＭＳ Ｐゴシック" charset="-128"/>
              </a:rPr>
              <a:t>RFX</a:t>
            </a:r>
          </a:p>
        </p:txBody>
      </p:sp>
      <p:pic>
        <p:nvPicPr>
          <p:cNvPr id="106498" name="Picture 3" descr="Screen Shot 2013-03-03 at 9.49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836613"/>
            <a:ext cx="1223963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499" name="Picture 4" descr="Screen Shot 2013-03-03 at 9.51.3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3387725"/>
            <a:ext cx="1223963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0" name="TextBox 5"/>
          <p:cNvSpPr txBox="1">
            <a:spLocks noChangeArrowheads="1"/>
          </p:cNvSpPr>
          <p:nvPr/>
        </p:nvSpPr>
        <p:spPr bwMode="auto">
          <a:xfrm>
            <a:off x="1403350" y="2740025"/>
            <a:ext cx="595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/>
              <a:t>…</a:t>
            </a:r>
          </a:p>
        </p:txBody>
      </p:sp>
      <p:sp>
        <p:nvSpPr>
          <p:cNvPr id="106501" name="Left Brace 6"/>
          <p:cNvSpPr>
            <a:spLocks/>
          </p:cNvSpPr>
          <p:nvPr/>
        </p:nvSpPr>
        <p:spPr bwMode="auto">
          <a:xfrm>
            <a:off x="755650" y="1203325"/>
            <a:ext cx="144463" cy="360363"/>
          </a:xfrm>
          <a:prstGeom prst="leftBrace">
            <a:avLst>
              <a:gd name="adj1" fmla="val 8315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/>
          </a:p>
        </p:txBody>
      </p:sp>
      <p:sp>
        <p:nvSpPr>
          <p:cNvPr id="106502" name="Left Brace 7"/>
          <p:cNvSpPr>
            <a:spLocks/>
          </p:cNvSpPr>
          <p:nvPr/>
        </p:nvSpPr>
        <p:spPr bwMode="auto">
          <a:xfrm>
            <a:off x="755650" y="1789113"/>
            <a:ext cx="144463" cy="360362"/>
          </a:xfrm>
          <a:prstGeom prst="leftBrace">
            <a:avLst>
              <a:gd name="adj1" fmla="val 8315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/>
          </a:p>
        </p:txBody>
      </p:sp>
      <p:sp>
        <p:nvSpPr>
          <p:cNvPr id="106503" name="Left Brace 8"/>
          <p:cNvSpPr>
            <a:spLocks/>
          </p:cNvSpPr>
          <p:nvPr/>
        </p:nvSpPr>
        <p:spPr bwMode="auto">
          <a:xfrm>
            <a:off x="755650" y="2374900"/>
            <a:ext cx="144463" cy="360363"/>
          </a:xfrm>
          <a:prstGeom prst="leftBrace">
            <a:avLst>
              <a:gd name="adj1" fmla="val 8315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/>
          </a:p>
        </p:txBody>
      </p:sp>
      <p:sp>
        <p:nvSpPr>
          <p:cNvPr id="106504" name="Left Brace 9"/>
          <p:cNvSpPr>
            <a:spLocks/>
          </p:cNvSpPr>
          <p:nvPr/>
        </p:nvSpPr>
        <p:spPr bwMode="auto">
          <a:xfrm>
            <a:off x="755650" y="3459163"/>
            <a:ext cx="144463" cy="360362"/>
          </a:xfrm>
          <a:prstGeom prst="leftBrace">
            <a:avLst>
              <a:gd name="adj1" fmla="val 8315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/>
          </a:p>
        </p:txBody>
      </p:sp>
      <p:sp>
        <p:nvSpPr>
          <p:cNvPr id="106505" name="TextBox 10"/>
          <p:cNvSpPr txBox="1">
            <a:spLocks noChangeArrowheads="1"/>
          </p:cNvSpPr>
          <p:nvPr/>
        </p:nvSpPr>
        <p:spPr bwMode="auto">
          <a:xfrm>
            <a:off x="338138" y="1227138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400"/>
              <a:t>S1</a:t>
            </a:r>
          </a:p>
        </p:txBody>
      </p:sp>
      <p:sp>
        <p:nvSpPr>
          <p:cNvPr id="106506" name="TextBox 11"/>
          <p:cNvSpPr txBox="1">
            <a:spLocks noChangeArrowheads="1"/>
          </p:cNvSpPr>
          <p:nvPr/>
        </p:nvSpPr>
        <p:spPr bwMode="auto">
          <a:xfrm>
            <a:off x="338138" y="1803400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400"/>
              <a:t>S2</a:t>
            </a:r>
          </a:p>
        </p:txBody>
      </p:sp>
      <p:sp>
        <p:nvSpPr>
          <p:cNvPr id="106507" name="TextBox 12"/>
          <p:cNvSpPr txBox="1">
            <a:spLocks noChangeArrowheads="1"/>
          </p:cNvSpPr>
          <p:nvPr/>
        </p:nvSpPr>
        <p:spPr bwMode="auto">
          <a:xfrm>
            <a:off x="338138" y="2405063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400"/>
              <a:t>S3</a:t>
            </a:r>
          </a:p>
        </p:txBody>
      </p:sp>
      <p:sp>
        <p:nvSpPr>
          <p:cNvPr id="106508" name="TextBox 13"/>
          <p:cNvSpPr txBox="1">
            <a:spLocks noChangeArrowheads="1"/>
          </p:cNvSpPr>
          <p:nvPr/>
        </p:nvSpPr>
        <p:spPr bwMode="auto">
          <a:xfrm>
            <a:off x="287338" y="3459163"/>
            <a:ext cx="504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400"/>
              <a:t>S17</a:t>
            </a:r>
          </a:p>
        </p:txBody>
      </p:sp>
      <p:pic>
        <p:nvPicPr>
          <p:cNvPr id="106509" name="Picture 14" descr="Screen Shot 2013-03-03 at 9.54.4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8" y="4395788"/>
            <a:ext cx="83153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10" name="Left Brace 15"/>
          <p:cNvSpPr>
            <a:spLocks/>
          </p:cNvSpPr>
          <p:nvPr/>
        </p:nvSpPr>
        <p:spPr bwMode="auto">
          <a:xfrm rot="-5400000">
            <a:off x="5857876" y="5614987"/>
            <a:ext cx="144462" cy="360363"/>
          </a:xfrm>
          <a:prstGeom prst="leftBrace">
            <a:avLst>
              <a:gd name="adj1" fmla="val 8315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/>
          </a:p>
        </p:txBody>
      </p:sp>
      <p:sp>
        <p:nvSpPr>
          <p:cNvPr id="106511" name="TextBox 16"/>
          <p:cNvSpPr txBox="1">
            <a:spLocks noChangeArrowheads="1"/>
          </p:cNvSpPr>
          <p:nvPr/>
        </p:nvSpPr>
        <p:spPr bwMode="auto">
          <a:xfrm>
            <a:off x="5275263" y="5876925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400"/>
              <a:t>df = 17 Ss - 1</a:t>
            </a:r>
          </a:p>
        </p:txBody>
      </p:sp>
      <p:sp>
        <p:nvSpPr>
          <p:cNvPr id="106512" name="TextBox 17"/>
          <p:cNvSpPr txBox="1">
            <a:spLocks noChangeArrowheads="1"/>
          </p:cNvSpPr>
          <p:nvPr/>
        </p:nvSpPr>
        <p:spPr bwMode="auto">
          <a:xfrm>
            <a:off x="611188" y="6215063"/>
            <a:ext cx="6616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600"/>
              <a:t>Now that our df no longer depends on # volumes,</a:t>
            </a:r>
          </a:p>
          <a:p>
            <a:pPr algn="ctr" eaLnBrk="1" hangingPunct="1"/>
            <a:r>
              <a:rPr lang="en-US" altLang="x-none" sz="1600"/>
              <a:t>we don</a:t>
            </a:r>
            <a:r>
              <a:rPr lang="en-US" altLang="en-US" sz="1600"/>
              <a:t>’</a:t>
            </a:r>
            <a:r>
              <a:rPr lang="en-US" altLang="x-none" sz="1600"/>
              <a:t>t have to worry about correction for serial correlations with RFX</a:t>
            </a:r>
          </a:p>
        </p:txBody>
      </p:sp>
      <p:sp>
        <p:nvSpPr>
          <p:cNvPr id="106513" name="TextBox 18"/>
          <p:cNvSpPr txBox="1">
            <a:spLocks noChangeArrowheads="1"/>
          </p:cNvSpPr>
          <p:nvPr/>
        </p:nvSpPr>
        <p:spPr bwMode="auto">
          <a:xfrm>
            <a:off x="3708400" y="3716338"/>
            <a:ext cx="4956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600"/>
              <a:t>This contrast is just like doing a paired t-test between Faces and Objects with 17 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0813"/>
            <a:ext cx="7772400" cy="579437"/>
          </a:xfrm>
        </p:spPr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Random Effects Analysis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765175"/>
            <a:ext cx="8856663" cy="6092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x-none" sz="2000" dirty="0">
                <a:ea typeface="ＭＳ Ｐゴシック" charset="-128"/>
              </a:rPr>
              <a:t>Brain Voyager recommends you don</a:t>
            </a:r>
            <a:r>
              <a:rPr lang="en-US" altLang="en-US" sz="2000" dirty="0">
                <a:ea typeface="ＭＳ Ｐゴシック" charset="-128"/>
              </a:rPr>
              <a:t>’</a:t>
            </a:r>
            <a:r>
              <a:rPr lang="en-US" altLang="x-none" sz="2000" dirty="0">
                <a:ea typeface="ＭＳ Ｐゴシック" charset="-128"/>
              </a:rPr>
              <a:t>t even toy with random effects unless you</a:t>
            </a:r>
            <a:r>
              <a:rPr lang="en-US" altLang="en-US" sz="2000" dirty="0">
                <a:ea typeface="ＭＳ Ｐゴシック" charset="-128"/>
              </a:rPr>
              <a:t>’</a:t>
            </a:r>
            <a:r>
              <a:rPr lang="en-US" altLang="x-none" sz="2000" dirty="0">
                <a:ea typeface="ＭＳ Ｐゴシック" charset="-128"/>
              </a:rPr>
              <a:t>ve got 10 or more subjects (and 50+ is best)</a:t>
            </a:r>
          </a:p>
          <a:p>
            <a:pPr eaLnBrk="1" hangingPunct="1">
              <a:lnSpc>
                <a:spcPct val="80000"/>
              </a:lnSpc>
            </a:pPr>
            <a:endParaRPr lang="en-US" altLang="x-none" sz="20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x-none" sz="2000" dirty="0">
                <a:ea typeface="ＭＳ Ｐゴシック" charset="-128"/>
              </a:rPr>
              <a:t>Random effects analyses can really squash your data, especially if you don</a:t>
            </a:r>
            <a:r>
              <a:rPr lang="en-US" altLang="en-US" sz="2000" dirty="0">
                <a:ea typeface="ＭＳ Ｐゴシック" charset="-128"/>
              </a:rPr>
              <a:t>’</a:t>
            </a:r>
            <a:r>
              <a:rPr lang="en-US" altLang="x-none" sz="2000" dirty="0">
                <a:ea typeface="ＭＳ Ｐゴシック" charset="-128"/>
              </a:rPr>
              <a:t>t have many subjects.</a:t>
            </a:r>
          </a:p>
          <a:p>
            <a:pPr eaLnBrk="1" hangingPunct="1">
              <a:lnSpc>
                <a:spcPct val="80000"/>
              </a:lnSpc>
            </a:pPr>
            <a:endParaRPr lang="en-US" altLang="x-none" sz="20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x-none" sz="2000" dirty="0">
                <a:ea typeface="ＭＳ Ｐゴシック" charset="-128"/>
              </a:rPr>
              <a:t>Though standards were lower in the early days of fMRI, today it</a:t>
            </a:r>
            <a:r>
              <a:rPr lang="en-US" altLang="en-US" sz="2000" dirty="0">
                <a:ea typeface="ＭＳ Ｐゴシック" charset="-128"/>
              </a:rPr>
              <a:t>’</a:t>
            </a:r>
            <a:r>
              <a:rPr lang="en-US" altLang="x-none" sz="2000" dirty="0">
                <a:ea typeface="ＭＳ Ｐゴシック" charset="-128"/>
              </a:rPr>
              <a:t>s virtually impossible to publish any group </a:t>
            </a:r>
            <a:r>
              <a:rPr lang="en-US" altLang="x-none" sz="2000" dirty="0" err="1">
                <a:ea typeface="ＭＳ Ｐゴシック" charset="-128"/>
              </a:rPr>
              <a:t>voxelwise</a:t>
            </a:r>
            <a:r>
              <a:rPr lang="en-US" altLang="x-none" sz="2000" dirty="0">
                <a:ea typeface="ＭＳ Ｐゴシック" charset="-128"/>
              </a:rPr>
              <a:t> data without RFX analysis</a:t>
            </a:r>
          </a:p>
          <a:p>
            <a:pPr eaLnBrk="1" hangingPunct="1">
              <a:lnSpc>
                <a:spcPct val="80000"/>
              </a:lnSpc>
            </a:pPr>
            <a:endParaRPr lang="en-US" altLang="x-none" sz="20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x-none" sz="2000" dirty="0">
                <a:ea typeface="ＭＳ Ｐゴシック" charset="-128"/>
              </a:rPr>
              <a:t>As we will see shortly, spatial smoothing is more important for group data, especially RFX than single-subject data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Strategies for Exploration vs. Publication</a:t>
            </a:r>
          </a:p>
        </p:txBody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1066800"/>
            <a:ext cx="57912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1800">
                <a:ea typeface="ＭＳ Ｐゴシック" charset="-128"/>
              </a:rPr>
              <a:t>Deductive approach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1600"/>
              <a:t>Have a specific hypothesis/contrast planned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1600"/>
              <a:t>Run all your subjects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1600"/>
              <a:t>Run the stats as planned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1600"/>
              <a:t>Publish</a:t>
            </a:r>
          </a:p>
          <a:p>
            <a:pPr eaLnBrk="1" hangingPunct="1">
              <a:lnSpc>
                <a:spcPct val="90000"/>
              </a:lnSpc>
            </a:pPr>
            <a:endParaRPr lang="en-US" altLang="x-none" sz="180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x-none" sz="1800">
                <a:ea typeface="ＭＳ Ｐゴシック" charset="-128"/>
              </a:rPr>
              <a:t>Inductive approach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1600"/>
              <a:t>Run a few subjects to see if you</a:t>
            </a:r>
            <a:r>
              <a:rPr lang="en-US" altLang="en-US" sz="1600"/>
              <a:t>’</a:t>
            </a:r>
            <a:r>
              <a:rPr lang="en-US" altLang="x-none" sz="1600"/>
              <a:t>re on the right track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1600"/>
              <a:t>Spend a lot of time exploring the pilot data for interesting patterns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“</a:t>
            </a:r>
            <a:r>
              <a:rPr lang="en-US" altLang="x-none" sz="1600"/>
              <a:t>Find the story</a:t>
            </a:r>
            <a:r>
              <a:rPr lang="en-US" altLang="en-US" sz="1600"/>
              <a:t>”</a:t>
            </a:r>
            <a:r>
              <a:rPr lang="en-US" altLang="x-none" sz="1600"/>
              <a:t> in the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1600"/>
              <a:t>You may even change the experiment, run additional subjects, or run a follow-up experiment to chase the story</a:t>
            </a:r>
          </a:p>
        </p:txBody>
      </p:sp>
      <p:pic>
        <p:nvPicPr>
          <p:cNvPr id="111619" name="Picture 4" descr="sherl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30670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0" name="Rectangle 5"/>
          <p:cNvSpPr>
            <a:spLocks noChangeArrowheads="1"/>
          </p:cNvSpPr>
          <p:nvPr/>
        </p:nvSpPr>
        <p:spPr bwMode="auto">
          <a:xfrm>
            <a:off x="228600" y="5027613"/>
            <a:ext cx="87630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x-none" sz="2000" dirty="0">
                <a:solidFill>
                  <a:srgbClr val="FFFFFF"/>
                </a:solidFill>
              </a:rPr>
              <a:t> While you need to use rigorous corrections for publication, do not be overly conservative when exploring pilot data or you might miss interesting trends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x-none" sz="2000" dirty="0"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7D111-7E73-EA46-B5D1-1DAE2B435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077218"/>
          </a:xfrm>
        </p:spPr>
        <p:txBody>
          <a:bodyPr/>
          <a:lstStyle/>
          <a:p>
            <a:r>
              <a:rPr lang="en-US" dirty="0"/>
              <a:t>Why would you ever want to do FFX SPSB instead of RFX?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CF066-1207-4641-8694-7E74FC4F6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11216"/>
          </a:xfrm>
        </p:spPr>
        <p:txBody>
          <a:bodyPr/>
          <a:lstStyle/>
          <a:p>
            <a:r>
              <a:rPr lang="en-US" sz="2000" dirty="0"/>
              <a:t>For publication, you will usually need RFX </a:t>
            </a:r>
          </a:p>
          <a:p>
            <a:pPr lvl="1"/>
            <a:r>
              <a:rPr lang="en-US" sz="1800" dirty="0"/>
              <a:t>Rule of thumb: RFX needs 12+ Ss to have decent power (more is better)</a:t>
            </a:r>
          </a:p>
          <a:p>
            <a:endParaRPr lang="en-US" sz="2000" dirty="0"/>
          </a:p>
          <a:p>
            <a:r>
              <a:rPr lang="en-US" sz="2000" dirty="0"/>
              <a:t>For investigating pilot data, FFX SPSB can be useful</a:t>
            </a:r>
          </a:p>
          <a:p>
            <a:r>
              <a:rPr lang="en-US" sz="2000" dirty="0"/>
              <a:t>If you have a small number of subjects</a:t>
            </a:r>
          </a:p>
          <a:p>
            <a:pPr lvl="1"/>
            <a:r>
              <a:rPr lang="en-US" sz="1800" dirty="0"/>
              <a:t>beware you cannot generalize to population</a:t>
            </a:r>
          </a:p>
          <a:p>
            <a:r>
              <a:rPr lang="en-US" sz="2000" dirty="0"/>
              <a:t>If you want to explore individual data and want to save some time by making 1 GLM/all subjects instead of 1 GLM/subject</a:t>
            </a:r>
          </a:p>
          <a:p>
            <a:pPr lvl="1"/>
            <a:r>
              <a:rPr lang="en-US" sz="1800" dirty="0"/>
              <a:t>can do contrasts like </a:t>
            </a:r>
          </a:p>
          <a:p>
            <a:pPr lvl="2"/>
            <a:r>
              <a:rPr lang="en-US" sz="1600" dirty="0"/>
              <a:t>+ S1_Faces – S1_Objects</a:t>
            </a:r>
          </a:p>
        </p:txBody>
      </p:sp>
    </p:spTree>
    <p:extLst>
      <p:ext uri="{BB962C8B-B14F-4D97-AF65-F5344CB8AC3E}">
        <p14:creationId xmlns:p14="http://schemas.microsoft.com/office/powerpoint/2010/main" val="31911212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efault Design">
  <a:themeElements>
    <a:clrScheme name="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5682</TotalTime>
  <Words>546</Words>
  <Application>Microsoft Macintosh PowerPoint</Application>
  <PresentationFormat>On-screen Show (4:3)</PresentationFormat>
  <Paragraphs>66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Default Design</vt:lpstr>
      <vt:lpstr>4_Default Design</vt:lpstr>
      <vt:lpstr>Image</vt:lpstr>
      <vt:lpstr>First- vs. Second-level Analyses</vt:lpstr>
      <vt:lpstr>Examples from a real data set</vt:lpstr>
      <vt:lpstr>Concatenated FFX (No SPSB)</vt:lpstr>
      <vt:lpstr>FFX Separate Subjects  (SPSB)</vt:lpstr>
      <vt:lpstr>RFX</vt:lpstr>
      <vt:lpstr>Random Effects Analysis</vt:lpstr>
      <vt:lpstr>Strategies for Exploration vs. Publication</vt:lpstr>
      <vt:lpstr>Why would you ever want to do FFX SPSB instead of RFX?</vt:lpstr>
    </vt:vector>
  </TitlesOfParts>
  <Company>UWO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Variability of HRF</dc:title>
  <dc:creator>jculham</dc:creator>
  <cp:lastModifiedBy>Jody Culham</cp:lastModifiedBy>
  <cp:revision>345</cp:revision>
  <dcterms:created xsi:type="dcterms:W3CDTF">2001-12-18T03:45:32Z</dcterms:created>
  <dcterms:modified xsi:type="dcterms:W3CDTF">2020-11-06T02:12:01Z</dcterms:modified>
</cp:coreProperties>
</file>