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46" r:id="rId2"/>
    <p:sldId id="856" r:id="rId3"/>
    <p:sldId id="1015" r:id="rId4"/>
    <p:sldId id="888" r:id="rId5"/>
    <p:sldId id="858" r:id="rId6"/>
    <p:sldId id="891" r:id="rId7"/>
    <p:sldId id="885" r:id="rId8"/>
    <p:sldId id="892" r:id="rId9"/>
    <p:sldId id="894" r:id="rId10"/>
    <p:sldId id="890" r:id="rId11"/>
    <p:sldId id="893" r:id="rId12"/>
    <p:sldId id="897" r:id="rId13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FF"/>
    <a:srgbClr val="000000"/>
    <a:srgbClr val="FF3300"/>
    <a:srgbClr val="00FFFF"/>
    <a:srgbClr val="8000FF"/>
    <a:srgbClr val="CC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3"/>
    <p:restoredTop sz="95946"/>
  </p:normalViewPr>
  <p:slideViewPr>
    <p:cSldViewPr>
      <p:cViewPr varScale="1">
        <p:scale>
          <a:sx n="115" d="100"/>
          <a:sy n="115" d="100"/>
        </p:scale>
        <p:origin x="544" y="208"/>
      </p:cViewPr>
      <p:guideLst>
        <p:guide orient="horz" pos="1026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4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A0CB025-05FC-E943-9454-72E897FF06D9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7255FA56-5EDE-2145-BE85-3895B56D22B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A4261-CBFD-754F-930A-58A5BFCF8DCA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92818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9BF69-1D87-2041-BD65-0399007740A9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42431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2E7C-23CD-6141-B9C9-62CD04BEFDE2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73893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1C824-8A58-2E45-8E25-BB1117B770B8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52795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923DF-6FCB-4C4C-8BF0-447ABFDFA414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70277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0A1DD-FCB5-A848-82D3-66926EA8C152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32114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AA592-4F9C-B748-B8D7-8A77D1561378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89209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1937E-E1F0-8445-82B0-6295C714FDB0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90863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43305-6327-6641-89E7-AFDA5ED123F7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49989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AA82A-3CAF-664A-8EF2-AA996DB74ABA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64631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AB701-C306-BD46-829D-D077D16C4077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4970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fmri4newbi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x-none"/>
              <a:t>Click to edit Master text styles</a:t>
            </a:r>
          </a:p>
          <a:p>
            <a:pPr lvl="1"/>
            <a:r>
              <a:rPr lang="en-CA" altLang="x-none"/>
              <a:t>Second level</a:t>
            </a:r>
          </a:p>
          <a:p>
            <a:pPr lvl="2"/>
            <a:r>
              <a:rPr lang="en-CA" altLang="x-none"/>
              <a:t>Third level</a:t>
            </a:r>
          </a:p>
          <a:p>
            <a:pPr lvl="3"/>
            <a:r>
              <a:rPr lang="en-CA" altLang="x-none"/>
              <a:t>Fourth level</a:t>
            </a:r>
          </a:p>
          <a:p>
            <a:pPr lvl="4"/>
            <a:r>
              <a:rPr lang="en-CA" altLang="x-none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086A2C4D-8AA4-5747-BF64-D1A50779F4B7}" type="slidenum">
              <a:rPr lang="en-CA" altLang="x-none"/>
              <a:pPr/>
              <a:t>‹#›</a:t>
            </a:fld>
            <a:endParaRPr lang="en-CA" altLang="x-none"/>
          </a:p>
        </p:txBody>
      </p:sp>
      <p:graphicFrame>
        <p:nvGraphicFramePr>
          <p:cNvPr id="1031" name="Object 2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Image" r:id="rId15" imgW="825870" imgH="155159" progId="Photoshop.Image.6">
                  <p:embed/>
                </p:oleObj>
              </mc:Choice>
              <mc:Fallback>
                <p:oleObj name="Image" r:id="rId15" imgW="825870" imgH="155159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Group Analyses</a:t>
            </a:r>
          </a:p>
        </p:txBody>
      </p:sp>
      <p:sp>
        <p:nvSpPr>
          <p:cNvPr id="4608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x-none" dirty="0">
                <a:ea typeface="ＭＳ Ｐゴシック" charset="-128"/>
              </a:rPr>
              <a:t>1. Get all the subjects</a:t>
            </a:r>
            <a:r>
              <a:rPr lang="en-US" altLang="en-US" dirty="0">
                <a:ea typeface="ＭＳ Ｐゴシック" charset="-128"/>
              </a:rPr>
              <a:t>’</a:t>
            </a:r>
            <a:r>
              <a:rPr lang="en-US" altLang="x-none" dirty="0">
                <a:ea typeface="ＭＳ Ｐゴシック" charset="-128"/>
              </a:rPr>
              <a:t> brains into a common space</a:t>
            </a:r>
          </a:p>
          <a:p>
            <a:pPr lvl="1"/>
            <a:r>
              <a:rPr lang="en-US" altLang="x-none" dirty="0" err="1"/>
              <a:t>Talairach</a:t>
            </a:r>
            <a:r>
              <a:rPr lang="en-US" altLang="x-none" dirty="0"/>
              <a:t> space</a:t>
            </a:r>
          </a:p>
          <a:p>
            <a:pPr lvl="1"/>
            <a:r>
              <a:rPr lang="en-US" altLang="x-none" dirty="0"/>
              <a:t>MNI space</a:t>
            </a:r>
          </a:p>
          <a:p>
            <a:pPr lvl="1"/>
            <a:r>
              <a:rPr lang="en-US" altLang="x-none" dirty="0"/>
              <a:t>cortex-based alignment</a:t>
            </a:r>
          </a:p>
          <a:p>
            <a:pPr lvl="1"/>
            <a:endParaRPr lang="en-US" altLang="x-none" dirty="0"/>
          </a:p>
          <a:p>
            <a:pPr marL="0" indent="0">
              <a:buFontTx/>
              <a:buNone/>
            </a:pPr>
            <a:r>
              <a:rPr lang="en-US" altLang="x-none" dirty="0">
                <a:ea typeface="ＭＳ Ｐゴシック" charset="-128"/>
              </a:rPr>
              <a:t>2A. Do group statistics</a:t>
            </a:r>
          </a:p>
          <a:p>
            <a:pPr lvl="1"/>
            <a:r>
              <a:rPr lang="en-US" altLang="x-none" dirty="0"/>
              <a:t>Random Effects GLM</a:t>
            </a:r>
          </a:p>
          <a:p>
            <a:pPr marL="0" indent="0">
              <a:buFontTx/>
              <a:buNone/>
            </a:pPr>
            <a:r>
              <a:rPr lang="en-US" altLang="x-none" dirty="0">
                <a:ea typeface="ＭＳ Ｐゴシック" charset="-128"/>
              </a:rPr>
              <a:t>and/or </a:t>
            </a:r>
          </a:p>
          <a:p>
            <a:pPr marL="0" indent="0">
              <a:buFontTx/>
              <a:buNone/>
            </a:pPr>
            <a:r>
              <a:rPr lang="en-US" altLang="x-none" dirty="0">
                <a:ea typeface="ＭＳ Ｐゴシック" charset="-128"/>
              </a:rPr>
              <a:t>2B. Use a Region of Interest Approach</a:t>
            </a:r>
          </a:p>
          <a:p>
            <a:pPr marL="0" indent="0">
              <a:buFontTx/>
              <a:buNone/>
            </a:pP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Second-level analysis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107950" y="914400"/>
            <a:ext cx="8928100" cy="741363"/>
          </a:xfrm>
        </p:spPr>
        <p:txBody>
          <a:bodyPr/>
          <a:lstStyle/>
          <a:p>
            <a:r>
              <a:rPr lang="en-US" altLang="x-none" sz="2000" dirty="0">
                <a:ea typeface="ＭＳ Ｐゴシック" charset="-128"/>
              </a:rPr>
              <a:t>Nothing too complicated… it</a:t>
            </a:r>
            <a:r>
              <a:rPr lang="en-US" altLang="en-US" sz="2000" dirty="0">
                <a:ea typeface="ＭＳ Ｐゴシック" charset="-128"/>
              </a:rPr>
              <a:t>’</a:t>
            </a:r>
            <a:r>
              <a:rPr lang="en-US" altLang="x-none" sz="2000" dirty="0">
                <a:ea typeface="ＭＳ Ｐゴシック" charset="-128"/>
              </a:rPr>
              <a:t>s effectively just a paired-samples </a:t>
            </a:r>
            <a:r>
              <a:rPr lang="en-US" altLang="x-none" sz="2000" i="1" dirty="0">
                <a:ea typeface="ＭＳ Ｐゴシック" charset="-128"/>
              </a:rPr>
              <a:t>t</a:t>
            </a:r>
            <a:r>
              <a:rPr lang="en-US" altLang="x-none" sz="2000" dirty="0">
                <a:ea typeface="ＭＳ Ｐゴシック" charset="-128"/>
              </a:rPr>
              <a:t> test</a:t>
            </a:r>
          </a:p>
          <a:p>
            <a:r>
              <a:rPr lang="en-US" altLang="x-none" sz="2000" dirty="0">
                <a:ea typeface="ＭＳ Ｐゴシック" charset="-128"/>
              </a:rPr>
              <a:t>A paired-samples </a:t>
            </a:r>
            <a:r>
              <a:rPr lang="en-US" altLang="x-none" sz="2000" i="1" dirty="0">
                <a:ea typeface="ＭＳ Ｐゴシック" charset="-128"/>
              </a:rPr>
              <a:t>t</a:t>
            </a:r>
            <a:r>
              <a:rPr lang="en-US" altLang="x-none" sz="2000" dirty="0">
                <a:ea typeface="ＭＳ Ｐゴシック" charset="-128"/>
              </a:rPr>
              <a:t> test is the same as a one-sample t test on differences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950" y="1916113"/>
          <a:ext cx="4968875" cy="4338698"/>
        </p:xfrm>
        <a:graphic>
          <a:graphicData uri="http://schemas.openxmlformats.org/drawingml/2006/table">
            <a:tbl>
              <a:tblPr/>
              <a:tblGrid>
                <a:gridCol w="124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58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Subject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β</a:t>
                      </a:r>
                      <a:r>
                        <a:rPr kumimoji="0" lang="en-US" altLang="x-none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Faces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β</a:t>
                      </a:r>
                      <a:r>
                        <a:rPr kumimoji="0" lang="en-US" altLang="x-none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Objects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Difference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β</a:t>
                      </a:r>
                      <a:r>
                        <a:rPr kumimoji="0" lang="en-US" altLang="x-none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Faces </a:t>
                      </a: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 β</a:t>
                      </a:r>
                      <a:r>
                        <a:rPr kumimoji="0" lang="en-US" altLang="x-none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Objects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S1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0.552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0.105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0.447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S2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2.061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1.121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0.940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S3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1.019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0.247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0.772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 gridSpan="4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0.719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SD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0.250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SEM [=SD/sqrt(N)]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0.145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altLang="x-none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crit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(df=3)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4.3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95%CI lower (= mean – (t*SEM))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0.097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9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95%CI lower (= mean + (t*SEM))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1.34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364163" y="2420938"/>
            <a:ext cx="3640137" cy="3883025"/>
            <a:chOff x="5364088" y="2420888"/>
            <a:chExt cx="3640090" cy="3883135"/>
          </a:xfrm>
        </p:grpSpPr>
        <p:sp>
          <p:nvSpPr>
            <p:cNvPr id="7" name="TextBox 6"/>
            <p:cNvSpPr txBox="1"/>
            <p:nvPr/>
          </p:nvSpPr>
          <p:spPr>
            <a:xfrm>
              <a:off x="5824457" y="2420888"/>
              <a:ext cx="2660616" cy="12001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ea typeface="ＭＳ Ｐゴシック" charset="0"/>
                  <a:cs typeface="ＭＳ Ｐゴシック" charset="0"/>
                </a:rPr>
                <a:t>Estimated Distribution </a:t>
              </a:r>
            </a:p>
            <a:p>
              <a:pPr algn="ctr">
                <a:defRPr/>
              </a:pPr>
              <a:r>
                <a:rPr lang="en-US" sz="1800" dirty="0">
                  <a:ea typeface="ＭＳ Ｐゴシック" charset="0"/>
                  <a:cs typeface="ＭＳ Ｐゴシック" charset="0"/>
                </a:rPr>
                <a:t>of Differences</a:t>
              </a:r>
            </a:p>
            <a:p>
              <a:pPr marL="285750" indent="-285750" algn="ctr">
                <a:buFont typeface="Arial"/>
                <a:buChar char="•"/>
                <a:defRPr/>
              </a:pPr>
              <a:r>
                <a:rPr lang="en-US" sz="1800" dirty="0">
                  <a:ea typeface="ＭＳ Ｐゴシック" charset="0"/>
                  <a:cs typeface="ＭＳ Ｐゴシック" charset="0"/>
                </a:rPr>
                <a:t>does not include zero</a:t>
              </a:r>
            </a:p>
            <a:p>
              <a:pPr algn="ctr">
                <a:defRPr/>
              </a:pPr>
              <a:r>
                <a:rPr lang="en-US" sz="1800" dirty="0">
                  <a:ea typeface="ＭＳ Ｐゴシック" charset="0"/>
                  <a:cs typeface="ＭＳ Ｐゴシック" charset="0"/>
                  <a:sym typeface="Wingdings"/>
                </a:rPr>
                <a:t> </a:t>
              </a:r>
              <a:r>
                <a:rPr lang="en-US" sz="1800" dirty="0">
                  <a:ea typeface="ＭＳ Ｐゴシック" charset="0"/>
                  <a:cs typeface="ＭＳ Ｐゴシック" charset="0"/>
                </a:rPr>
                <a:t>significant  (p&lt;.05)</a:t>
              </a:r>
            </a:p>
          </p:txBody>
        </p:sp>
        <p:pic>
          <p:nvPicPr>
            <p:cNvPr id="99381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861048"/>
              <a:ext cx="3640090" cy="2178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82" name="TextBox 7"/>
            <p:cNvSpPr txBox="1">
              <a:spLocks noChangeArrowheads="1"/>
            </p:cNvSpPr>
            <p:nvPr/>
          </p:nvSpPr>
          <p:spPr bwMode="auto">
            <a:xfrm>
              <a:off x="6774676" y="6027024"/>
              <a:ext cx="5697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200"/>
                <a:t>0.719</a:t>
              </a:r>
            </a:p>
          </p:txBody>
        </p:sp>
        <p:sp>
          <p:nvSpPr>
            <p:cNvPr id="99383" name="TextBox 8"/>
            <p:cNvSpPr txBox="1">
              <a:spLocks noChangeArrowheads="1"/>
            </p:cNvSpPr>
            <p:nvPr/>
          </p:nvSpPr>
          <p:spPr bwMode="auto">
            <a:xfrm>
              <a:off x="5804961" y="6027024"/>
              <a:ext cx="5697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200"/>
                <a:t>0.097</a:t>
              </a:r>
            </a:p>
          </p:txBody>
        </p:sp>
        <p:sp>
          <p:nvSpPr>
            <p:cNvPr id="99384" name="TextBox 10"/>
            <p:cNvSpPr txBox="1">
              <a:spLocks noChangeArrowheads="1"/>
            </p:cNvSpPr>
            <p:nvPr/>
          </p:nvSpPr>
          <p:spPr bwMode="auto">
            <a:xfrm>
              <a:off x="7792311" y="6027024"/>
              <a:ext cx="4841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200"/>
                <a:t>1.34</a:t>
              </a:r>
            </a:p>
          </p:txBody>
        </p:sp>
        <p:sp>
          <p:nvSpPr>
            <p:cNvPr id="99385" name="Left-Right Arrow 11"/>
            <p:cNvSpPr>
              <a:spLocks noChangeArrowheads="1"/>
            </p:cNvSpPr>
            <p:nvPr/>
          </p:nvSpPr>
          <p:spPr bwMode="auto">
            <a:xfrm>
              <a:off x="6085709" y="5749493"/>
              <a:ext cx="1944705" cy="188845"/>
            </a:xfrm>
            <a:prstGeom prst="leftRightArrow">
              <a:avLst>
                <a:gd name="adj1" fmla="val 50000"/>
                <a:gd name="adj2" fmla="val 50012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99386" name="TextBox 12"/>
            <p:cNvSpPr txBox="1">
              <a:spLocks noChangeArrowheads="1"/>
            </p:cNvSpPr>
            <p:nvPr/>
          </p:nvSpPr>
          <p:spPr bwMode="auto">
            <a:xfrm>
              <a:off x="6505770" y="5371804"/>
              <a:ext cx="1124452" cy="44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600">
                  <a:solidFill>
                    <a:srgbClr val="000000"/>
                  </a:solidFill>
                </a:rPr>
                <a:t>95% CI</a:t>
              </a:r>
            </a:p>
          </p:txBody>
        </p:sp>
        <p:cxnSp>
          <p:nvCxnSpPr>
            <p:cNvPr id="99387" name="Straight Connector 14"/>
            <p:cNvCxnSpPr>
              <a:cxnSpLocks noChangeShapeType="1"/>
            </p:cNvCxnSpPr>
            <p:nvPr/>
          </p:nvCxnSpPr>
          <p:spPr bwMode="auto">
            <a:xfrm flipH="1">
              <a:off x="5796136" y="3861048"/>
              <a:ext cx="0" cy="216024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8" name="TextBox 16"/>
            <p:cNvSpPr txBox="1">
              <a:spLocks noChangeArrowheads="1"/>
            </p:cNvSpPr>
            <p:nvPr/>
          </p:nvSpPr>
          <p:spPr bwMode="auto">
            <a:xfrm>
              <a:off x="5652120" y="6027024"/>
              <a:ext cx="270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200">
                  <a:solidFill>
                    <a:srgbClr val="FF66FF"/>
                  </a:solidFill>
                </a:rPr>
                <a:t>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B9E04D-239F-514B-A9FE-5C98343AA19F}"/>
              </a:ext>
            </a:extLst>
          </p:cNvPr>
          <p:cNvSpPr txBox="1"/>
          <p:nvPr/>
        </p:nvSpPr>
        <p:spPr>
          <a:xfrm>
            <a:off x="190234" y="5284882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Oops, this should’ve been df=2</a:t>
            </a:r>
          </a:p>
          <a:p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need to redo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4373D-3712-5D4E-B234-F74ECDAB5B73}"/>
              </a:ext>
            </a:extLst>
          </p:cNvPr>
          <p:cNvSpPr txBox="1"/>
          <p:nvPr/>
        </p:nvSpPr>
        <p:spPr>
          <a:xfrm>
            <a:off x="4615808" y="516467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7714A8-01BD-8B41-AF5A-5C2CB3C81F9E}"/>
              </a:ext>
            </a:extLst>
          </p:cNvPr>
          <p:cNvSpPr txBox="1"/>
          <p:nvPr/>
        </p:nvSpPr>
        <p:spPr>
          <a:xfrm>
            <a:off x="4655616" y="545706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330903-6599-144F-AD22-A4DDCFCCA922}"/>
              </a:ext>
            </a:extLst>
          </p:cNvPr>
          <p:cNvSpPr txBox="1"/>
          <p:nvPr/>
        </p:nvSpPr>
        <p:spPr>
          <a:xfrm>
            <a:off x="4626112" y="57494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Repeat for the other 194,000 voxels…</a:t>
            </a:r>
          </a:p>
        </p:txBody>
      </p:sp>
      <p:grpSp>
        <p:nvGrpSpPr>
          <p:cNvPr id="100354" name="Group 15"/>
          <p:cNvGrpSpPr>
            <a:grpSpLocks/>
          </p:cNvGrpSpPr>
          <p:nvPr/>
        </p:nvGrpSpPr>
        <p:grpSpPr bwMode="auto">
          <a:xfrm>
            <a:off x="468313" y="1052513"/>
            <a:ext cx="8135937" cy="4481512"/>
            <a:chOff x="323528" y="3700351"/>
            <a:chExt cx="5688632" cy="3132191"/>
          </a:xfrm>
        </p:grpSpPr>
        <p:pic>
          <p:nvPicPr>
            <p:cNvPr id="100355" name="Picture 4" descr="Huettel-2e-Fig-10-20-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700351"/>
              <a:ext cx="5688632" cy="2359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6" name="Text Box 5"/>
            <p:cNvSpPr txBox="1">
              <a:spLocks noChangeArrowheads="1"/>
            </p:cNvSpPr>
            <p:nvPr/>
          </p:nvSpPr>
          <p:spPr bwMode="auto">
            <a:xfrm>
              <a:off x="1403648" y="6192470"/>
              <a:ext cx="27563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i="1">
                  <a:solidFill>
                    <a:srgbClr val="000000"/>
                  </a:solidFill>
                </a:rPr>
                <a:t>Huettel, Song &amp; McCarthy, 2008</a:t>
              </a:r>
            </a:p>
          </p:txBody>
        </p:sp>
        <p:sp>
          <p:nvSpPr>
            <p:cNvPr id="100357" name="Left Brace 10"/>
            <p:cNvSpPr>
              <a:spLocks/>
            </p:cNvSpPr>
            <p:nvPr/>
          </p:nvSpPr>
          <p:spPr bwMode="auto">
            <a:xfrm rot="-5400000">
              <a:off x="2195737" y="4581129"/>
              <a:ext cx="144017" cy="3168353"/>
            </a:xfrm>
            <a:prstGeom prst="leftBrace">
              <a:avLst>
                <a:gd name="adj1" fmla="val 835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00358" name="TextBox 11"/>
            <p:cNvSpPr txBox="1">
              <a:spLocks noChangeArrowheads="1"/>
            </p:cNvSpPr>
            <p:nvPr/>
          </p:nvSpPr>
          <p:spPr bwMode="auto">
            <a:xfrm>
              <a:off x="1585804" y="6237314"/>
              <a:ext cx="1368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400"/>
                <a:t>First-level analysis</a:t>
              </a:r>
            </a:p>
          </p:txBody>
        </p:sp>
        <p:sp>
          <p:nvSpPr>
            <p:cNvPr id="100359" name="Left Brace 12"/>
            <p:cNvSpPr>
              <a:spLocks/>
            </p:cNvSpPr>
            <p:nvPr/>
          </p:nvSpPr>
          <p:spPr bwMode="auto">
            <a:xfrm rot="-5400000">
              <a:off x="4896040" y="5193202"/>
              <a:ext cx="144007" cy="1944217"/>
            </a:xfrm>
            <a:prstGeom prst="leftBrace">
              <a:avLst>
                <a:gd name="adj1" fmla="val 831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00360" name="TextBox 13"/>
            <p:cNvSpPr txBox="1">
              <a:spLocks noChangeArrowheads="1"/>
            </p:cNvSpPr>
            <p:nvPr/>
          </p:nvSpPr>
          <p:spPr bwMode="auto">
            <a:xfrm>
              <a:off x="4283968" y="6309322"/>
              <a:ext cx="1368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400"/>
                <a:t>Second-level analysis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If you really want to be correct…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We often refer to this type of analysis as random effects (RFX)</a:t>
            </a:r>
          </a:p>
          <a:p>
            <a:r>
              <a:rPr lang="en-US" altLang="x-none">
                <a:ea typeface="ＭＳ Ｐゴシック" charset="-128"/>
              </a:rPr>
              <a:t>Since subjects is a random effect but other aspects (e.g., stimulus categories) are fixed effects, technically the proper term is </a:t>
            </a:r>
            <a:r>
              <a:rPr lang="en-US" altLang="x-none">
                <a:solidFill>
                  <a:srgbClr val="FF66FF"/>
                </a:solidFill>
                <a:ea typeface="ＭＳ Ｐゴシック" charset="-128"/>
              </a:rPr>
              <a:t>Mixed Effects Analysis</a:t>
            </a:r>
          </a:p>
          <a:p>
            <a:endParaRPr lang="en-US" altLang="x-none">
              <a:solidFill>
                <a:srgbClr val="FF66FF"/>
              </a:solidFill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Other common jargon = </a:t>
            </a:r>
            <a:r>
              <a:rPr lang="en-US" altLang="x-none">
                <a:solidFill>
                  <a:srgbClr val="FF66FF"/>
                </a:solidFill>
                <a:ea typeface="ＭＳ Ｐゴシック" charset="-128"/>
              </a:rPr>
              <a:t>Second-level Analysis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4"/>
          <p:cNvSpPr>
            <a:spLocks noGrp="1"/>
          </p:cNvSpPr>
          <p:nvPr>
            <p:ph type="ctrTitle"/>
          </p:nvPr>
        </p:nvSpPr>
        <p:spPr>
          <a:xfrm>
            <a:off x="685800" y="2327275"/>
            <a:ext cx="7772400" cy="1076325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Voxelwise Group Analyses</a:t>
            </a:r>
            <a:br>
              <a:rPr lang="en-US" altLang="x-none">
                <a:ea typeface="ＭＳ Ｐゴシック" charset="-128"/>
              </a:rPr>
            </a:br>
            <a:endParaRPr lang="en-US" altLang="x-none">
              <a:ea typeface="ＭＳ Ｐゴシック" charset="-128"/>
            </a:endParaRPr>
          </a:p>
        </p:txBody>
      </p:sp>
      <p:sp>
        <p:nvSpPr>
          <p:cNvPr id="92162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Fixed vs. Random Effects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2323-8351-9344-AD2F-EDEBE7BD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E7F07-D2E0-854B-975B-46CC9C236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Caveat: I wasn’t able to get all the course data in time to update these slides so they use different data set</a:t>
            </a:r>
          </a:p>
          <a:p>
            <a:r>
              <a:rPr lang="en-US" dirty="0"/>
              <a:t>This other data set has conditions with faces and objects</a:t>
            </a:r>
          </a:p>
          <a:p>
            <a:endParaRPr lang="en-US" dirty="0"/>
          </a:p>
          <a:p>
            <a:r>
              <a:rPr lang="en-US" dirty="0"/>
              <a:t>In the tutorial, you will work with the course dataset</a:t>
            </a:r>
          </a:p>
        </p:txBody>
      </p:sp>
    </p:spTree>
    <p:extLst>
      <p:ext uri="{BB962C8B-B14F-4D97-AF65-F5344CB8AC3E}">
        <p14:creationId xmlns:p14="http://schemas.microsoft.com/office/powerpoint/2010/main" val="420683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</a:t>
            </a:r>
          </a:p>
        </p:txBody>
      </p:sp>
      <p:sp>
        <p:nvSpPr>
          <p:cNvPr id="9318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Three subjects</a:t>
            </a:r>
          </a:p>
          <a:p>
            <a:r>
              <a:rPr lang="en-US" altLang="x-none" dirty="0">
                <a:ea typeface="ＭＳ Ｐゴシック" charset="-128"/>
              </a:rPr>
              <a:t>Three conditions: Baseline, Faces, Objects</a:t>
            </a:r>
          </a:p>
          <a:p>
            <a:r>
              <a:rPr lang="en-US" altLang="x-none" dirty="0">
                <a:ea typeface="ＭＳ Ｐゴシック" charset="-128"/>
              </a:rPr>
              <a:t>For simplicity, just consider one voxel in FFA</a:t>
            </a:r>
          </a:p>
        </p:txBody>
      </p:sp>
      <p:pic>
        <p:nvPicPr>
          <p:cNvPr id="93187" name="Picture 4" descr="Screen Shot 2014-11-09 at 5.4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3189288"/>
            <a:ext cx="84074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0" y="149225"/>
            <a:ext cx="9144000" cy="585788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Stupid Way: Concatenated Fixed Effects (FFX)</a:t>
            </a:r>
          </a:p>
        </p:txBody>
      </p:sp>
      <p:grpSp>
        <p:nvGrpSpPr>
          <p:cNvPr id="94210" name="Group 3"/>
          <p:cNvGrpSpPr>
            <a:grpSpLocks/>
          </p:cNvGrpSpPr>
          <p:nvPr/>
        </p:nvGrpSpPr>
        <p:grpSpPr bwMode="auto">
          <a:xfrm>
            <a:off x="512763" y="4702175"/>
            <a:ext cx="7953375" cy="1463675"/>
            <a:chOff x="512555" y="3879233"/>
            <a:chExt cx="7953622" cy="1462712"/>
          </a:xfrm>
        </p:grpSpPr>
        <p:pic>
          <p:nvPicPr>
            <p:cNvPr id="94213" name="Picture 6" descr="Screen Shot 2014-11-09 at 5.49.0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55" y="3879233"/>
              <a:ext cx="2890090" cy="146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4" name="Picture 7" descr="Screen Shot 2014-11-09 at 5.49.0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951" y="3881315"/>
              <a:ext cx="2433230" cy="1460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5" name="Picture 8" descr="Screen Shot 2014-11-09 at 5.49.0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68" y="3888290"/>
              <a:ext cx="2636809" cy="144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4211" name="Picture 9" descr="Screen Shot 2014-11-09 at 5.49.0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4074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Box 4"/>
          <p:cNvSpPr txBox="1">
            <a:spLocks noChangeArrowheads="1"/>
          </p:cNvSpPr>
          <p:nvPr/>
        </p:nvSpPr>
        <p:spPr bwMode="auto">
          <a:xfrm>
            <a:off x="539750" y="3933825"/>
            <a:ext cx="82629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dirty="0"/>
              <a:t>Concatenate data, pretend you have one subject who did three runs</a:t>
            </a:r>
          </a:p>
          <a:p>
            <a:pPr eaLnBrk="1" hangingPunct="1"/>
            <a:r>
              <a:rPr lang="en-US" altLang="x-none" sz="2000" dirty="0"/>
              <a:t>(Pay attention to the black line; ignore colored lines)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546" cy="579438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Stupid Way: Concatenated Fixed Effects (FFX)</a:t>
            </a:r>
          </a:p>
        </p:txBody>
      </p:sp>
      <p:sp>
        <p:nvSpPr>
          <p:cNvPr id="95234" name="Content Placeholder 1"/>
          <p:cNvSpPr>
            <a:spLocks noGrp="1"/>
          </p:cNvSpPr>
          <p:nvPr>
            <p:ph idx="1"/>
          </p:nvPr>
        </p:nvSpPr>
        <p:spPr>
          <a:xfrm>
            <a:off x="250825" y="2633663"/>
            <a:ext cx="8642350" cy="434975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Make one predictor for Faces and one for Objects (2 df)</a:t>
            </a:r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566738" y="1125538"/>
            <a:ext cx="7953375" cy="1462087"/>
            <a:chOff x="512555" y="3879233"/>
            <a:chExt cx="7953622" cy="1462712"/>
          </a:xfrm>
        </p:grpSpPr>
        <p:pic>
          <p:nvPicPr>
            <p:cNvPr id="95253" name="Picture 6" descr="Screen Shot 2014-11-09 at 5.49.0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55" y="3879233"/>
              <a:ext cx="2890090" cy="146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54" name="Picture 7" descr="Screen Shot 2014-11-09 at 5.49.0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951" y="3881315"/>
              <a:ext cx="2433230" cy="1460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55" name="Picture 8" descr="Screen Shot 2014-11-09 at 5.49.0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68" y="3888290"/>
              <a:ext cx="2636809" cy="144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236" name="Freeform 2"/>
          <p:cNvSpPr>
            <a:spLocks/>
          </p:cNvSpPr>
          <p:nvPr/>
        </p:nvSpPr>
        <p:spPr bwMode="auto">
          <a:xfrm>
            <a:off x="3416300" y="3284538"/>
            <a:ext cx="2490788" cy="177800"/>
          </a:xfrm>
          <a:custGeom>
            <a:avLst/>
            <a:gdLst>
              <a:gd name="T0" fmla="*/ 0 w 2491317"/>
              <a:gd name="T1" fmla="*/ 79378 h 393700"/>
              <a:gd name="T2" fmla="*/ 71952 w 2491317"/>
              <a:gd name="T3" fmla="*/ 80241 h 393700"/>
              <a:gd name="T4" fmla="*/ 118508 w 2491317"/>
              <a:gd name="T5" fmla="*/ 863 h 393700"/>
              <a:gd name="T6" fmla="*/ 165065 w 2491317"/>
              <a:gd name="T7" fmla="*/ 8628 h 393700"/>
              <a:gd name="T8" fmla="*/ 304735 w 2491317"/>
              <a:gd name="T9" fmla="*/ 10354 h 393700"/>
              <a:gd name="T10" fmla="*/ 330130 w 2491317"/>
              <a:gd name="T11" fmla="*/ 78515 h 393700"/>
              <a:gd name="T12" fmla="*/ 672958 w 2491317"/>
              <a:gd name="T13" fmla="*/ 80241 h 393700"/>
              <a:gd name="T14" fmla="*/ 711049 w 2491317"/>
              <a:gd name="T15" fmla="*/ 2588 h 393700"/>
              <a:gd name="T16" fmla="*/ 766070 w 2491317"/>
              <a:gd name="T17" fmla="*/ 7765 h 393700"/>
              <a:gd name="T18" fmla="*/ 888811 w 2491317"/>
              <a:gd name="T19" fmla="*/ 8628 h 393700"/>
              <a:gd name="T20" fmla="*/ 926903 w 2491317"/>
              <a:gd name="T21" fmla="*/ 79378 h 393700"/>
              <a:gd name="T22" fmla="*/ 1261266 w 2491317"/>
              <a:gd name="T23" fmla="*/ 78515 h 393700"/>
              <a:gd name="T24" fmla="*/ 1320520 w 2491317"/>
              <a:gd name="T25" fmla="*/ 0 h 393700"/>
              <a:gd name="T26" fmla="*/ 1375541 w 2491317"/>
              <a:gd name="T27" fmla="*/ 9491 h 393700"/>
              <a:gd name="T28" fmla="*/ 1498282 w 2491317"/>
              <a:gd name="T29" fmla="*/ 11216 h 393700"/>
              <a:gd name="T30" fmla="*/ 1527908 w 2491317"/>
              <a:gd name="T31" fmla="*/ 77652 h 393700"/>
              <a:gd name="T32" fmla="*/ 1870736 w 2491317"/>
              <a:gd name="T33" fmla="*/ 80241 h 393700"/>
              <a:gd name="T34" fmla="*/ 1913061 w 2491317"/>
              <a:gd name="T35" fmla="*/ 863 h 393700"/>
              <a:gd name="T36" fmla="*/ 2010406 w 2491317"/>
              <a:gd name="T37" fmla="*/ 8628 h 393700"/>
              <a:gd name="T38" fmla="*/ 2095055 w 2491317"/>
              <a:gd name="T39" fmla="*/ 9491 h 393700"/>
              <a:gd name="T40" fmla="*/ 2141612 w 2491317"/>
              <a:gd name="T41" fmla="*/ 80241 h 393700"/>
              <a:gd name="T42" fmla="*/ 2490788 w 2491317"/>
              <a:gd name="T43" fmla="*/ 79809 h 3937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91317" h="393700">
                <a:moveTo>
                  <a:pt x="0" y="389466"/>
                </a:moveTo>
                <a:lnTo>
                  <a:pt x="71967" y="393699"/>
                </a:lnTo>
                <a:lnTo>
                  <a:pt x="118533" y="4233"/>
                </a:lnTo>
                <a:lnTo>
                  <a:pt x="165100" y="42333"/>
                </a:lnTo>
                <a:lnTo>
                  <a:pt x="304800" y="50800"/>
                </a:lnTo>
                <a:lnTo>
                  <a:pt x="330200" y="385232"/>
                </a:lnTo>
                <a:lnTo>
                  <a:pt x="673101" y="393700"/>
                </a:lnTo>
                <a:lnTo>
                  <a:pt x="711200" y="12699"/>
                </a:lnTo>
                <a:lnTo>
                  <a:pt x="766233" y="38099"/>
                </a:lnTo>
                <a:lnTo>
                  <a:pt x="889000" y="42333"/>
                </a:lnTo>
                <a:lnTo>
                  <a:pt x="927100" y="389466"/>
                </a:lnTo>
                <a:lnTo>
                  <a:pt x="1261534" y="385232"/>
                </a:lnTo>
                <a:lnTo>
                  <a:pt x="1320800" y="0"/>
                </a:lnTo>
                <a:lnTo>
                  <a:pt x="1375833" y="46566"/>
                </a:lnTo>
                <a:lnTo>
                  <a:pt x="1498600" y="55033"/>
                </a:lnTo>
                <a:lnTo>
                  <a:pt x="1528233" y="380999"/>
                </a:lnTo>
                <a:lnTo>
                  <a:pt x="1871133" y="393700"/>
                </a:lnTo>
                <a:lnTo>
                  <a:pt x="1913467" y="4232"/>
                </a:lnTo>
                <a:lnTo>
                  <a:pt x="2010833" y="42333"/>
                </a:lnTo>
                <a:lnTo>
                  <a:pt x="2095500" y="46566"/>
                </a:lnTo>
                <a:lnTo>
                  <a:pt x="2142067" y="393699"/>
                </a:lnTo>
                <a:lnTo>
                  <a:pt x="2491317" y="391583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37" name="Freeform 12"/>
          <p:cNvSpPr>
            <a:spLocks/>
          </p:cNvSpPr>
          <p:nvPr/>
        </p:nvSpPr>
        <p:spPr bwMode="auto">
          <a:xfrm>
            <a:off x="998538" y="3284538"/>
            <a:ext cx="2420937" cy="177800"/>
          </a:xfrm>
          <a:custGeom>
            <a:avLst/>
            <a:gdLst>
              <a:gd name="T0" fmla="*/ 0 w 2421467"/>
              <a:gd name="T1" fmla="*/ 79378 h 393700"/>
              <a:gd name="T2" fmla="*/ 71951 w 2421467"/>
              <a:gd name="T3" fmla="*/ 80241 h 393700"/>
              <a:gd name="T4" fmla="*/ 118507 w 2421467"/>
              <a:gd name="T5" fmla="*/ 863 h 393700"/>
              <a:gd name="T6" fmla="*/ 165064 w 2421467"/>
              <a:gd name="T7" fmla="*/ 8628 h 393700"/>
              <a:gd name="T8" fmla="*/ 304733 w 2421467"/>
              <a:gd name="T9" fmla="*/ 10354 h 393700"/>
              <a:gd name="T10" fmla="*/ 330128 w 2421467"/>
              <a:gd name="T11" fmla="*/ 78515 h 393700"/>
              <a:gd name="T12" fmla="*/ 672954 w 2421467"/>
              <a:gd name="T13" fmla="*/ 80241 h 393700"/>
              <a:gd name="T14" fmla="*/ 711044 w 2421467"/>
              <a:gd name="T15" fmla="*/ 2588 h 393700"/>
              <a:gd name="T16" fmla="*/ 766065 w 2421467"/>
              <a:gd name="T17" fmla="*/ 7765 h 393700"/>
              <a:gd name="T18" fmla="*/ 888805 w 2421467"/>
              <a:gd name="T19" fmla="*/ 8628 h 393700"/>
              <a:gd name="T20" fmla="*/ 926897 w 2421467"/>
              <a:gd name="T21" fmla="*/ 79378 h 393700"/>
              <a:gd name="T22" fmla="*/ 1261258 w 2421467"/>
              <a:gd name="T23" fmla="*/ 78515 h 393700"/>
              <a:gd name="T24" fmla="*/ 1320511 w 2421467"/>
              <a:gd name="T25" fmla="*/ 0 h 393700"/>
              <a:gd name="T26" fmla="*/ 1375532 w 2421467"/>
              <a:gd name="T27" fmla="*/ 9491 h 393700"/>
              <a:gd name="T28" fmla="*/ 1498272 w 2421467"/>
              <a:gd name="T29" fmla="*/ 11216 h 393700"/>
              <a:gd name="T30" fmla="*/ 1527899 w 2421467"/>
              <a:gd name="T31" fmla="*/ 77652 h 393700"/>
              <a:gd name="T32" fmla="*/ 1870723 w 2421467"/>
              <a:gd name="T33" fmla="*/ 80241 h 393700"/>
              <a:gd name="T34" fmla="*/ 1913048 w 2421467"/>
              <a:gd name="T35" fmla="*/ 863 h 393700"/>
              <a:gd name="T36" fmla="*/ 2010393 w 2421467"/>
              <a:gd name="T37" fmla="*/ 8628 h 393700"/>
              <a:gd name="T38" fmla="*/ 2095041 w 2421467"/>
              <a:gd name="T39" fmla="*/ 9491 h 393700"/>
              <a:gd name="T40" fmla="*/ 2141598 w 2421467"/>
              <a:gd name="T41" fmla="*/ 80241 h 393700"/>
              <a:gd name="T42" fmla="*/ 2420937 w 2421467"/>
              <a:gd name="T43" fmla="*/ 78515 h 3937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21467" h="393700">
                <a:moveTo>
                  <a:pt x="0" y="389466"/>
                </a:moveTo>
                <a:lnTo>
                  <a:pt x="71967" y="393699"/>
                </a:lnTo>
                <a:lnTo>
                  <a:pt x="118533" y="4233"/>
                </a:lnTo>
                <a:lnTo>
                  <a:pt x="165100" y="42333"/>
                </a:lnTo>
                <a:lnTo>
                  <a:pt x="304800" y="50800"/>
                </a:lnTo>
                <a:lnTo>
                  <a:pt x="330200" y="385232"/>
                </a:lnTo>
                <a:lnTo>
                  <a:pt x="673101" y="393700"/>
                </a:lnTo>
                <a:lnTo>
                  <a:pt x="711200" y="12699"/>
                </a:lnTo>
                <a:lnTo>
                  <a:pt x="766233" y="38099"/>
                </a:lnTo>
                <a:lnTo>
                  <a:pt x="889000" y="42333"/>
                </a:lnTo>
                <a:lnTo>
                  <a:pt x="927100" y="389466"/>
                </a:lnTo>
                <a:lnTo>
                  <a:pt x="1261534" y="385232"/>
                </a:lnTo>
                <a:lnTo>
                  <a:pt x="1320800" y="0"/>
                </a:lnTo>
                <a:lnTo>
                  <a:pt x="1375833" y="46566"/>
                </a:lnTo>
                <a:lnTo>
                  <a:pt x="1498600" y="55033"/>
                </a:lnTo>
                <a:lnTo>
                  <a:pt x="1528233" y="380999"/>
                </a:lnTo>
                <a:lnTo>
                  <a:pt x="1871133" y="393700"/>
                </a:lnTo>
                <a:lnTo>
                  <a:pt x="1913467" y="4232"/>
                </a:lnTo>
                <a:lnTo>
                  <a:pt x="2010833" y="42333"/>
                </a:lnTo>
                <a:lnTo>
                  <a:pt x="2095500" y="46566"/>
                </a:lnTo>
                <a:lnTo>
                  <a:pt x="2142067" y="393699"/>
                </a:lnTo>
                <a:lnTo>
                  <a:pt x="2421467" y="385233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38" name="Freeform 13"/>
          <p:cNvSpPr>
            <a:spLocks/>
          </p:cNvSpPr>
          <p:nvPr/>
        </p:nvSpPr>
        <p:spPr bwMode="auto">
          <a:xfrm>
            <a:off x="5894388" y="3284538"/>
            <a:ext cx="2422525" cy="177800"/>
          </a:xfrm>
          <a:custGeom>
            <a:avLst/>
            <a:gdLst>
              <a:gd name="T0" fmla="*/ 0 w 2421467"/>
              <a:gd name="T1" fmla="*/ 79378 h 393700"/>
              <a:gd name="T2" fmla="*/ 71998 w 2421467"/>
              <a:gd name="T3" fmla="*/ 80241 h 393700"/>
              <a:gd name="T4" fmla="*/ 118585 w 2421467"/>
              <a:gd name="T5" fmla="*/ 863 h 393700"/>
              <a:gd name="T6" fmla="*/ 165172 w 2421467"/>
              <a:gd name="T7" fmla="*/ 8628 h 393700"/>
              <a:gd name="T8" fmla="*/ 304933 w 2421467"/>
              <a:gd name="T9" fmla="*/ 10354 h 393700"/>
              <a:gd name="T10" fmla="*/ 330344 w 2421467"/>
              <a:gd name="T11" fmla="*/ 78515 h 393700"/>
              <a:gd name="T12" fmla="*/ 673395 w 2421467"/>
              <a:gd name="T13" fmla="*/ 80241 h 393700"/>
              <a:gd name="T14" fmla="*/ 711511 w 2421467"/>
              <a:gd name="T15" fmla="*/ 2588 h 393700"/>
              <a:gd name="T16" fmla="*/ 766568 w 2421467"/>
              <a:gd name="T17" fmla="*/ 7765 h 393700"/>
              <a:gd name="T18" fmla="*/ 889388 w 2421467"/>
              <a:gd name="T19" fmla="*/ 8628 h 393700"/>
              <a:gd name="T20" fmla="*/ 927505 w 2421467"/>
              <a:gd name="T21" fmla="*/ 79378 h 393700"/>
              <a:gd name="T22" fmla="*/ 1262085 w 2421467"/>
              <a:gd name="T23" fmla="*/ 78515 h 393700"/>
              <a:gd name="T24" fmla="*/ 1321377 w 2421467"/>
              <a:gd name="T25" fmla="*/ 0 h 393700"/>
              <a:gd name="T26" fmla="*/ 1376434 w 2421467"/>
              <a:gd name="T27" fmla="*/ 9491 h 393700"/>
              <a:gd name="T28" fmla="*/ 1499255 w 2421467"/>
              <a:gd name="T29" fmla="*/ 11216 h 393700"/>
              <a:gd name="T30" fmla="*/ 1528901 w 2421467"/>
              <a:gd name="T31" fmla="*/ 77652 h 393700"/>
              <a:gd name="T32" fmla="*/ 1871951 w 2421467"/>
              <a:gd name="T33" fmla="*/ 80241 h 393700"/>
              <a:gd name="T34" fmla="*/ 1914303 w 2421467"/>
              <a:gd name="T35" fmla="*/ 863 h 393700"/>
              <a:gd name="T36" fmla="*/ 2011712 w 2421467"/>
              <a:gd name="T37" fmla="*/ 8628 h 393700"/>
              <a:gd name="T38" fmla="*/ 2096416 w 2421467"/>
              <a:gd name="T39" fmla="*/ 9491 h 393700"/>
              <a:gd name="T40" fmla="*/ 2143003 w 2421467"/>
              <a:gd name="T41" fmla="*/ 80241 h 393700"/>
              <a:gd name="T42" fmla="*/ 2422525 w 2421467"/>
              <a:gd name="T43" fmla="*/ 78515 h 3937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21467" h="393700">
                <a:moveTo>
                  <a:pt x="0" y="389466"/>
                </a:moveTo>
                <a:lnTo>
                  <a:pt x="71967" y="393699"/>
                </a:lnTo>
                <a:lnTo>
                  <a:pt x="118533" y="4233"/>
                </a:lnTo>
                <a:lnTo>
                  <a:pt x="165100" y="42333"/>
                </a:lnTo>
                <a:lnTo>
                  <a:pt x="304800" y="50800"/>
                </a:lnTo>
                <a:lnTo>
                  <a:pt x="330200" y="385232"/>
                </a:lnTo>
                <a:lnTo>
                  <a:pt x="673101" y="393700"/>
                </a:lnTo>
                <a:lnTo>
                  <a:pt x="711200" y="12699"/>
                </a:lnTo>
                <a:lnTo>
                  <a:pt x="766233" y="38099"/>
                </a:lnTo>
                <a:lnTo>
                  <a:pt x="889000" y="42333"/>
                </a:lnTo>
                <a:lnTo>
                  <a:pt x="927100" y="389466"/>
                </a:lnTo>
                <a:lnTo>
                  <a:pt x="1261534" y="385232"/>
                </a:lnTo>
                <a:lnTo>
                  <a:pt x="1320800" y="0"/>
                </a:lnTo>
                <a:lnTo>
                  <a:pt x="1375833" y="46566"/>
                </a:lnTo>
                <a:lnTo>
                  <a:pt x="1498600" y="55033"/>
                </a:lnTo>
                <a:lnTo>
                  <a:pt x="1528233" y="380999"/>
                </a:lnTo>
                <a:lnTo>
                  <a:pt x="1871133" y="393700"/>
                </a:lnTo>
                <a:lnTo>
                  <a:pt x="1913467" y="4232"/>
                </a:lnTo>
                <a:lnTo>
                  <a:pt x="2010833" y="42333"/>
                </a:lnTo>
                <a:lnTo>
                  <a:pt x="2095500" y="46566"/>
                </a:lnTo>
                <a:lnTo>
                  <a:pt x="2142067" y="393699"/>
                </a:lnTo>
                <a:lnTo>
                  <a:pt x="2421467" y="385233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5239" name="Group 15"/>
          <p:cNvGrpSpPr>
            <a:grpSpLocks/>
          </p:cNvGrpSpPr>
          <p:nvPr/>
        </p:nvGrpSpPr>
        <p:grpSpPr bwMode="auto">
          <a:xfrm>
            <a:off x="1025525" y="3611563"/>
            <a:ext cx="7305675" cy="177800"/>
            <a:chOff x="731705" y="1484784"/>
            <a:chExt cx="7305311" cy="393700"/>
          </a:xfrm>
        </p:grpSpPr>
        <p:sp>
          <p:nvSpPr>
            <p:cNvPr id="95250" name="Freeform 16"/>
            <p:cNvSpPr>
              <a:spLocks/>
            </p:cNvSpPr>
            <p:nvPr/>
          </p:nvSpPr>
          <p:spPr bwMode="auto">
            <a:xfrm>
              <a:off x="3416300" y="1484784"/>
              <a:ext cx="2491317" cy="393700"/>
            </a:xfrm>
            <a:custGeom>
              <a:avLst/>
              <a:gdLst>
                <a:gd name="T0" fmla="*/ 0 w 2491317"/>
                <a:gd name="T1" fmla="*/ 389466 h 393700"/>
                <a:gd name="T2" fmla="*/ 71967 w 2491317"/>
                <a:gd name="T3" fmla="*/ 393699 h 393700"/>
                <a:gd name="T4" fmla="*/ 118533 w 2491317"/>
                <a:gd name="T5" fmla="*/ 4233 h 393700"/>
                <a:gd name="T6" fmla="*/ 165100 w 2491317"/>
                <a:gd name="T7" fmla="*/ 42333 h 393700"/>
                <a:gd name="T8" fmla="*/ 304800 w 2491317"/>
                <a:gd name="T9" fmla="*/ 50800 h 393700"/>
                <a:gd name="T10" fmla="*/ 330200 w 2491317"/>
                <a:gd name="T11" fmla="*/ 385232 h 393700"/>
                <a:gd name="T12" fmla="*/ 673101 w 2491317"/>
                <a:gd name="T13" fmla="*/ 393700 h 393700"/>
                <a:gd name="T14" fmla="*/ 711200 w 2491317"/>
                <a:gd name="T15" fmla="*/ 12699 h 393700"/>
                <a:gd name="T16" fmla="*/ 766233 w 2491317"/>
                <a:gd name="T17" fmla="*/ 38099 h 393700"/>
                <a:gd name="T18" fmla="*/ 889000 w 2491317"/>
                <a:gd name="T19" fmla="*/ 42333 h 393700"/>
                <a:gd name="T20" fmla="*/ 927100 w 2491317"/>
                <a:gd name="T21" fmla="*/ 389466 h 393700"/>
                <a:gd name="T22" fmla="*/ 1261534 w 2491317"/>
                <a:gd name="T23" fmla="*/ 385232 h 393700"/>
                <a:gd name="T24" fmla="*/ 1320800 w 2491317"/>
                <a:gd name="T25" fmla="*/ 0 h 393700"/>
                <a:gd name="T26" fmla="*/ 1375833 w 2491317"/>
                <a:gd name="T27" fmla="*/ 46566 h 393700"/>
                <a:gd name="T28" fmla="*/ 1498600 w 2491317"/>
                <a:gd name="T29" fmla="*/ 55033 h 393700"/>
                <a:gd name="T30" fmla="*/ 1528233 w 2491317"/>
                <a:gd name="T31" fmla="*/ 380999 h 393700"/>
                <a:gd name="T32" fmla="*/ 1871133 w 2491317"/>
                <a:gd name="T33" fmla="*/ 393700 h 393700"/>
                <a:gd name="T34" fmla="*/ 1913467 w 2491317"/>
                <a:gd name="T35" fmla="*/ 4232 h 393700"/>
                <a:gd name="T36" fmla="*/ 2010833 w 2491317"/>
                <a:gd name="T37" fmla="*/ 42333 h 393700"/>
                <a:gd name="T38" fmla="*/ 2095500 w 2491317"/>
                <a:gd name="T39" fmla="*/ 46566 h 393700"/>
                <a:gd name="T40" fmla="*/ 2142067 w 2491317"/>
                <a:gd name="T41" fmla="*/ 393699 h 393700"/>
                <a:gd name="T42" fmla="*/ 2491317 w 2491317"/>
                <a:gd name="T43" fmla="*/ 391583 h 3937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91317" h="393700">
                  <a:moveTo>
                    <a:pt x="0" y="389466"/>
                  </a:moveTo>
                  <a:lnTo>
                    <a:pt x="71967" y="393699"/>
                  </a:lnTo>
                  <a:lnTo>
                    <a:pt x="118533" y="4233"/>
                  </a:lnTo>
                  <a:lnTo>
                    <a:pt x="165100" y="42333"/>
                  </a:lnTo>
                  <a:lnTo>
                    <a:pt x="304800" y="50800"/>
                  </a:lnTo>
                  <a:lnTo>
                    <a:pt x="330200" y="385232"/>
                  </a:lnTo>
                  <a:lnTo>
                    <a:pt x="673101" y="393700"/>
                  </a:lnTo>
                  <a:lnTo>
                    <a:pt x="711200" y="12699"/>
                  </a:lnTo>
                  <a:lnTo>
                    <a:pt x="766233" y="38099"/>
                  </a:lnTo>
                  <a:lnTo>
                    <a:pt x="889000" y="42333"/>
                  </a:lnTo>
                  <a:lnTo>
                    <a:pt x="927100" y="389466"/>
                  </a:lnTo>
                  <a:lnTo>
                    <a:pt x="1261534" y="385232"/>
                  </a:lnTo>
                  <a:lnTo>
                    <a:pt x="1320800" y="0"/>
                  </a:lnTo>
                  <a:lnTo>
                    <a:pt x="1375833" y="46566"/>
                  </a:lnTo>
                  <a:lnTo>
                    <a:pt x="1498600" y="55033"/>
                  </a:lnTo>
                  <a:lnTo>
                    <a:pt x="1528233" y="380999"/>
                  </a:lnTo>
                  <a:lnTo>
                    <a:pt x="1871133" y="393700"/>
                  </a:lnTo>
                  <a:lnTo>
                    <a:pt x="1913467" y="4232"/>
                  </a:lnTo>
                  <a:lnTo>
                    <a:pt x="2010833" y="42333"/>
                  </a:lnTo>
                  <a:lnTo>
                    <a:pt x="2095500" y="46566"/>
                  </a:lnTo>
                  <a:lnTo>
                    <a:pt x="2142067" y="393699"/>
                  </a:lnTo>
                  <a:lnTo>
                    <a:pt x="2491317" y="391583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51" name="Freeform 17"/>
            <p:cNvSpPr>
              <a:spLocks/>
            </p:cNvSpPr>
            <p:nvPr/>
          </p:nvSpPr>
          <p:spPr bwMode="auto">
            <a:xfrm>
              <a:off x="731705" y="1484784"/>
              <a:ext cx="2688167" cy="393700"/>
            </a:xfrm>
            <a:custGeom>
              <a:avLst/>
              <a:gdLst>
                <a:gd name="T0" fmla="*/ 0 w 2688167"/>
                <a:gd name="T1" fmla="*/ 389466 h 393700"/>
                <a:gd name="T2" fmla="*/ 338667 w 2688167"/>
                <a:gd name="T3" fmla="*/ 393699 h 393700"/>
                <a:gd name="T4" fmla="*/ 385233 w 2688167"/>
                <a:gd name="T5" fmla="*/ 4233 h 393700"/>
                <a:gd name="T6" fmla="*/ 431800 w 2688167"/>
                <a:gd name="T7" fmla="*/ 42333 h 393700"/>
                <a:gd name="T8" fmla="*/ 571500 w 2688167"/>
                <a:gd name="T9" fmla="*/ 50800 h 393700"/>
                <a:gd name="T10" fmla="*/ 596900 w 2688167"/>
                <a:gd name="T11" fmla="*/ 385232 h 393700"/>
                <a:gd name="T12" fmla="*/ 939801 w 2688167"/>
                <a:gd name="T13" fmla="*/ 393700 h 393700"/>
                <a:gd name="T14" fmla="*/ 977900 w 2688167"/>
                <a:gd name="T15" fmla="*/ 12699 h 393700"/>
                <a:gd name="T16" fmla="*/ 1032933 w 2688167"/>
                <a:gd name="T17" fmla="*/ 38099 h 393700"/>
                <a:gd name="T18" fmla="*/ 1155700 w 2688167"/>
                <a:gd name="T19" fmla="*/ 42333 h 393700"/>
                <a:gd name="T20" fmla="*/ 1193800 w 2688167"/>
                <a:gd name="T21" fmla="*/ 389466 h 393700"/>
                <a:gd name="T22" fmla="*/ 1528234 w 2688167"/>
                <a:gd name="T23" fmla="*/ 385232 h 393700"/>
                <a:gd name="T24" fmla="*/ 1587500 w 2688167"/>
                <a:gd name="T25" fmla="*/ 0 h 393700"/>
                <a:gd name="T26" fmla="*/ 1642533 w 2688167"/>
                <a:gd name="T27" fmla="*/ 46566 h 393700"/>
                <a:gd name="T28" fmla="*/ 1765300 w 2688167"/>
                <a:gd name="T29" fmla="*/ 55033 h 393700"/>
                <a:gd name="T30" fmla="*/ 1794933 w 2688167"/>
                <a:gd name="T31" fmla="*/ 380999 h 393700"/>
                <a:gd name="T32" fmla="*/ 2137833 w 2688167"/>
                <a:gd name="T33" fmla="*/ 393700 h 393700"/>
                <a:gd name="T34" fmla="*/ 2180167 w 2688167"/>
                <a:gd name="T35" fmla="*/ 4232 h 393700"/>
                <a:gd name="T36" fmla="*/ 2277533 w 2688167"/>
                <a:gd name="T37" fmla="*/ 42333 h 393700"/>
                <a:gd name="T38" fmla="*/ 2362200 w 2688167"/>
                <a:gd name="T39" fmla="*/ 46566 h 393700"/>
                <a:gd name="T40" fmla="*/ 2408767 w 2688167"/>
                <a:gd name="T41" fmla="*/ 393699 h 393700"/>
                <a:gd name="T42" fmla="*/ 2688167 w 2688167"/>
                <a:gd name="T43" fmla="*/ 385233 h 3937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88167" h="393700">
                  <a:moveTo>
                    <a:pt x="0" y="389466"/>
                  </a:moveTo>
                  <a:lnTo>
                    <a:pt x="338667" y="393699"/>
                  </a:lnTo>
                  <a:lnTo>
                    <a:pt x="385233" y="4233"/>
                  </a:lnTo>
                  <a:lnTo>
                    <a:pt x="431800" y="42333"/>
                  </a:lnTo>
                  <a:lnTo>
                    <a:pt x="571500" y="50800"/>
                  </a:lnTo>
                  <a:lnTo>
                    <a:pt x="596900" y="385232"/>
                  </a:lnTo>
                  <a:lnTo>
                    <a:pt x="939801" y="393700"/>
                  </a:lnTo>
                  <a:lnTo>
                    <a:pt x="977900" y="12699"/>
                  </a:lnTo>
                  <a:lnTo>
                    <a:pt x="1032933" y="38099"/>
                  </a:lnTo>
                  <a:lnTo>
                    <a:pt x="1155700" y="42333"/>
                  </a:lnTo>
                  <a:lnTo>
                    <a:pt x="1193800" y="389466"/>
                  </a:lnTo>
                  <a:lnTo>
                    <a:pt x="1528234" y="385232"/>
                  </a:lnTo>
                  <a:lnTo>
                    <a:pt x="1587500" y="0"/>
                  </a:lnTo>
                  <a:lnTo>
                    <a:pt x="1642533" y="46566"/>
                  </a:lnTo>
                  <a:lnTo>
                    <a:pt x="1765300" y="55033"/>
                  </a:lnTo>
                  <a:lnTo>
                    <a:pt x="1794933" y="380999"/>
                  </a:lnTo>
                  <a:lnTo>
                    <a:pt x="2137833" y="393700"/>
                  </a:lnTo>
                  <a:lnTo>
                    <a:pt x="2180167" y="4232"/>
                  </a:lnTo>
                  <a:lnTo>
                    <a:pt x="2277533" y="42333"/>
                  </a:lnTo>
                  <a:lnTo>
                    <a:pt x="2362200" y="46566"/>
                  </a:lnTo>
                  <a:lnTo>
                    <a:pt x="2408767" y="393699"/>
                  </a:lnTo>
                  <a:lnTo>
                    <a:pt x="2688167" y="385233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52" name="Freeform 18"/>
            <p:cNvSpPr>
              <a:spLocks/>
            </p:cNvSpPr>
            <p:nvPr/>
          </p:nvSpPr>
          <p:spPr bwMode="auto">
            <a:xfrm>
              <a:off x="5894949" y="1484784"/>
              <a:ext cx="2142067" cy="393700"/>
            </a:xfrm>
            <a:custGeom>
              <a:avLst/>
              <a:gdLst>
                <a:gd name="T0" fmla="*/ 0 w 2142067"/>
                <a:gd name="T1" fmla="*/ 389466 h 393700"/>
                <a:gd name="T2" fmla="*/ 71967 w 2142067"/>
                <a:gd name="T3" fmla="*/ 393699 h 393700"/>
                <a:gd name="T4" fmla="*/ 118533 w 2142067"/>
                <a:gd name="T5" fmla="*/ 4233 h 393700"/>
                <a:gd name="T6" fmla="*/ 165100 w 2142067"/>
                <a:gd name="T7" fmla="*/ 42333 h 393700"/>
                <a:gd name="T8" fmla="*/ 304800 w 2142067"/>
                <a:gd name="T9" fmla="*/ 50800 h 393700"/>
                <a:gd name="T10" fmla="*/ 330200 w 2142067"/>
                <a:gd name="T11" fmla="*/ 385232 h 393700"/>
                <a:gd name="T12" fmla="*/ 673101 w 2142067"/>
                <a:gd name="T13" fmla="*/ 393700 h 393700"/>
                <a:gd name="T14" fmla="*/ 711200 w 2142067"/>
                <a:gd name="T15" fmla="*/ 12699 h 393700"/>
                <a:gd name="T16" fmla="*/ 766233 w 2142067"/>
                <a:gd name="T17" fmla="*/ 38099 h 393700"/>
                <a:gd name="T18" fmla="*/ 889000 w 2142067"/>
                <a:gd name="T19" fmla="*/ 42333 h 393700"/>
                <a:gd name="T20" fmla="*/ 927100 w 2142067"/>
                <a:gd name="T21" fmla="*/ 389466 h 393700"/>
                <a:gd name="T22" fmla="*/ 1261534 w 2142067"/>
                <a:gd name="T23" fmla="*/ 385232 h 393700"/>
                <a:gd name="T24" fmla="*/ 1320800 w 2142067"/>
                <a:gd name="T25" fmla="*/ 0 h 393700"/>
                <a:gd name="T26" fmla="*/ 1375833 w 2142067"/>
                <a:gd name="T27" fmla="*/ 46566 h 393700"/>
                <a:gd name="T28" fmla="*/ 1498600 w 2142067"/>
                <a:gd name="T29" fmla="*/ 55033 h 393700"/>
                <a:gd name="T30" fmla="*/ 1528233 w 2142067"/>
                <a:gd name="T31" fmla="*/ 380999 h 393700"/>
                <a:gd name="T32" fmla="*/ 1871133 w 2142067"/>
                <a:gd name="T33" fmla="*/ 393700 h 393700"/>
                <a:gd name="T34" fmla="*/ 1913467 w 2142067"/>
                <a:gd name="T35" fmla="*/ 4232 h 393700"/>
                <a:gd name="T36" fmla="*/ 2010833 w 2142067"/>
                <a:gd name="T37" fmla="*/ 42333 h 393700"/>
                <a:gd name="T38" fmla="*/ 2095500 w 2142067"/>
                <a:gd name="T39" fmla="*/ 46566 h 393700"/>
                <a:gd name="T40" fmla="*/ 2142067 w 2142067"/>
                <a:gd name="T41" fmla="*/ 393699 h 3937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42067" h="393700">
                  <a:moveTo>
                    <a:pt x="0" y="389466"/>
                  </a:moveTo>
                  <a:lnTo>
                    <a:pt x="71967" y="393699"/>
                  </a:lnTo>
                  <a:lnTo>
                    <a:pt x="118533" y="4233"/>
                  </a:lnTo>
                  <a:lnTo>
                    <a:pt x="165100" y="42333"/>
                  </a:lnTo>
                  <a:lnTo>
                    <a:pt x="304800" y="50800"/>
                  </a:lnTo>
                  <a:lnTo>
                    <a:pt x="330200" y="385232"/>
                  </a:lnTo>
                  <a:lnTo>
                    <a:pt x="673101" y="393700"/>
                  </a:lnTo>
                  <a:lnTo>
                    <a:pt x="711200" y="12699"/>
                  </a:lnTo>
                  <a:lnTo>
                    <a:pt x="766233" y="38099"/>
                  </a:lnTo>
                  <a:lnTo>
                    <a:pt x="889000" y="42333"/>
                  </a:lnTo>
                  <a:lnTo>
                    <a:pt x="927100" y="389466"/>
                  </a:lnTo>
                  <a:lnTo>
                    <a:pt x="1261534" y="385232"/>
                  </a:lnTo>
                  <a:lnTo>
                    <a:pt x="1320800" y="0"/>
                  </a:lnTo>
                  <a:lnTo>
                    <a:pt x="1375833" y="46566"/>
                  </a:lnTo>
                  <a:lnTo>
                    <a:pt x="1498600" y="55033"/>
                  </a:lnTo>
                  <a:lnTo>
                    <a:pt x="1528233" y="380999"/>
                  </a:lnTo>
                  <a:lnTo>
                    <a:pt x="1871133" y="393700"/>
                  </a:lnTo>
                  <a:lnTo>
                    <a:pt x="1913467" y="4232"/>
                  </a:lnTo>
                  <a:lnTo>
                    <a:pt x="2010833" y="42333"/>
                  </a:lnTo>
                  <a:lnTo>
                    <a:pt x="2095500" y="46566"/>
                  </a:lnTo>
                  <a:lnTo>
                    <a:pt x="2142067" y="393699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95240" name="Content Placeholder 1"/>
          <p:cNvSpPr txBox="1">
            <a:spLocks/>
          </p:cNvSpPr>
          <p:nvPr/>
        </p:nvSpPr>
        <p:spPr bwMode="auto">
          <a:xfrm>
            <a:off x="395288" y="4076700"/>
            <a:ext cx="86407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x-none" sz="2400"/>
              <a:t>Scale predictors (by beta weights)</a:t>
            </a:r>
          </a:p>
        </p:txBody>
      </p:sp>
      <p:grpSp>
        <p:nvGrpSpPr>
          <p:cNvPr id="95241" name="Group 14"/>
          <p:cNvGrpSpPr>
            <a:grpSpLocks/>
          </p:cNvGrpSpPr>
          <p:nvPr/>
        </p:nvGrpSpPr>
        <p:grpSpPr bwMode="auto">
          <a:xfrm>
            <a:off x="1014413" y="4697413"/>
            <a:ext cx="7318375" cy="244475"/>
            <a:chOff x="1055431" y="4941168"/>
            <a:chExt cx="7318011" cy="177676"/>
          </a:xfrm>
        </p:grpSpPr>
        <p:sp>
          <p:nvSpPr>
            <p:cNvPr id="95247" name="Freeform 20"/>
            <p:cNvSpPr>
              <a:spLocks/>
            </p:cNvSpPr>
            <p:nvPr/>
          </p:nvSpPr>
          <p:spPr bwMode="auto">
            <a:xfrm>
              <a:off x="3473326" y="4941168"/>
              <a:ext cx="2491317" cy="177676"/>
            </a:xfrm>
            <a:custGeom>
              <a:avLst/>
              <a:gdLst>
                <a:gd name="T0" fmla="*/ 0 w 2491317"/>
                <a:gd name="T1" fmla="*/ 79322 h 393700"/>
                <a:gd name="T2" fmla="*/ 71967 w 2491317"/>
                <a:gd name="T3" fmla="*/ 80185 h 393700"/>
                <a:gd name="T4" fmla="*/ 118533 w 2491317"/>
                <a:gd name="T5" fmla="*/ 862 h 393700"/>
                <a:gd name="T6" fmla="*/ 165100 w 2491317"/>
                <a:gd name="T7" fmla="*/ 8622 h 393700"/>
                <a:gd name="T8" fmla="*/ 304800 w 2491317"/>
                <a:gd name="T9" fmla="*/ 10346 h 393700"/>
                <a:gd name="T10" fmla="*/ 330200 w 2491317"/>
                <a:gd name="T11" fmla="*/ 78460 h 393700"/>
                <a:gd name="T12" fmla="*/ 673101 w 2491317"/>
                <a:gd name="T13" fmla="*/ 80185 h 393700"/>
                <a:gd name="T14" fmla="*/ 711200 w 2491317"/>
                <a:gd name="T15" fmla="*/ 2586 h 393700"/>
                <a:gd name="T16" fmla="*/ 766233 w 2491317"/>
                <a:gd name="T17" fmla="*/ 7760 h 393700"/>
                <a:gd name="T18" fmla="*/ 889000 w 2491317"/>
                <a:gd name="T19" fmla="*/ 8622 h 393700"/>
                <a:gd name="T20" fmla="*/ 927100 w 2491317"/>
                <a:gd name="T21" fmla="*/ 79322 h 393700"/>
                <a:gd name="T22" fmla="*/ 1261534 w 2491317"/>
                <a:gd name="T23" fmla="*/ 78460 h 393700"/>
                <a:gd name="T24" fmla="*/ 1320800 w 2491317"/>
                <a:gd name="T25" fmla="*/ 0 h 393700"/>
                <a:gd name="T26" fmla="*/ 1375833 w 2491317"/>
                <a:gd name="T27" fmla="*/ 9484 h 393700"/>
                <a:gd name="T28" fmla="*/ 1498600 w 2491317"/>
                <a:gd name="T29" fmla="*/ 11208 h 393700"/>
                <a:gd name="T30" fmla="*/ 1528233 w 2491317"/>
                <a:gd name="T31" fmla="*/ 77598 h 393700"/>
                <a:gd name="T32" fmla="*/ 1871133 w 2491317"/>
                <a:gd name="T33" fmla="*/ 80185 h 393700"/>
                <a:gd name="T34" fmla="*/ 1913467 w 2491317"/>
                <a:gd name="T35" fmla="*/ 862 h 393700"/>
                <a:gd name="T36" fmla="*/ 2010833 w 2491317"/>
                <a:gd name="T37" fmla="*/ 8622 h 393700"/>
                <a:gd name="T38" fmla="*/ 2095500 w 2491317"/>
                <a:gd name="T39" fmla="*/ 9484 h 393700"/>
                <a:gd name="T40" fmla="*/ 2142067 w 2491317"/>
                <a:gd name="T41" fmla="*/ 80185 h 393700"/>
                <a:gd name="T42" fmla="*/ 2491317 w 2491317"/>
                <a:gd name="T43" fmla="*/ 79754 h 3937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91317" h="393700">
                  <a:moveTo>
                    <a:pt x="0" y="389466"/>
                  </a:moveTo>
                  <a:lnTo>
                    <a:pt x="71967" y="393699"/>
                  </a:lnTo>
                  <a:lnTo>
                    <a:pt x="118533" y="4233"/>
                  </a:lnTo>
                  <a:lnTo>
                    <a:pt x="165100" y="42333"/>
                  </a:lnTo>
                  <a:lnTo>
                    <a:pt x="304800" y="50800"/>
                  </a:lnTo>
                  <a:lnTo>
                    <a:pt x="330200" y="385232"/>
                  </a:lnTo>
                  <a:lnTo>
                    <a:pt x="673101" y="393700"/>
                  </a:lnTo>
                  <a:lnTo>
                    <a:pt x="711200" y="12699"/>
                  </a:lnTo>
                  <a:lnTo>
                    <a:pt x="766233" y="38099"/>
                  </a:lnTo>
                  <a:lnTo>
                    <a:pt x="889000" y="42333"/>
                  </a:lnTo>
                  <a:lnTo>
                    <a:pt x="927100" y="389466"/>
                  </a:lnTo>
                  <a:lnTo>
                    <a:pt x="1261534" y="385232"/>
                  </a:lnTo>
                  <a:lnTo>
                    <a:pt x="1320800" y="0"/>
                  </a:lnTo>
                  <a:lnTo>
                    <a:pt x="1375833" y="46566"/>
                  </a:lnTo>
                  <a:lnTo>
                    <a:pt x="1498600" y="55033"/>
                  </a:lnTo>
                  <a:lnTo>
                    <a:pt x="1528233" y="380999"/>
                  </a:lnTo>
                  <a:lnTo>
                    <a:pt x="1871133" y="393700"/>
                  </a:lnTo>
                  <a:lnTo>
                    <a:pt x="1913467" y="4232"/>
                  </a:lnTo>
                  <a:lnTo>
                    <a:pt x="2010833" y="42333"/>
                  </a:lnTo>
                  <a:lnTo>
                    <a:pt x="2095500" y="46566"/>
                  </a:lnTo>
                  <a:lnTo>
                    <a:pt x="2142067" y="393699"/>
                  </a:lnTo>
                  <a:lnTo>
                    <a:pt x="2491317" y="391583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48" name="Freeform 21"/>
            <p:cNvSpPr>
              <a:spLocks/>
            </p:cNvSpPr>
            <p:nvPr/>
          </p:nvSpPr>
          <p:spPr bwMode="auto">
            <a:xfrm>
              <a:off x="1055431" y="4941168"/>
              <a:ext cx="2421467" cy="177676"/>
            </a:xfrm>
            <a:custGeom>
              <a:avLst/>
              <a:gdLst>
                <a:gd name="T0" fmla="*/ 0 w 2421467"/>
                <a:gd name="T1" fmla="*/ 79322 h 393700"/>
                <a:gd name="T2" fmla="*/ 71967 w 2421467"/>
                <a:gd name="T3" fmla="*/ 80185 h 393700"/>
                <a:gd name="T4" fmla="*/ 118533 w 2421467"/>
                <a:gd name="T5" fmla="*/ 862 h 393700"/>
                <a:gd name="T6" fmla="*/ 165100 w 2421467"/>
                <a:gd name="T7" fmla="*/ 8622 h 393700"/>
                <a:gd name="T8" fmla="*/ 304800 w 2421467"/>
                <a:gd name="T9" fmla="*/ 10346 h 393700"/>
                <a:gd name="T10" fmla="*/ 330200 w 2421467"/>
                <a:gd name="T11" fmla="*/ 78460 h 393700"/>
                <a:gd name="T12" fmla="*/ 673101 w 2421467"/>
                <a:gd name="T13" fmla="*/ 80185 h 393700"/>
                <a:gd name="T14" fmla="*/ 711200 w 2421467"/>
                <a:gd name="T15" fmla="*/ 2586 h 393700"/>
                <a:gd name="T16" fmla="*/ 766233 w 2421467"/>
                <a:gd name="T17" fmla="*/ 7760 h 393700"/>
                <a:gd name="T18" fmla="*/ 889000 w 2421467"/>
                <a:gd name="T19" fmla="*/ 8622 h 393700"/>
                <a:gd name="T20" fmla="*/ 927100 w 2421467"/>
                <a:gd name="T21" fmla="*/ 79322 h 393700"/>
                <a:gd name="T22" fmla="*/ 1261534 w 2421467"/>
                <a:gd name="T23" fmla="*/ 78460 h 393700"/>
                <a:gd name="T24" fmla="*/ 1320800 w 2421467"/>
                <a:gd name="T25" fmla="*/ 0 h 393700"/>
                <a:gd name="T26" fmla="*/ 1375833 w 2421467"/>
                <a:gd name="T27" fmla="*/ 9484 h 393700"/>
                <a:gd name="T28" fmla="*/ 1498600 w 2421467"/>
                <a:gd name="T29" fmla="*/ 11208 h 393700"/>
                <a:gd name="T30" fmla="*/ 1528233 w 2421467"/>
                <a:gd name="T31" fmla="*/ 77598 h 393700"/>
                <a:gd name="T32" fmla="*/ 1871133 w 2421467"/>
                <a:gd name="T33" fmla="*/ 80185 h 393700"/>
                <a:gd name="T34" fmla="*/ 1913467 w 2421467"/>
                <a:gd name="T35" fmla="*/ 862 h 393700"/>
                <a:gd name="T36" fmla="*/ 2010833 w 2421467"/>
                <a:gd name="T37" fmla="*/ 8622 h 393700"/>
                <a:gd name="T38" fmla="*/ 2095500 w 2421467"/>
                <a:gd name="T39" fmla="*/ 9484 h 393700"/>
                <a:gd name="T40" fmla="*/ 2142067 w 2421467"/>
                <a:gd name="T41" fmla="*/ 80185 h 393700"/>
                <a:gd name="T42" fmla="*/ 2421467 w 2421467"/>
                <a:gd name="T43" fmla="*/ 78460 h 3937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21467" h="393700">
                  <a:moveTo>
                    <a:pt x="0" y="389466"/>
                  </a:moveTo>
                  <a:lnTo>
                    <a:pt x="71967" y="393699"/>
                  </a:lnTo>
                  <a:lnTo>
                    <a:pt x="118533" y="4233"/>
                  </a:lnTo>
                  <a:lnTo>
                    <a:pt x="165100" y="42333"/>
                  </a:lnTo>
                  <a:lnTo>
                    <a:pt x="304800" y="50800"/>
                  </a:lnTo>
                  <a:lnTo>
                    <a:pt x="330200" y="385232"/>
                  </a:lnTo>
                  <a:lnTo>
                    <a:pt x="673101" y="393700"/>
                  </a:lnTo>
                  <a:lnTo>
                    <a:pt x="711200" y="12699"/>
                  </a:lnTo>
                  <a:lnTo>
                    <a:pt x="766233" y="38099"/>
                  </a:lnTo>
                  <a:lnTo>
                    <a:pt x="889000" y="42333"/>
                  </a:lnTo>
                  <a:lnTo>
                    <a:pt x="927100" y="389466"/>
                  </a:lnTo>
                  <a:lnTo>
                    <a:pt x="1261534" y="385232"/>
                  </a:lnTo>
                  <a:lnTo>
                    <a:pt x="1320800" y="0"/>
                  </a:lnTo>
                  <a:lnTo>
                    <a:pt x="1375833" y="46566"/>
                  </a:lnTo>
                  <a:lnTo>
                    <a:pt x="1498600" y="55033"/>
                  </a:lnTo>
                  <a:lnTo>
                    <a:pt x="1528233" y="380999"/>
                  </a:lnTo>
                  <a:lnTo>
                    <a:pt x="1871133" y="393700"/>
                  </a:lnTo>
                  <a:lnTo>
                    <a:pt x="1913467" y="4232"/>
                  </a:lnTo>
                  <a:lnTo>
                    <a:pt x="2010833" y="42333"/>
                  </a:lnTo>
                  <a:lnTo>
                    <a:pt x="2095500" y="46566"/>
                  </a:lnTo>
                  <a:lnTo>
                    <a:pt x="2142067" y="393699"/>
                  </a:lnTo>
                  <a:lnTo>
                    <a:pt x="2421467" y="385233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49" name="Freeform 22"/>
            <p:cNvSpPr>
              <a:spLocks/>
            </p:cNvSpPr>
            <p:nvPr/>
          </p:nvSpPr>
          <p:spPr bwMode="auto">
            <a:xfrm>
              <a:off x="5951975" y="4941168"/>
              <a:ext cx="2421467" cy="177676"/>
            </a:xfrm>
            <a:custGeom>
              <a:avLst/>
              <a:gdLst>
                <a:gd name="T0" fmla="*/ 0 w 2421467"/>
                <a:gd name="T1" fmla="*/ 79322 h 393700"/>
                <a:gd name="T2" fmla="*/ 71967 w 2421467"/>
                <a:gd name="T3" fmla="*/ 80185 h 393700"/>
                <a:gd name="T4" fmla="*/ 118533 w 2421467"/>
                <a:gd name="T5" fmla="*/ 862 h 393700"/>
                <a:gd name="T6" fmla="*/ 165100 w 2421467"/>
                <a:gd name="T7" fmla="*/ 8622 h 393700"/>
                <a:gd name="T8" fmla="*/ 304800 w 2421467"/>
                <a:gd name="T9" fmla="*/ 10346 h 393700"/>
                <a:gd name="T10" fmla="*/ 330200 w 2421467"/>
                <a:gd name="T11" fmla="*/ 78460 h 393700"/>
                <a:gd name="T12" fmla="*/ 673101 w 2421467"/>
                <a:gd name="T13" fmla="*/ 80185 h 393700"/>
                <a:gd name="T14" fmla="*/ 711200 w 2421467"/>
                <a:gd name="T15" fmla="*/ 2586 h 393700"/>
                <a:gd name="T16" fmla="*/ 766233 w 2421467"/>
                <a:gd name="T17" fmla="*/ 7760 h 393700"/>
                <a:gd name="T18" fmla="*/ 889000 w 2421467"/>
                <a:gd name="T19" fmla="*/ 8622 h 393700"/>
                <a:gd name="T20" fmla="*/ 927100 w 2421467"/>
                <a:gd name="T21" fmla="*/ 79322 h 393700"/>
                <a:gd name="T22" fmla="*/ 1261534 w 2421467"/>
                <a:gd name="T23" fmla="*/ 78460 h 393700"/>
                <a:gd name="T24" fmla="*/ 1320800 w 2421467"/>
                <a:gd name="T25" fmla="*/ 0 h 393700"/>
                <a:gd name="T26" fmla="*/ 1375833 w 2421467"/>
                <a:gd name="T27" fmla="*/ 9484 h 393700"/>
                <a:gd name="T28" fmla="*/ 1498600 w 2421467"/>
                <a:gd name="T29" fmla="*/ 11208 h 393700"/>
                <a:gd name="T30" fmla="*/ 1528233 w 2421467"/>
                <a:gd name="T31" fmla="*/ 77598 h 393700"/>
                <a:gd name="T32" fmla="*/ 1871133 w 2421467"/>
                <a:gd name="T33" fmla="*/ 80185 h 393700"/>
                <a:gd name="T34" fmla="*/ 1913467 w 2421467"/>
                <a:gd name="T35" fmla="*/ 862 h 393700"/>
                <a:gd name="T36" fmla="*/ 2010833 w 2421467"/>
                <a:gd name="T37" fmla="*/ 8622 h 393700"/>
                <a:gd name="T38" fmla="*/ 2095500 w 2421467"/>
                <a:gd name="T39" fmla="*/ 9484 h 393700"/>
                <a:gd name="T40" fmla="*/ 2142067 w 2421467"/>
                <a:gd name="T41" fmla="*/ 80185 h 393700"/>
                <a:gd name="T42" fmla="*/ 2421467 w 2421467"/>
                <a:gd name="T43" fmla="*/ 78460 h 3937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21467" h="393700">
                  <a:moveTo>
                    <a:pt x="0" y="389466"/>
                  </a:moveTo>
                  <a:lnTo>
                    <a:pt x="71967" y="393699"/>
                  </a:lnTo>
                  <a:lnTo>
                    <a:pt x="118533" y="4233"/>
                  </a:lnTo>
                  <a:lnTo>
                    <a:pt x="165100" y="42333"/>
                  </a:lnTo>
                  <a:lnTo>
                    <a:pt x="304800" y="50800"/>
                  </a:lnTo>
                  <a:lnTo>
                    <a:pt x="330200" y="385232"/>
                  </a:lnTo>
                  <a:lnTo>
                    <a:pt x="673101" y="393700"/>
                  </a:lnTo>
                  <a:lnTo>
                    <a:pt x="711200" y="12699"/>
                  </a:lnTo>
                  <a:lnTo>
                    <a:pt x="766233" y="38099"/>
                  </a:lnTo>
                  <a:lnTo>
                    <a:pt x="889000" y="42333"/>
                  </a:lnTo>
                  <a:lnTo>
                    <a:pt x="927100" y="389466"/>
                  </a:lnTo>
                  <a:lnTo>
                    <a:pt x="1261534" y="385232"/>
                  </a:lnTo>
                  <a:lnTo>
                    <a:pt x="1320800" y="0"/>
                  </a:lnTo>
                  <a:lnTo>
                    <a:pt x="1375833" y="46566"/>
                  </a:lnTo>
                  <a:lnTo>
                    <a:pt x="1498600" y="55033"/>
                  </a:lnTo>
                  <a:lnTo>
                    <a:pt x="1528233" y="380999"/>
                  </a:lnTo>
                  <a:lnTo>
                    <a:pt x="1871133" y="393700"/>
                  </a:lnTo>
                  <a:lnTo>
                    <a:pt x="1913467" y="4232"/>
                  </a:lnTo>
                  <a:lnTo>
                    <a:pt x="2010833" y="42333"/>
                  </a:lnTo>
                  <a:lnTo>
                    <a:pt x="2095500" y="46566"/>
                  </a:lnTo>
                  <a:lnTo>
                    <a:pt x="2142067" y="393699"/>
                  </a:lnTo>
                  <a:lnTo>
                    <a:pt x="2421467" y="385233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95242" name="Group 23"/>
          <p:cNvGrpSpPr>
            <a:grpSpLocks/>
          </p:cNvGrpSpPr>
          <p:nvPr/>
        </p:nvGrpSpPr>
        <p:grpSpPr bwMode="auto">
          <a:xfrm>
            <a:off x="1001713" y="5229225"/>
            <a:ext cx="7304087" cy="117475"/>
            <a:chOff x="731705" y="1484784"/>
            <a:chExt cx="7305311" cy="393700"/>
          </a:xfrm>
        </p:grpSpPr>
        <p:sp>
          <p:nvSpPr>
            <p:cNvPr id="95244" name="Freeform 24"/>
            <p:cNvSpPr>
              <a:spLocks/>
            </p:cNvSpPr>
            <p:nvPr/>
          </p:nvSpPr>
          <p:spPr bwMode="auto">
            <a:xfrm>
              <a:off x="3416300" y="1484784"/>
              <a:ext cx="2491317" cy="393700"/>
            </a:xfrm>
            <a:custGeom>
              <a:avLst/>
              <a:gdLst>
                <a:gd name="T0" fmla="*/ 0 w 2491317"/>
                <a:gd name="T1" fmla="*/ 389466 h 393700"/>
                <a:gd name="T2" fmla="*/ 71967 w 2491317"/>
                <a:gd name="T3" fmla="*/ 393699 h 393700"/>
                <a:gd name="T4" fmla="*/ 118533 w 2491317"/>
                <a:gd name="T5" fmla="*/ 4233 h 393700"/>
                <a:gd name="T6" fmla="*/ 165100 w 2491317"/>
                <a:gd name="T7" fmla="*/ 42333 h 393700"/>
                <a:gd name="T8" fmla="*/ 304800 w 2491317"/>
                <a:gd name="T9" fmla="*/ 50800 h 393700"/>
                <a:gd name="T10" fmla="*/ 330200 w 2491317"/>
                <a:gd name="T11" fmla="*/ 385232 h 393700"/>
                <a:gd name="T12" fmla="*/ 673101 w 2491317"/>
                <a:gd name="T13" fmla="*/ 393700 h 393700"/>
                <a:gd name="T14" fmla="*/ 711200 w 2491317"/>
                <a:gd name="T15" fmla="*/ 12699 h 393700"/>
                <a:gd name="T16" fmla="*/ 766233 w 2491317"/>
                <a:gd name="T17" fmla="*/ 38099 h 393700"/>
                <a:gd name="T18" fmla="*/ 889000 w 2491317"/>
                <a:gd name="T19" fmla="*/ 42333 h 393700"/>
                <a:gd name="T20" fmla="*/ 927100 w 2491317"/>
                <a:gd name="T21" fmla="*/ 389466 h 393700"/>
                <a:gd name="T22" fmla="*/ 1261534 w 2491317"/>
                <a:gd name="T23" fmla="*/ 385232 h 393700"/>
                <a:gd name="T24" fmla="*/ 1320800 w 2491317"/>
                <a:gd name="T25" fmla="*/ 0 h 393700"/>
                <a:gd name="T26" fmla="*/ 1375833 w 2491317"/>
                <a:gd name="T27" fmla="*/ 46566 h 393700"/>
                <a:gd name="T28" fmla="*/ 1498600 w 2491317"/>
                <a:gd name="T29" fmla="*/ 55033 h 393700"/>
                <a:gd name="T30" fmla="*/ 1528233 w 2491317"/>
                <a:gd name="T31" fmla="*/ 380999 h 393700"/>
                <a:gd name="T32" fmla="*/ 1871133 w 2491317"/>
                <a:gd name="T33" fmla="*/ 393700 h 393700"/>
                <a:gd name="T34" fmla="*/ 1913467 w 2491317"/>
                <a:gd name="T35" fmla="*/ 4232 h 393700"/>
                <a:gd name="T36" fmla="*/ 2010833 w 2491317"/>
                <a:gd name="T37" fmla="*/ 42333 h 393700"/>
                <a:gd name="T38" fmla="*/ 2095500 w 2491317"/>
                <a:gd name="T39" fmla="*/ 46566 h 393700"/>
                <a:gd name="T40" fmla="*/ 2142067 w 2491317"/>
                <a:gd name="T41" fmla="*/ 393699 h 393700"/>
                <a:gd name="T42" fmla="*/ 2491317 w 2491317"/>
                <a:gd name="T43" fmla="*/ 391583 h 3937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91317" h="393700">
                  <a:moveTo>
                    <a:pt x="0" y="389466"/>
                  </a:moveTo>
                  <a:lnTo>
                    <a:pt x="71967" y="393699"/>
                  </a:lnTo>
                  <a:lnTo>
                    <a:pt x="118533" y="4233"/>
                  </a:lnTo>
                  <a:lnTo>
                    <a:pt x="165100" y="42333"/>
                  </a:lnTo>
                  <a:lnTo>
                    <a:pt x="304800" y="50800"/>
                  </a:lnTo>
                  <a:lnTo>
                    <a:pt x="330200" y="385232"/>
                  </a:lnTo>
                  <a:lnTo>
                    <a:pt x="673101" y="393700"/>
                  </a:lnTo>
                  <a:lnTo>
                    <a:pt x="711200" y="12699"/>
                  </a:lnTo>
                  <a:lnTo>
                    <a:pt x="766233" y="38099"/>
                  </a:lnTo>
                  <a:lnTo>
                    <a:pt x="889000" y="42333"/>
                  </a:lnTo>
                  <a:lnTo>
                    <a:pt x="927100" y="389466"/>
                  </a:lnTo>
                  <a:lnTo>
                    <a:pt x="1261534" y="385232"/>
                  </a:lnTo>
                  <a:lnTo>
                    <a:pt x="1320800" y="0"/>
                  </a:lnTo>
                  <a:lnTo>
                    <a:pt x="1375833" y="46566"/>
                  </a:lnTo>
                  <a:lnTo>
                    <a:pt x="1498600" y="55033"/>
                  </a:lnTo>
                  <a:lnTo>
                    <a:pt x="1528233" y="380999"/>
                  </a:lnTo>
                  <a:lnTo>
                    <a:pt x="1871133" y="393700"/>
                  </a:lnTo>
                  <a:lnTo>
                    <a:pt x="1913467" y="4232"/>
                  </a:lnTo>
                  <a:lnTo>
                    <a:pt x="2010833" y="42333"/>
                  </a:lnTo>
                  <a:lnTo>
                    <a:pt x="2095500" y="46566"/>
                  </a:lnTo>
                  <a:lnTo>
                    <a:pt x="2142067" y="393699"/>
                  </a:lnTo>
                  <a:lnTo>
                    <a:pt x="2491317" y="391583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45" name="Freeform 25"/>
            <p:cNvSpPr>
              <a:spLocks/>
            </p:cNvSpPr>
            <p:nvPr/>
          </p:nvSpPr>
          <p:spPr bwMode="auto">
            <a:xfrm>
              <a:off x="731705" y="1484784"/>
              <a:ext cx="2688167" cy="393700"/>
            </a:xfrm>
            <a:custGeom>
              <a:avLst/>
              <a:gdLst>
                <a:gd name="T0" fmla="*/ 0 w 2688167"/>
                <a:gd name="T1" fmla="*/ 389466 h 393700"/>
                <a:gd name="T2" fmla="*/ 338667 w 2688167"/>
                <a:gd name="T3" fmla="*/ 393699 h 393700"/>
                <a:gd name="T4" fmla="*/ 385233 w 2688167"/>
                <a:gd name="T5" fmla="*/ 4233 h 393700"/>
                <a:gd name="T6" fmla="*/ 431800 w 2688167"/>
                <a:gd name="T7" fmla="*/ 42333 h 393700"/>
                <a:gd name="T8" fmla="*/ 571500 w 2688167"/>
                <a:gd name="T9" fmla="*/ 50800 h 393700"/>
                <a:gd name="T10" fmla="*/ 596900 w 2688167"/>
                <a:gd name="T11" fmla="*/ 385232 h 393700"/>
                <a:gd name="T12" fmla="*/ 939801 w 2688167"/>
                <a:gd name="T13" fmla="*/ 393700 h 393700"/>
                <a:gd name="T14" fmla="*/ 977900 w 2688167"/>
                <a:gd name="T15" fmla="*/ 12699 h 393700"/>
                <a:gd name="T16" fmla="*/ 1032933 w 2688167"/>
                <a:gd name="T17" fmla="*/ 38099 h 393700"/>
                <a:gd name="T18" fmla="*/ 1155700 w 2688167"/>
                <a:gd name="T19" fmla="*/ 42333 h 393700"/>
                <a:gd name="T20" fmla="*/ 1193800 w 2688167"/>
                <a:gd name="T21" fmla="*/ 389466 h 393700"/>
                <a:gd name="T22" fmla="*/ 1528234 w 2688167"/>
                <a:gd name="T23" fmla="*/ 385232 h 393700"/>
                <a:gd name="T24" fmla="*/ 1587500 w 2688167"/>
                <a:gd name="T25" fmla="*/ 0 h 393700"/>
                <a:gd name="T26" fmla="*/ 1642533 w 2688167"/>
                <a:gd name="T27" fmla="*/ 46566 h 393700"/>
                <a:gd name="T28" fmla="*/ 1765300 w 2688167"/>
                <a:gd name="T29" fmla="*/ 55033 h 393700"/>
                <a:gd name="T30" fmla="*/ 1794933 w 2688167"/>
                <a:gd name="T31" fmla="*/ 380999 h 393700"/>
                <a:gd name="T32" fmla="*/ 2137833 w 2688167"/>
                <a:gd name="T33" fmla="*/ 393700 h 393700"/>
                <a:gd name="T34" fmla="*/ 2180167 w 2688167"/>
                <a:gd name="T35" fmla="*/ 4232 h 393700"/>
                <a:gd name="T36" fmla="*/ 2277533 w 2688167"/>
                <a:gd name="T37" fmla="*/ 42333 h 393700"/>
                <a:gd name="T38" fmla="*/ 2362200 w 2688167"/>
                <a:gd name="T39" fmla="*/ 46566 h 393700"/>
                <a:gd name="T40" fmla="*/ 2408767 w 2688167"/>
                <a:gd name="T41" fmla="*/ 393699 h 393700"/>
                <a:gd name="T42" fmla="*/ 2688167 w 2688167"/>
                <a:gd name="T43" fmla="*/ 385233 h 3937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88167" h="393700">
                  <a:moveTo>
                    <a:pt x="0" y="389466"/>
                  </a:moveTo>
                  <a:lnTo>
                    <a:pt x="338667" y="393699"/>
                  </a:lnTo>
                  <a:lnTo>
                    <a:pt x="385233" y="4233"/>
                  </a:lnTo>
                  <a:lnTo>
                    <a:pt x="431800" y="42333"/>
                  </a:lnTo>
                  <a:lnTo>
                    <a:pt x="571500" y="50800"/>
                  </a:lnTo>
                  <a:lnTo>
                    <a:pt x="596900" y="385232"/>
                  </a:lnTo>
                  <a:lnTo>
                    <a:pt x="939801" y="393700"/>
                  </a:lnTo>
                  <a:lnTo>
                    <a:pt x="977900" y="12699"/>
                  </a:lnTo>
                  <a:lnTo>
                    <a:pt x="1032933" y="38099"/>
                  </a:lnTo>
                  <a:lnTo>
                    <a:pt x="1155700" y="42333"/>
                  </a:lnTo>
                  <a:lnTo>
                    <a:pt x="1193800" y="389466"/>
                  </a:lnTo>
                  <a:lnTo>
                    <a:pt x="1528234" y="385232"/>
                  </a:lnTo>
                  <a:lnTo>
                    <a:pt x="1587500" y="0"/>
                  </a:lnTo>
                  <a:lnTo>
                    <a:pt x="1642533" y="46566"/>
                  </a:lnTo>
                  <a:lnTo>
                    <a:pt x="1765300" y="55033"/>
                  </a:lnTo>
                  <a:lnTo>
                    <a:pt x="1794933" y="380999"/>
                  </a:lnTo>
                  <a:lnTo>
                    <a:pt x="2137833" y="393700"/>
                  </a:lnTo>
                  <a:lnTo>
                    <a:pt x="2180167" y="4232"/>
                  </a:lnTo>
                  <a:lnTo>
                    <a:pt x="2277533" y="42333"/>
                  </a:lnTo>
                  <a:lnTo>
                    <a:pt x="2362200" y="46566"/>
                  </a:lnTo>
                  <a:lnTo>
                    <a:pt x="2408767" y="393699"/>
                  </a:lnTo>
                  <a:lnTo>
                    <a:pt x="2688167" y="385233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46" name="Freeform 26"/>
            <p:cNvSpPr>
              <a:spLocks/>
            </p:cNvSpPr>
            <p:nvPr/>
          </p:nvSpPr>
          <p:spPr bwMode="auto">
            <a:xfrm>
              <a:off x="5894949" y="1484784"/>
              <a:ext cx="2142067" cy="393700"/>
            </a:xfrm>
            <a:custGeom>
              <a:avLst/>
              <a:gdLst>
                <a:gd name="T0" fmla="*/ 0 w 2142067"/>
                <a:gd name="T1" fmla="*/ 389466 h 393700"/>
                <a:gd name="T2" fmla="*/ 71967 w 2142067"/>
                <a:gd name="T3" fmla="*/ 393699 h 393700"/>
                <a:gd name="T4" fmla="*/ 118533 w 2142067"/>
                <a:gd name="T5" fmla="*/ 4233 h 393700"/>
                <a:gd name="T6" fmla="*/ 165100 w 2142067"/>
                <a:gd name="T7" fmla="*/ 42333 h 393700"/>
                <a:gd name="T8" fmla="*/ 304800 w 2142067"/>
                <a:gd name="T9" fmla="*/ 50800 h 393700"/>
                <a:gd name="T10" fmla="*/ 330200 w 2142067"/>
                <a:gd name="T11" fmla="*/ 385232 h 393700"/>
                <a:gd name="T12" fmla="*/ 673101 w 2142067"/>
                <a:gd name="T13" fmla="*/ 393700 h 393700"/>
                <a:gd name="T14" fmla="*/ 711200 w 2142067"/>
                <a:gd name="T15" fmla="*/ 12699 h 393700"/>
                <a:gd name="T16" fmla="*/ 766233 w 2142067"/>
                <a:gd name="T17" fmla="*/ 38099 h 393700"/>
                <a:gd name="T18" fmla="*/ 889000 w 2142067"/>
                <a:gd name="T19" fmla="*/ 42333 h 393700"/>
                <a:gd name="T20" fmla="*/ 927100 w 2142067"/>
                <a:gd name="T21" fmla="*/ 389466 h 393700"/>
                <a:gd name="T22" fmla="*/ 1261534 w 2142067"/>
                <a:gd name="T23" fmla="*/ 385232 h 393700"/>
                <a:gd name="T24" fmla="*/ 1320800 w 2142067"/>
                <a:gd name="T25" fmla="*/ 0 h 393700"/>
                <a:gd name="T26" fmla="*/ 1375833 w 2142067"/>
                <a:gd name="T27" fmla="*/ 46566 h 393700"/>
                <a:gd name="T28" fmla="*/ 1498600 w 2142067"/>
                <a:gd name="T29" fmla="*/ 55033 h 393700"/>
                <a:gd name="T30" fmla="*/ 1528233 w 2142067"/>
                <a:gd name="T31" fmla="*/ 380999 h 393700"/>
                <a:gd name="T32" fmla="*/ 1871133 w 2142067"/>
                <a:gd name="T33" fmla="*/ 393700 h 393700"/>
                <a:gd name="T34" fmla="*/ 1913467 w 2142067"/>
                <a:gd name="T35" fmla="*/ 4232 h 393700"/>
                <a:gd name="T36" fmla="*/ 2010833 w 2142067"/>
                <a:gd name="T37" fmla="*/ 42333 h 393700"/>
                <a:gd name="T38" fmla="*/ 2095500 w 2142067"/>
                <a:gd name="T39" fmla="*/ 46566 h 393700"/>
                <a:gd name="T40" fmla="*/ 2142067 w 2142067"/>
                <a:gd name="T41" fmla="*/ 393699 h 3937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42067" h="393700">
                  <a:moveTo>
                    <a:pt x="0" y="389466"/>
                  </a:moveTo>
                  <a:lnTo>
                    <a:pt x="71967" y="393699"/>
                  </a:lnTo>
                  <a:lnTo>
                    <a:pt x="118533" y="4233"/>
                  </a:lnTo>
                  <a:lnTo>
                    <a:pt x="165100" y="42333"/>
                  </a:lnTo>
                  <a:lnTo>
                    <a:pt x="304800" y="50800"/>
                  </a:lnTo>
                  <a:lnTo>
                    <a:pt x="330200" y="385232"/>
                  </a:lnTo>
                  <a:lnTo>
                    <a:pt x="673101" y="393700"/>
                  </a:lnTo>
                  <a:lnTo>
                    <a:pt x="711200" y="12699"/>
                  </a:lnTo>
                  <a:lnTo>
                    <a:pt x="766233" y="38099"/>
                  </a:lnTo>
                  <a:lnTo>
                    <a:pt x="889000" y="42333"/>
                  </a:lnTo>
                  <a:lnTo>
                    <a:pt x="927100" y="389466"/>
                  </a:lnTo>
                  <a:lnTo>
                    <a:pt x="1261534" y="385232"/>
                  </a:lnTo>
                  <a:lnTo>
                    <a:pt x="1320800" y="0"/>
                  </a:lnTo>
                  <a:lnTo>
                    <a:pt x="1375833" y="46566"/>
                  </a:lnTo>
                  <a:lnTo>
                    <a:pt x="1498600" y="55033"/>
                  </a:lnTo>
                  <a:lnTo>
                    <a:pt x="1528233" y="380999"/>
                  </a:lnTo>
                  <a:lnTo>
                    <a:pt x="1871133" y="393700"/>
                  </a:lnTo>
                  <a:lnTo>
                    <a:pt x="1913467" y="4232"/>
                  </a:lnTo>
                  <a:lnTo>
                    <a:pt x="2010833" y="42333"/>
                  </a:lnTo>
                  <a:lnTo>
                    <a:pt x="2095500" y="46566"/>
                  </a:lnTo>
                  <a:lnTo>
                    <a:pt x="2142067" y="393699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95243" name="Content Placeholder 1"/>
          <p:cNvSpPr txBox="1">
            <a:spLocks/>
          </p:cNvSpPr>
          <p:nvPr/>
        </p:nvSpPr>
        <p:spPr bwMode="auto">
          <a:xfrm>
            <a:off x="539750" y="5445125"/>
            <a:ext cx="86407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x-none" sz="2400"/>
              <a:t>Note why this is stupid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x-none" sz="2000"/>
              <a:t>Assumes all subject show same magnitude of activation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x-none" sz="2000"/>
              <a:t>Errors in this assumption </a:t>
            </a:r>
            <a:r>
              <a:rPr lang="en-US" altLang="x-none" sz="2000">
                <a:sym typeface="Wingdings" charset="2"/>
              </a:rPr>
              <a:t> </a:t>
            </a:r>
            <a:r>
              <a:rPr lang="en-US" altLang="x-none" sz="2000">
                <a:latin typeface="Wingdings" charset="2"/>
                <a:sym typeface="Wingdings" charset="2"/>
              </a:rPr>
              <a:t></a:t>
            </a:r>
            <a:r>
              <a:rPr lang="en-US" altLang="x-none" sz="2000">
                <a:sym typeface="Wingdings" charset="2"/>
              </a:rPr>
              <a:t> residuals</a:t>
            </a:r>
            <a:endParaRPr lang="en-US" altLang="x-none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685800" y="-96490"/>
            <a:ext cx="7772400" cy="1077218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Better Way: Separate Subjects FFX (SPSB in BV)</a:t>
            </a:r>
          </a:p>
        </p:txBody>
      </p:sp>
      <p:pic>
        <p:nvPicPr>
          <p:cNvPr id="96258" name="Picture 4" descr="Screen Shot 2014-11-09 at 5.4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84074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Don</a:t>
            </a:r>
            <a:r>
              <a:rPr lang="en-US" altLang="en-US">
                <a:ea typeface="ＭＳ Ｐゴシック" charset="-128"/>
              </a:rPr>
              <a:t>’</a:t>
            </a:r>
            <a:r>
              <a:rPr lang="en-US" altLang="x-none">
                <a:ea typeface="ＭＳ Ｐゴシック" charset="-128"/>
              </a:rPr>
              <a:t>t concatenate</a:t>
            </a:r>
          </a:p>
          <a:p>
            <a:r>
              <a:rPr lang="en-US" altLang="x-none">
                <a:ea typeface="ＭＳ Ｐゴシック" charset="-128"/>
              </a:rPr>
              <a:t>Separate predictors for 3 subjects x 2 conditions</a:t>
            </a:r>
          </a:p>
          <a:p>
            <a:pPr lvl="1"/>
            <a:r>
              <a:rPr lang="en-US" altLang="x-none"/>
              <a:t>6 df</a:t>
            </a: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1098550" y="2789238"/>
            <a:ext cx="792163" cy="50323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  <p:sp>
        <p:nvSpPr>
          <p:cNvPr id="96261" name="Rectangle 8"/>
          <p:cNvSpPr>
            <a:spLocks noChangeArrowheads="1"/>
          </p:cNvSpPr>
          <p:nvPr/>
        </p:nvSpPr>
        <p:spPr bwMode="auto">
          <a:xfrm>
            <a:off x="3779838" y="2781300"/>
            <a:ext cx="792162" cy="50323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6469063" y="2781300"/>
            <a:ext cx="792162" cy="50323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Problem: Separate Subjects FFX</a:t>
            </a:r>
          </a:p>
        </p:txBody>
      </p:sp>
      <p:sp>
        <p:nvSpPr>
          <p:cNvPr id="9728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We could do business-as-usual GLM and see if predictors account for significant variance considering noise</a:t>
            </a:r>
          </a:p>
          <a:p>
            <a:endParaRPr lang="en-US" altLang="x-none"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Effectively, we are asking how confident we are that this effect is true (not due to chance) in these three subjects (and </a:t>
            </a:r>
            <a:r>
              <a:rPr lang="en-US" altLang="x-none">
                <a:solidFill>
                  <a:srgbClr val="FF66FF"/>
                </a:solidFill>
                <a:ea typeface="ＭＳ Ｐゴシック" charset="-128"/>
              </a:rPr>
              <a:t>only these three subjects</a:t>
            </a:r>
            <a:r>
              <a:rPr lang="en-US" altLang="x-none">
                <a:ea typeface="ＭＳ Ｐゴシック" charset="-128"/>
              </a:rPr>
              <a:t>)</a:t>
            </a:r>
            <a:endParaRPr lang="en-US" altLang="x-none">
              <a:solidFill>
                <a:srgbClr val="FF66FF"/>
              </a:solidFill>
              <a:ea typeface="ＭＳ Ｐゴシック" charset="-128"/>
            </a:endParaRPr>
          </a:p>
          <a:p>
            <a:endParaRPr lang="en-US" altLang="x-none"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BUT </a:t>
            </a:r>
            <a:r>
              <a:rPr lang="en-US" altLang="x-none">
                <a:solidFill>
                  <a:srgbClr val="FFFF00"/>
                </a:solidFill>
                <a:ea typeface="ＭＳ Ｐゴシック" charset="-128"/>
              </a:rPr>
              <a:t>usually, we want to generalize to the population from which we sampled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Best Way: Random Effects (RFX)</a:t>
            </a:r>
          </a:p>
        </p:txBody>
      </p:sp>
      <p:pic>
        <p:nvPicPr>
          <p:cNvPr id="98306" name="Picture 4" descr="Screen Shot 2014-11-09 at 5.49.02 PM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7"/>
          <a:stretch>
            <a:fillRect/>
          </a:stretch>
        </p:blipFill>
        <p:spPr bwMode="auto">
          <a:xfrm>
            <a:off x="395288" y="1138238"/>
            <a:ext cx="84074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95288" y="2852738"/>
            <a:ext cx="647700" cy="5048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  <p:sp>
        <p:nvSpPr>
          <p:cNvPr id="98308" name="Rectangle 9"/>
          <p:cNvSpPr>
            <a:spLocks noChangeArrowheads="1"/>
          </p:cNvSpPr>
          <p:nvPr/>
        </p:nvSpPr>
        <p:spPr bwMode="auto">
          <a:xfrm>
            <a:off x="395288" y="1403350"/>
            <a:ext cx="1296987" cy="5127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493</Words>
  <Application>Microsoft Macintosh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Wingdings</vt:lpstr>
      <vt:lpstr>Default Design</vt:lpstr>
      <vt:lpstr>Image</vt:lpstr>
      <vt:lpstr>Group Analyses</vt:lpstr>
      <vt:lpstr>Voxelwise Group Analyses </vt:lpstr>
      <vt:lpstr>PowerPoint Presentation</vt:lpstr>
      <vt:lpstr>Example</vt:lpstr>
      <vt:lpstr>Stupid Way: Concatenated Fixed Effects (FFX)</vt:lpstr>
      <vt:lpstr>Stupid Way: Concatenated Fixed Effects (FFX)</vt:lpstr>
      <vt:lpstr>Better Way: Separate Subjects FFX (SPSB in BV)</vt:lpstr>
      <vt:lpstr>Problem: Separate Subjects FFX</vt:lpstr>
      <vt:lpstr>Best Way: Random Effects (RFX)</vt:lpstr>
      <vt:lpstr>Second-level analysis</vt:lpstr>
      <vt:lpstr>Repeat for the other 194,000 voxels…</vt:lpstr>
      <vt:lpstr>If you really want to be correct…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HRF</dc:title>
  <dc:creator>jculham</dc:creator>
  <cp:lastModifiedBy>Jody Culham</cp:lastModifiedBy>
  <cp:revision>346</cp:revision>
  <dcterms:created xsi:type="dcterms:W3CDTF">2001-12-18T03:45:32Z</dcterms:created>
  <dcterms:modified xsi:type="dcterms:W3CDTF">2020-11-06T01:45:11Z</dcterms:modified>
</cp:coreProperties>
</file>