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eg" ContentType="video/unknown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636" r:id="rId2"/>
    <p:sldId id="846" r:id="rId3"/>
    <p:sldId id="857" r:id="rId4"/>
    <p:sldId id="637" r:id="rId5"/>
    <p:sldId id="639" r:id="rId6"/>
    <p:sldId id="640" r:id="rId7"/>
    <p:sldId id="880" r:id="rId8"/>
    <p:sldId id="646" r:id="rId9"/>
    <p:sldId id="882" r:id="rId10"/>
    <p:sldId id="641" r:id="rId11"/>
    <p:sldId id="717" r:id="rId12"/>
    <p:sldId id="642" r:id="rId13"/>
    <p:sldId id="645" r:id="rId14"/>
    <p:sldId id="884" r:id="rId15"/>
    <p:sldId id="883" r:id="rId16"/>
    <p:sldId id="648" r:id="rId17"/>
    <p:sldId id="649" r:id="rId18"/>
    <p:sldId id="848" r:id="rId19"/>
    <p:sldId id="650" r:id="rId20"/>
    <p:sldId id="980" r:id="rId21"/>
    <p:sldId id="651" r:id="rId22"/>
    <p:sldId id="652" r:id="rId23"/>
    <p:sldId id="653" r:id="rId24"/>
    <p:sldId id="654" r:id="rId25"/>
    <p:sldId id="886" r:id="rId26"/>
    <p:sldId id="849" r:id="rId27"/>
    <p:sldId id="851" r:id="rId28"/>
    <p:sldId id="850" r:id="rId29"/>
  </p:sldIdLst>
  <p:sldSz cx="9144000" cy="6858000" type="screen4x3"/>
  <p:notesSz cx="7315200" cy="96012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5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66FF"/>
    <a:srgbClr val="000000"/>
    <a:srgbClr val="FF3300"/>
    <a:srgbClr val="00FFFF"/>
    <a:srgbClr val="8000FF"/>
    <a:srgbClr val="CCFF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43"/>
    <p:restoredTop sz="95946"/>
  </p:normalViewPr>
  <p:slideViewPr>
    <p:cSldViewPr>
      <p:cViewPr varScale="1">
        <p:scale>
          <a:sx n="115" d="100"/>
          <a:sy n="115" d="100"/>
        </p:scale>
        <p:origin x="544" y="200"/>
      </p:cViewPr>
      <p:guideLst>
        <p:guide orient="horz" pos="1026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5" d="100"/>
        <a:sy n="135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A0CB025-05FC-E943-9454-72E897FF06D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7255FA56-5EDE-2145-BE85-3895B56D22B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EE81B20-FAAC-EE44-87CD-2D6945C436A8}" type="slidenum">
              <a:rPr lang="en-US" altLang="x-none" sz="1200">
                <a:latin typeface="Times New Roman" charset="0"/>
              </a:rPr>
              <a:pPr eaLnBrk="1" hangingPunct="1"/>
              <a:t>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30A9F6C-D765-F344-8F27-2FB9675A93A1}" type="slidenum">
              <a:rPr lang="en-US" altLang="x-none" sz="1200">
                <a:latin typeface="Times New Roman" charset="0"/>
              </a:rPr>
              <a:pPr eaLnBrk="1" hangingPunct="1"/>
              <a:t>15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E696ADC-D82A-C945-88E9-9382729C6104}" type="slidenum">
              <a:rPr lang="en-US" altLang="x-none" sz="1200">
                <a:latin typeface="Times New Roman" charset="0"/>
              </a:rPr>
              <a:pPr eaLnBrk="1" hangingPunct="1"/>
              <a:t>16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C1917B5-F2AD-A04C-9A85-1B80A63C1357}" type="slidenum">
              <a:rPr lang="en-US" altLang="x-none" sz="1200">
                <a:latin typeface="Times New Roman" charset="0"/>
              </a:rPr>
              <a:pPr eaLnBrk="1" hangingPunct="1"/>
              <a:t>17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B16FBB2-5C0A-A84A-AE22-76A89D233028}" type="slidenum">
              <a:rPr lang="en-US" altLang="x-none" sz="1200">
                <a:latin typeface="Times New Roman" charset="0"/>
              </a:rPr>
              <a:pPr eaLnBrk="1" hangingPunct="1"/>
              <a:t>19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D76506C-2177-FA48-A57F-BEE5DC54940B}" type="slidenum">
              <a:rPr lang="en-US" altLang="x-none" sz="1200">
                <a:latin typeface="Times New Roman" charset="0"/>
              </a:rPr>
              <a:pPr eaLnBrk="1" hangingPunct="1"/>
              <a:t>21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6488" y="566738"/>
            <a:ext cx="5102225" cy="3827462"/>
          </a:xfrm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800600"/>
            <a:ext cx="6013450" cy="431641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61" tIns="48331" rIns="96661" bIns="48331"/>
          <a:lstStyle/>
          <a:p>
            <a:pPr eaLnBrk="1" hangingPunct="1"/>
            <a:endParaRPr lang="en-US" altLang="x-none" sz="1400">
              <a:latin typeface="Arial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4DAD54A-27C0-AD45-B41F-E73B89ADBCD6}" type="slidenum">
              <a:rPr lang="en-US" altLang="x-none" sz="1200">
                <a:latin typeface="Times New Roman" charset="0"/>
              </a:rPr>
              <a:pPr eaLnBrk="1" hangingPunct="1"/>
              <a:t>22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26E8E91-FC0D-864D-BC7B-E281B92C2691}" type="slidenum">
              <a:rPr lang="en-US" altLang="x-none" sz="1200">
                <a:latin typeface="Times New Roman" charset="0"/>
              </a:rPr>
              <a:pPr eaLnBrk="1" hangingPunct="1"/>
              <a:t>23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C1D0316-677D-A848-91A9-A8418442B953}" type="slidenum">
              <a:rPr lang="en-US" altLang="x-none" sz="1200">
                <a:latin typeface="Times New Roman" charset="0"/>
              </a:rPr>
              <a:pPr eaLnBrk="1" hangingPunct="1"/>
              <a:t>24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CDEFDEC-BA03-314E-9B92-22A88C1EFEF5}" type="slidenum">
              <a:rPr lang="en-US" altLang="x-none" sz="1200">
                <a:latin typeface="Times New Roman" charset="0"/>
              </a:rPr>
              <a:pPr eaLnBrk="1" hangingPunct="1"/>
              <a:t>25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73CAF5D-ACD6-384F-9584-E71E66AFDBC8}" type="slidenum">
              <a:rPr lang="en-US" altLang="x-none" sz="1200">
                <a:latin typeface="Times New Roman" charset="0"/>
              </a:rPr>
              <a:pPr eaLnBrk="1" hangingPunct="1"/>
              <a:t>4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272C97B-D538-E142-B928-D4BD63C4134C}" type="slidenum">
              <a:rPr lang="en-US" altLang="x-none" sz="1200">
                <a:latin typeface="Times New Roman" charset="0"/>
              </a:rPr>
              <a:pPr eaLnBrk="1" hangingPunct="1"/>
              <a:t>5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1D89D09-7A43-7D45-9637-0DA7CA9952D8}" type="slidenum">
              <a:rPr lang="en-US" altLang="x-none" sz="1200">
                <a:latin typeface="Times New Roman" charset="0"/>
              </a:rPr>
              <a:pPr eaLnBrk="1" hangingPunct="1"/>
              <a:t>6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DE35B17-EAA6-C047-98D4-E16257197FBA}" type="slidenum">
              <a:rPr lang="en-US" altLang="x-none" sz="1200">
                <a:latin typeface="Times New Roman" charset="0"/>
              </a:rPr>
              <a:pPr eaLnBrk="1" hangingPunct="1"/>
              <a:t>8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FAC547-7E6C-C14B-9B28-F833C276FA8A}" type="slidenum">
              <a:rPr lang="en-US" altLang="x-none" sz="1200">
                <a:latin typeface="Times New Roman" charset="0"/>
              </a:rPr>
              <a:pPr eaLnBrk="1" hangingPunct="1"/>
              <a:t>10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92CE7B-5B8E-F548-99D0-1F7B300CDF18}" type="slidenum">
              <a:rPr lang="en-US" altLang="x-none" sz="1200">
                <a:latin typeface="Times New Roman" charset="0"/>
              </a:rPr>
              <a:pPr eaLnBrk="1" hangingPunct="1"/>
              <a:t>12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2C6C046-05D4-814F-8D8D-C8957B84BA3F}" type="slidenum">
              <a:rPr lang="en-US" altLang="x-none" sz="1200">
                <a:latin typeface="Times New Roman" charset="0"/>
              </a:rPr>
              <a:pPr eaLnBrk="1" hangingPunct="1"/>
              <a:t>13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6C6FF41-36A9-9E4C-83F2-FF9144CA909E}" type="slidenum">
              <a:rPr lang="en-US" altLang="x-none" sz="1200">
                <a:latin typeface="Times New Roman" charset="0"/>
              </a:rPr>
              <a:pPr eaLnBrk="1" hangingPunct="1"/>
              <a:t>14</a:t>
            </a:fld>
            <a:endParaRPr lang="en-US" altLang="x-none" sz="120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19200" y="685800"/>
            <a:ext cx="4876800" cy="3657600"/>
          </a:xfrm>
          <a:solidFill>
            <a:srgbClr val="FFFFFF"/>
          </a:solidFill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4572000"/>
            <a:ext cx="5334000" cy="43434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x-none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A4261-CBFD-754F-930A-58A5BFCF8DC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2818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9BF69-1D87-2041-BD65-0399007740A9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424310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A2E7C-23CD-6141-B9C9-62CD04BEFDE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73893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1C824-8A58-2E45-8E25-BB1117B770B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52795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923DF-6FCB-4C4C-8BF0-447ABFDFA414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70277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0A1DD-FCB5-A848-82D3-66926EA8C152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32114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DAA592-4F9C-B748-B8D7-8A77D1561378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89209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31937E-E1F0-8445-82B0-6295C714FDB0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90863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43305-6327-6641-89E7-AFDA5ED123F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9899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AAA82A-3CAF-664A-8EF2-AA996DB74ABA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64631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8AB701-C306-BD46-829D-D077D16C4077}" type="slidenum">
              <a:rPr lang="en-CA" altLang="x-none"/>
              <a:pPr/>
              <a:t>‹#›</a:t>
            </a:fld>
            <a:endParaRPr lang="en-CA" altLang="x-none"/>
          </a:p>
        </p:txBody>
      </p:sp>
    </p:spTree>
    <p:extLst>
      <p:ext uri="{BB962C8B-B14F-4D97-AF65-F5344CB8AC3E}">
        <p14:creationId xmlns:p14="http://schemas.microsoft.com/office/powerpoint/2010/main" val="14970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fmri4newbies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CA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x-none"/>
              <a:t>Click to edit Master text styles</a:t>
            </a:r>
          </a:p>
          <a:p>
            <a:pPr lvl="1"/>
            <a:r>
              <a:rPr lang="en-CA" altLang="x-none"/>
              <a:t>Second level</a:t>
            </a:r>
          </a:p>
          <a:p>
            <a:pPr lvl="2"/>
            <a:r>
              <a:rPr lang="en-CA" altLang="x-none"/>
              <a:t>Third level</a:t>
            </a:r>
          </a:p>
          <a:p>
            <a:pPr lvl="3"/>
            <a:r>
              <a:rPr lang="en-CA" altLang="x-none"/>
              <a:t>Fourth level</a:t>
            </a:r>
          </a:p>
          <a:p>
            <a:pPr lvl="4"/>
            <a:r>
              <a:rPr lang="en-CA" altLang="x-none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086A2C4D-8AA4-5747-BF64-D1A50779F4B7}" type="slidenum">
              <a:rPr lang="en-CA" altLang="x-none"/>
              <a:pPr/>
              <a:t>‹#›</a:t>
            </a:fld>
            <a:endParaRPr lang="en-CA" altLang="x-none"/>
          </a:p>
        </p:txBody>
      </p:sp>
      <p:graphicFrame>
        <p:nvGraphicFramePr>
          <p:cNvPr id="1031" name="Object 2">
            <a:hlinkClick r:id="rId14"/>
          </p:cNvPr>
          <p:cNvGraphicFramePr>
            <a:graphicFrameLocks noChangeAspect="1"/>
          </p:cNvGraphicFramePr>
          <p:nvPr userDrawn="1"/>
        </p:nvGraphicFramePr>
        <p:xfrm>
          <a:off x="7199313" y="6491288"/>
          <a:ext cx="194468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Image" r:id="rId15" imgW="825870" imgH="155159" progId="Photoshop.Image.6">
                  <p:embed/>
                </p:oleObj>
              </mc:Choice>
              <mc:Fallback>
                <p:oleObj name="Image" r:id="rId15" imgW="825870" imgH="155159" progId="Photoshop.Image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9313" y="6491288"/>
                        <a:ext cx="1944687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hyperlink" Target="http://www.fmri4newbie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ieldtrip.fcdonders.nl/example/create_single-subject_grids_in_individual_head_space_that_are_all_aligned_in_mni_spac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5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8.png"/><Relationship Id="rId2" Type="http://schemas.openxmlformats.org/officeDocument/2006/relationships/video" Target="../media/media1.mpeg"/><Relationship Id="rId1" Type="http://schemas.microsoft.com/office/2007/relationships/media" Target="../media/media1.mpeg"/><Relationship Id="rId6" Type="http://schemas.openxmlformats.org/officeDocument/2006/relationships/hyperlink" Target="http://cogsci.ucsd.edu/~sereno/" TargetMode="External"/><Relationship Id="rId5" Type="http://schemas.openxmlformats.org/officeDocument/2006/relationships/hyperlink" Target="http://cogsci.ucsd.edu/~sereno/unfoldorig.mpg" TargetMode="External"/><Relationship Id="rId4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6.png"/><Relationship Id="rId2" Type="http://schemas.openxmlformats.org/officeDocument/2006/relationships/video" Target="file://localhost//Users/jodyculham/Dropbox/JC%20DROPuments/Teaching/psych9223/Psych9223_F2014/Psych9223_F2014_slides/brain2ellipse.mpeg" TargetMode="External"/><Relationship Id="rId1" Type="http://schemas.microsoft.com/office/2007/relationships/media" Target="file://localhost//Users/jodyculham/Dropbox/JC%20DROPuments/Teaching/psych9223/Psych9223_F2014/Psych9223_F2014_slides/brain2ellipse.mpeg" TargetMode="External"/><Relationship Id="rId6" Type="http://schemas.openxmlformats.org/officeDocument/2006/relationships/hyperlink" Target="http://cogsci.ucsd.edu/~sereno/" TargetMode="External"/><Relationship Id="rId5" Type="http://schemas.openxmlformats.org/officeDocument/2006/relationships/hyperlink" Target="http://cogsci.ucsd.edu/~sereno/coord1.mpg" TargetMode="External"/><Relationship Id="rId4" Type="http://schemas.openxmlformats.org/officeDocument/2006/relationships/notesSlide" Target="../notesSlides/notesSlide18.xml"/><Relationship Id="rId9" Type="http://schemas.openxmlformats.org/officeDocument/2006/relationships/hyperlink" Target="http://www.cogsci.ucsd.edu/~sereno/morph-curv1.m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60700"/>
            <a:ext cx="7772400" cy="584200"/>
          </a:xfrm>
        </p:spPr>
        <p:txBody>
          <a:bodyPr/>
          <a:lstStyle/>
          <a:p>
            <a:pPr eaLnBrk="1" hangingPunct="1"/>
            <a:r>
              <a:rPr lang="en-US" altLang="x-none" b="1" dirty="0">
                <a:ea typeface="ＭＳ Ｐゴシック" charset="-128"/>
              </a:rPr>
              <a:t>Group Analyses in fMRI</a:t>
            </a:r>
            <a:endParaRPr lang="en-CA" altLang="x-none" b="1" dirty="0">
              <a:ea typeface="ＭＳ Ｐゴシック" charset="-128"/>
            </a:endParaRPr>
          </a:p>
        </p:txBody>
      </p:sp>
      <p:pic>
        <p:nvPicPr>
          <p:cNvPr id="44034" name="Picture 6" descr="fMRI4Newbie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7"/>
          <p:cNvSpPr>
            <a:spLocks noChangeArrowheads="1"/>
          </p:cNvSpPr>
          <p:nvPr/>
        </p:nvSpPr>
        <p:spPr bwMode="auto">
          <a:xfrm>
            <a:off x="8302625" y="62976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 sz="2800"/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228600" y="2133600"/>
            <a:ext cx="2208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hlinkClick r:id="rId4"/>
              </a:rPr>
              <a:t>http://www.fmri4newbies.com/</a:t>
            </a:r>
            <a:endParaRPr lang="en-US" altLang="x-none" sz="1200"/>
          </a:p>
          <a:p>
            <a:pPr eaLnBrk="1" hangingPunct="1"/>
            <a:endParaRPr lang="en-US" altLang="x-none" sz="1200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228600" y="6096000"/>
            <a:ext cx="683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i="1" dirty="0"/>
              <a:t>Last  Update: November 5, 2020</a:t>
            </a:r>
          </a:p>
          <a:p>
            <a:pPr eaLnBrk="1" hangingPunct="1"/>
            <a:r>
              <a:rPr lang="en-US" altLang="x-none" sz="1600" i="1" dirty="0"/>
              <a:t>Last Course: Psychology 9223, F2020, Western University</a:t>
            </a:r>
          </a:p>
        </p:txBody>
      </p:sp>
      <p:sp>
        <p:nvSpPr>
          <p:cNvPr id="44038" name="Text Box 4"/>
          <p:cNvSpPr txBox="1">
            <a:spLocks noChangeArrowheads="1"/>
          </p:cNvSpPr>
          <p:nvPr/>
        </p:nvSpPr>
        <p:spPr bwMode="auto">
          <a:xfrm>
            <a:off x="2627313" y="115888"/>
            <a:ext cx="32956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x-none" sz="1600"/>
              <a:t>Jody Culham</a:t>
            </a:r>
          </a:p>
          <a:p>
            <a:pPr algn="r" eaLnBrk="1" hangingPunct="1"/>
            <a:r>
              <a:rPr lang="en-US" altLang="x-none" sz="1600"/>
              <a:t>Brain and Mind Institute</a:t>
            </a:r>
          </a:p>
          <a:p>
            <a:pPr algn="r" eaLnBrk="1" hangingPunct="1"/>
            <a:r>
              <a:rPr lang="en-US" altLang="x-none" sz="1600"/>
              <a:t>Department of Psychology</a:t>
            </a:r>
          </a:p>
          <a:p>
            <a:pPr algn="r" eaLnBrk="1" hangingPunct="1"/>
            <a:r>
              <a:rPr lang="en-US" altLang="x-none" sz="1600"/>
              <a:t>Western University</a:t>
            </a:r>
          </a:p>
        </p:txBody>
      </p:sp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6011863" y="115888"/>
            <a:ext cx="2952750" cy="1041400"/>
            <a:chOff x="-9829600" y="1412776"/>
            <a:chExt cx="7560840" cy="2664296"/>
          </a:xfrm>
        </p:grpSpPr>
        <p:sp>
          <p:nvSpPr>
            <p:cNvPr id="44040" name="Rectangle 9"/>
            <p:cNvSpPr>
              <a:spLocks noChangeArrowheads="1"/>
            </p:cNvSpPr>
            <p:nvPr/>
          </p:nvSpPr>
          <p:spPr bwMode="auto">
            <a:xfrm>
              <a:off x="-9829600" y="1412776"/>
              <a:ext cx="7560840" cy="26642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91281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281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281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281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2813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endParaRPr lang="en-US" altLang="x-none"/>
            </a:p>
          </p:txBody>
        </p:sp>
        <p:pic>
          <p:nvPicPr>
            <p:cNvPr id="44041" name="Picture 10" descr="New_BMI_Logo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3900" y="1569920"/>
              <a:ext cx="6949440" cy="235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14338" y="2438400"/>
            <a:ext cx="7967662" cy="3897313"/>
            <a:chOff x="261" y="1536"/>
            <a:chExt cx="5019" cy="2455"/>
          </a:xfrm>
        </p:grpSpPr>
        <p:pic>
          <p:nvPicPr>
            <p:cNvPr id="58400" name="Picture 3" descr="shoebox_squis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2820"/>
              <a:ext cx="1753" cy="1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01" name="Text Box 4"/>
            <p:cNvSpPr txBox="1">
              <a:spLocks noChangeArrowheads="1"/>
            </p:cNvSpPr>
            <p:nvPr/>
          </p:nvSpPr>
          <p:spPr bwMode="auto">
            <a:xfrm>
              <a:off x="2208" y="1680"/>
              <a:ext cx="30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/>
                <a:t>Squish or stretch brain to fit in </a:t>
              </a:r>
              <a:r>
                <a:rPr lang="en-US" altLang="en-US" sz="2000"/>
                <a:t>“</a:t>
              </a:r>
              <a:r>
                <a:rPr lang="en-US" altLang="x-none" sz="2000"/>
                <a:t>shoebox</a:t>
              </a:r>
              <a:r>
                <a:rPr lang="en-US" altLang="en-US" sz="2000"/>
                <a:t>”</a:t>
              </a:r>
              <a:r>
                <a:rPr lang="en-US" altLang="x-none" sz="2000"/>
                <a:t> of Tal system</a:t>
              </a:r>
            </a:p>
          </p:txBody>
        </p:sp>
        <p:pic>
          <p:nvPicPr>
            <p:cNvPr id="58402" name="Picture 5" descr="shoebox_squish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" y="1536"/>
              <a:ext cx="1753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0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Deform brain into Talairach space</a:t>
            </a:r>
            <a:endParaRPr lang="en-CA" altLang="x-none">
              <a:ea typeface="ＭＳ Ｐゴシック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38138" y="4433888"/>
            <a:ext cx="2743200" cy="671512"/>
            <a:chOff x="768" y="2640"/>
            <a:chExt cx="1728" cy="423"/>
          </a:xfrm>
        </p:grpSpPr>
        <p:sp>
          <p:nvSpPr>
            <p:cNvPr id="58395" name="Line 8"/>
            <p:cNvSpPr>
              <a:spLocks noChangeShapeType="1"/>
            </p:cNvSpPr>
            <p:nvPr/>
          </p:nvSpPr>
          <p:spPr bwMode="auto">
            <a:xfrm>
              <a:off x="960" y="2928"/>
              <a:ext cx="15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6" name="Text Box 9"/>
            <p:cNvSpPr txBox="1">
              <a:spLocks noChangeArrowheads="1"/>
            </p:cNvSpPr>
            <p:nvPr/>
          </p:nvSpPr>
          <p:spPr bwMode="auto">
            <a:xfrm>
              <a:off x="768" y="2736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>
                  <a:solidFill>
                    <a:srgbClr val="FF5050"/>
                  </a:solidFill>
                </a:rPr>
                <a:t>y</a:t>
              </a:r>
              <a:endParaRPr lang="en-CA" altLang="x-none" sz="2800">
                <a:solidFill>
                  <a:srgbClr val="FF5050"/>
                </a:solidFill>
              </a:endParaRPr>
            </a:p>
          </p:txBody>
        </p:sp>
        <p:sp>
          <p:nvSpPr>
            <p:cNvPr id="58397" name="Text Box 10"/>
            <p:cNvSpPr txBox="1">
              <a:spLocks noChangeArrowheads="1"/>
            </p:cNvSpPr>
            <p:nvPr/>
          </p:nvSpPr>
          <p:spPr bwMode="auto">
            <a:xfrm>
              <a:off x="1680" y="2640"/>
              <a:ext cx="399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FF5050"/>
                  </a:solidFill>
                </a:rPr>
                <a:t>AC=0</a:t>
              </a:r>
              <a:endParaRPr lang="en-CA" altLang="x-none" sz="1400">
                <a:solidFill>
                  <a:srgbClr val="FF5050"/>
                </a:solidFill>
              </a:endParaRPr>
            </a:p>
          </p:txBody>
        </p:sp>
        <p:sp>
          <p:nvSpPr>
            <p:cNvPr id="58398" name="Text Box 11"/>
            <p:cNvSpPr txBox="1">
              <a:spLocks noChangeArrowheads="1"/>
            </p:cNvSpPr>
            <p:nvPr/>
          </p:nvSpPr>
          <p:spPr bwMode="auto">
            <a:xfrm>
              <a:off x="2160" y="26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FF5050"/>
                  </a:solidFill>
                </a:rPr>
                <a:t>y&gt;0</a:t>
              </a:r>
              <a:endParaRPr lang="en-CA" altLang="x-none" sz="1400">
                <a:solidFill>
                  <a:srgbClr val="FF5050"/>
                </a:solidFill>
              </a:endParaRPr>
            </a:p>
          </p:txBody>
        </p:sp>
        <p:sp>
          <p:nvSpPr>
            <p:cNvPr id="58399" name="Text Box 12"/>
            <p:cNvSpPr txBox="1">
              <a:spLocks noChangeArrowheads="1"/>
            </p:cNvSpPr>
            <p:nvPr/>
          </p:nvSpPr>
          <p:spPr bwMode="auto">
            <a:xfrm>
              <a:off x="1141" y="264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FF5050"/>
                  </a:solidFill>
                </a:rPr>
                <a:t>y&lt;0</a:t>
              </a:r>
              <a:endParaRPr lang="en-CA" altLang="x-none" sz="1400">
                <a:solidFill>
                  <a:srgbClr val="FF5050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386138" y="4281488"/>
            <a:ext cx="957262" cy="2057400"/>
            <a:chOff x="2688" y="2544"/>
            <a:chExt cx="603" cy="1296"/>
          </a:xfrm>
        </p:grpSpPr>
        <p:sp>
          <p:nvSpPr>
            <p:cNvPr id="58390" name="Line 14"/>
            <p:cNvSpPr>
              <a:spLocks noChangeShapeType="1"/>
            </p:cNvSpPr>
            <p:nvPr/>
          </p:nvSpPr>
          <p:spPr bwMode="auto">
            <a:xfrm>
              <a:off x="2688" y="2784"/>
              <a:ext cx="0" cy="1056"/>
            </a:xfrm>
            <a:prstGeom prst="line">
              <a:avLst/>
            </a:prstGeom>
            <a:noFill/>
            <a:ln w="25400">
              <a:solidFill>
                <a:srgbClr val="00FF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91" name="Text Box 15"/>
            <p:cNvSpPr txBox="1">
              <a:spLocks noChangeArrowheads="1"/>
            </p:cNvSpPr>
            <p:nvPr/>
          </p:nvSpPr>
          <p:spPr bwMode="auto">
            <a:xfrm>
              <a:off x="2736" y="3360"/>
              <a:ext cx="5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66FFFF"/>
                  </a:solidFill>
                </a:rPr>
                <a:t>ACPC=0</a:t>
              </a:r>
              <a:endParaRPr lang="en-CA" altLang="x-none" sz="1400">
                <a:solidFill>
                  <a:srgbClr val="66FFFF"/>
                </a:solidFill>
              </a:endParaRPr>
            </a:p>
          </p:txBody>
        </p:sp>
        <p:sp>
          <p:nvSpPr>
            <p:cNvPr id="58392" name="Text Box 16"/>
            <p:cNvSpPr txBox="1">
              <a:spLocks noChangeArrowheads="1"/>
            </p:cNvSpPr>
            <p:nvPr/>
          </p:nvSpPr>
          <p:spPr bwMode="auto">
            <a:xfrm>
              <a:off x="2784" y="2928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66FFFF"/>
                  </a:solidFill>
                </a:rPr>
                <a:t>y&gt;0</a:t>
              </a:r>
              <a:endParaRPr lang="en-CA" altLang="x-none" sz="1400">
                <a:solidFill>
                  <a:srgbClr val="66FFFF"/>
                </a:solidFill>
              </a:endParaRPr>
            </a:p>
          </p:txBody>
        </p:sp>
        <p:sp>
          <p:nvSpPr>
            <p:cNvPr id="58393" name="Text Box 17"/>
            <p:cNvSpPr txBox="1">
              <a:spLocks noChangeArrowheads="1"/>
            </p:cNvSpPr>
            <p:nvPr/>
          </p:nvSpPr>
          <p:spPr bwMode="auto">
            <a:xfrm>
              <a:off x="2784" y="3600"/>
              <a:ext cx="3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 dirty="0">
                  <a:solidFill>
                    <a:srgbClr val="66FFFF"/>
                  </a:solidFill>
                </a:rPr>
                <a:t>y&lt;0</a:t>
              </a:r>
              <a:endParaRPr lang="en-CA" altLang="x-none" sz="1400" dirty="0">
                <a:solidFill>
                  <a:srgbClr val="66FFFF"/>
                </a:solidFill>
              </a:endParaRPr>
            </a:p>
          </p:txBody>
        </p:sp>
        <p:sp>
          <p:nvSpPr>
            <p:cNvPr id="58394" name="Text Box 18"/>
            <p:cNvSpPr txBox="1">
              <a:spLocks noChangeArrowheads="1"/>
            </p:cNvSpPr>
            <p:nvPr/>
          </p:nvSpPr>
          <p:spPr bwMode="auto">
            <a:xfrm>
              <a:off x="2784" y="2544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>
                  <a:solidFill>
                    <a:srgbClr val="66FFFF"/>
                  </a:solidFill>
                </a:rPr>
                <a:t>z</a:t>
              </a:r>
              <a:endParaRPr lang="en-CA" altLang="x-none" sz="2800">
                <a:solidFill>
                  <a:srgbClr val="66FFFF"/>
                </a:solidFill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81141" y="4967287"/>
            <a:ext cx="2103441" cy="1971674"/>
            <a:chOff x="1488" y="2976"/>
            <a:chExt cx="1325" cy="1242"/>
          </a:xfrm>
        </p:grpSpPr>
        <p:sp>
          <p:nvSpPr>
            <p:cNvPr id="58388" name="Line 20"/>
            <p:cNvSpPr>
              <a:spLocks noChangeShapeType="1"/>
            </p:cNvSpPr>
            <p:nvPr/>
          </p:nvSpPr>
          <p:spPr bwMode="auto">
            <a:xfrm flipH="1">
              <a:off x="1488" y="2976"/>
              <a:ext cx="720" cy="1008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1632" y="3888"/>
              <a:ext cx="118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 dirty="0">
                  <a:solidFill>
                    <a:schemeClr val="tx2"/>
                  </a:solidFill>
                </a:rPr>
                <a:t>x </a:t>
              </a:r>
              <a:r>
                <a:rPr lang="en-US" altLang="x-none" sz="1400" dirty="0">
                  <a:solidFill>
                    <a:schemeClr val="tx2"/>
                  </a:solidFill>
                </a:rPr>
                <a:t>(left &lt; 0; right &gt; 0)</a:t>
              </a:r>
              <a:endParaRPr lang="en-CA" altLang="x-none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626710" name="Rectangle 22"/>
          <p:cNvSpPr>
            <a:spLocks noChangeArrowheads="1"/>
          </p:cNvSpPr>
          <p:nvPr/>
        </p:nvSpPr>
        <p:spPr bwMode="auto">
          <a:xfrm>
            <a:off x="4572000" y="5029200"/>
            <a:ext cx="2570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/>
              <a:t>Extract 3 coordinates</a:t>
            </a:r>
            <a:endParaRPr lang="en-CA" altLang="x-none" sz="2000"/>
          </a:p>
        </p:txBody>
      </p:sp>
      <p:sp>
        <p:nvSpPr>
          <p:cNvPr id="58375" name="Text Box 23"/>
          <p:cNvSpPr txBox="1">
            <a:spLocks noChangeArrowheads="1"/>
          </p:cNvSpPr>
          <p:nvPr/>
        </p:nvSpPr>
        <p:spPr bwMode="auto">
          <a:xfrm>
            <a:off x="3429000" y="685800"/>
            <a:ext cx="4876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/>
              <a:t>Mark 8 points in the brain: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anterior commisure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posterior commisure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front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back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top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bottom (of temporal lobe)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left</a:t>
            </a:r>
          </a:p>
          <a:p>
            <a:pPr lvl="1" eaLnBrk="1" hangingPunct="1">
              <a:buFontTx/>
              <a:buChar char="•"/>
            </a:pPr>
            <a:r>
              <a:rPr lang="en-US" altLang="x-none" sz="1200"/>
              <a:t> right</a:t>
            </a:r>
          </a:p>
        </p:txBody>
      </p:sp>
      <p:pic>
        <p:nvPicPr>
          <p:cNvPr id="58376" name="Picture 24" descr="shoebox_squis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78288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609600" y="2514600"/>
            <a:ext cx="2438400" cy="1565275"/>
            <a:chOff x="384" y="1584"/>
            <a:chExt cx="1536" cy="986"/>
          </a:xfrm>
        </p:grpSpPr>
        <p:sp>
          <p:nvSpPr>
            <p:cNvPr id="58378" name="Line 26"/>
            <p:cNvSpPr>
              <a:spLocks noChangeShapeType="1"/>
            </p:cNvSpPr>
            <p:nvPr/>
          </p:nvSpPr>
          <p:spPr bwMode="auto">
            <a:xfrm flipH="1" flipV="1">
              <a:off x="1008" y="1584"/>
              <a:ext cx="96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79" name="Line 27"/>
            <p:cNvSpPr>
              <a:spLocks noChangeShapeType="1"/>
            </p:cNvSpPr>
            <p:nvPr/>
          </p:nvSpPr>
          <p:spPr bwMode="auto">
            <a:xfrm flipH="1" flipV="1">
              <a:off x="1296" y="1584"/>
              <a:ext cx="0" cy="19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0" name="Line 28"/>
            <p:cNvSpPr>
              <a:spLocks noChangeShapeType="1"/>
            </p:cNvSpPr>
            <p:nvPr/>
          </p:nvSpPr>
          <p:spPr bwMode="auto">
            <a:xfrm flipV="1">
              <a:off x="1855" y="1584"/>
              <a:ext cx="65" cy="1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1" name="Line 29"/>
            <p:cNvSpPr>
              <a:spLocks noChangeShapeType="1"/>
            </p:cNvSpPr>
            <p:nvPr/>
          </p:nvSpPr>
          <p:spPr bwMode="auto">
            <a:xfrm flipV="1">
              <a:off x="384" y="1584"/>
              <a:ext cx="0" cy="1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2" name="Line 30"/>
            <p:cNvSpPr>
              <a:spLocks noChangeShapeType="1"/>
            </p:cNvSpPr>
            <p:nvPr/>
          </p:nvSpPr>
          <p:spPr bwMode="auto">
            <a:xfrm flipH="1">
              <a:off x="1008" y="2448"/>
              <a:ext cx="48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3" name="Line 31"/>
            <p:cNvSpPr>
              <a:spLocks noChangeShapeType="1"/>
            </p:cNvSpPr>
            <p:nvPr/>
          </p:nvSpPr>
          <p:spPr bwMode="auto">
            <a:xfrm flipH="1">
              <a:off x="1296" y="2448"/>
              <a:ext cx="0" cy="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4" name="Line 32"/>
            <p:cNvSpPr>
              <a:spLocks noChangeShapeType="1"/>
            </p:cNvSpPr>
            <p:nvPr/>
          </p:nvSpPr>
          <p:spPr bwMode="auto">
            <a:xfrm>
              <a:off x="1872" y="2448"/>
              <a:ext cx="40" cy="7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5" name="Line 33"/>
            <p:cNvSpPr>
              <a:spLocks noChangeShapeType="1"/>
            </p:cNvSpPr>
            <p:nvPr/>
          </p:nvSpPr>
          <p:spPr bwMode="auto">
            <a:xfrm>
              <a:off x="384" y="2448"/>
              <a:ext cx="0" cy="1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6" name="Line 34"/>
            <p:cNvSpPr>
              <a:spLocks noChangeShapeType="1"/>
            </p:cNvSpPr>
            <p:nvPr/>
          </p:nvSpPr>
          <p:spPr bwMode="auto">
            <a:xfrm>
              <a:off x="1872" y="2208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8387" name="Line 35"/>
            <p:cNvSpPr>
              <a:spLocks noChangeShapeType="1"/>
            </p:cNvSpPr>
            <p:nvPr/>
          </p:nvSpPr>
          <p:spPr bwMode="auto">
            <a:xfrm flipH="1" flipV="1">
              <a:off x="1056" y="2208"/>
              <a:ext cx="4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671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Coordinate Tables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876800"/>
            <a:ext cx="7772400" cy="1447800"/>
          </a:xfrm>
        </p:spPr>
        <p:txBody>
          <a:bodyPr/>
          <a:lstStyle/>
          <a:p>
            <a:pPr eaLnBrk="1" hangingPunct="1"/>
            <a:r>
              <a:rPr lang="en-US" altLang="x-none" sz="2000" dirty="0">
                <a:ea typeface="ＭＳ Ｐゴシック" charset="-128"/>
              </a:rPr>
              <a:t>Coordinates can be useful for other people to check whether their activation foci are similar to yours</a:t>
            </a:r>
          </a:p>
          <a:p>
            <a:pPr eaLnBrk="1" hangingPunct="1"/>
            <a:r>
              <a:rPr lang="en-US" altLang="x-none" sz="2000" dirty="0">
                <a:ea typeface="ＭＳ Ｐゴシック" charset="-128"/>
              </a:rPr>
              <a:t>Often it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easiest to just put coordinates in a table to avoid cluttering text</a:t>
            </a:r>
          </a:p>
        </p:txBody>
      </p:sp>
      <p:pic>
        <p:nvPicPr>
          <p:cNvPr id="60419" name="Picture 4" descr="screen-capture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7763" y="850900"/>
            <a:ext cx="4306887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781800" y="790575"/>
            <a:ext cx="2286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i="1"/>
              <a:t>Source: Culham et al., 2003, Exp. Brain Res.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Do We need a </a:t>
            </a:r>
            <a:r>
              <a:rPr lang="en-US" altLang="en-US">
                <a:ea typeface="ＭＳ Ｐゴシック" charset="-128"/>
              </a:rPr>
              <a:t>“</a:t>
            </a:r>
            <a:r>
              <a:rPr lang="en-US" altLang="x-none">
                <a:ea typeface="ＭＳ Ｐゴシック" charset="-128"/>
              </a:rPr>
              <a:t>Tarailach Atras</a:t>
            </a:r>
            <a:r>
              <a:rPr lang="en-US" altLang="en-US">
                <a:ea typeface="ＭＳ Ｐゴシック" charset="-128"/>
              </a:rPr>
              <a:t>”</a:t>
            </a:r>
            <a:r>
              <a:rPr lang="en-US" altLang="x-none">
                <a:ea typeface="ＭＳ Ｐゴシック" charset="-128"/>
              </a:rPr>
              <a:t>?</a:t>
            </a:r>
            <a:endParaRPr lang="en-CA" altLang="x-none">
              <a:ea typeface="ＭＳ Ｐゴシック" charset="-128"/>
            </a:endParaRPr>
          </a:p>
        </p:txBody>
      </p:sp>
      <p:grpSp>
        <p:nvGrpSpPr>
          <p:cNvPr id="61442" name="Group 3"/>
          <p:cNvGrpSpPr>
            <a:grpSpLocks/>
          </p:cNvGrpSpPr>
          <p:nvPr/>
        </p:nvGrpSpPr>
        <p:grpSpPr bwMode="auto">
          <a:xfrm>
            <a:off x="762000" y="838200"/>
            <a:ext cx="7596188" cy="5429250"/>
            <a:chOff x="159" y="528"/>
            <a:chExt cx="2721" cy="1945"/>
          </a:xfrm>
        </p:grpSpPr>
        <p:pic>
          <p:nvPicPr>
            <p:cNvPr id="614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528"/>
              <a:ext cx="1237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4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528"/>
              <a:ext cx="1312" cy="1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Text Box 6"/>
            <p:cNvSpPr txBox="1">
              <a:spLocks noChangeArrowheads="1"/>
            </p:cNvSpPr>
            <p:nvPr/>
          </p:nvSpPr>
          <p:spPr bwMode="auto">
            <a:xfrm>
              <a:off x="159" y="1934"/>
              <a:ext cx="136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/>
                <a:t>Variability between Japanese </a:t>
              </a:r>
            </a:p>
            <a:p>
              <a:pPr algn="ctr" eaLnBrk="1" hangingPunct="1"/>
              <a:r>
                <a:rPr lang="en-US" altLang="x-none" sz="1400"/>
                <a:t>and European brains, both male</a:t>
              </a:r>
            </a:p>
            <a:p>
              <a:pPr algn="ctr" eaLnBrk="1" hangingPunct="1"/>
              <a:r>
                <a:rPr lang="en-US" altLang="x-none" sz="1400"/>
                <a:t>(red &gt; yellow &gt; green &gt; blue)</a:t>
              </a:r>
            </a:p>
          </p:txBody>
        </p:sp>
        <p:sp>
          <p:nvSpPr>
            <p:cNvPr id="61446" name="Text Box 7"/>
            <p:cNvSpPr txBox="1">
              <a:spLocks noChangeArrowheads="1"/>
            </p:cNvSpPr>
            <p:nvPr/>
          </p:nvSpPr>
          <p:spPr bwMode="auto">
            <a:xfrm>
              <a:off x="1519" y="1934"/>
              <a:ext cx="1361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/>
                <a:t>Variability between male and female brains, both European</a:t>
              </a:r>
            </a:p>
            <a:p>
              <a:pPr algn="ctr" eaLnBrk="1" hangingPunct="1"/>
              <a:r>
                <a:rPr lang="en-US" altLang="x-none" sz="1400"/>
                <a:t>(red &gt; yellow &gt; green &gt; blue)</a:t>
              </a:r>
            </a:p>
          </p:txBody>
        </p:sp>
        <p:sp>
          <p:nvSpPr>
            <p:cNvPr id="61447" name="Text Box 8"/>
            <p:cNvSpPr txBox="1">
              <a:spLocks noChangeArrowheads="1"/>
            </p:cNvSpPr>
            <p:nvPr/>
          </p:nvSpPr>
          <p:spPr bwMode="auto">
            <a:xfrm>
              <a:off x="612" y="2353"/>
              <a:ext cx="181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600" i="1"/>
                <a:t>Source: Zilles et al., 2001, NeuroImage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MNI Space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38200"/>
            <a:ext cx="8713787" cy="5181600"/>
          </a:xfrm>
        </p:spPr>
        <p:txBody>
          <a:bodyPr/>
          <a:lstStyle/>
          <a:p>
            <a:pPr eaLnBrk="1" hangingPunct="1"/>
            <a:r>
              <a:rPr lang="en-US" altLang="x-none" sz="1800">
                <a:ea typeface="ＭＳ Ｐゴシック" charset="-128"/>
              </a:rPr>
              <a:t>Researchers at the Montreal Neurological Institute (MNI) created a better template based on a morphed average of hundreds of brains</a:t>
            </a:r>
          </a:p>
          <a:p>
            <a:pPr lvl="1" eaLnBrk="1" hangingPunct="1"/>
            <a:r>
              <a:rPr lang="en-US" altLang="x-none" sz="1800"/>
              <a:t>many different versions</a:t>
            </a:r>
          </a:p>
          <a:p>
            <a:pPr lvl="2" eaLnBrk="1" hangingPunct="1"/>
            <a:r>
              <a:rPr lang="en-US" altLang="x-none"/>
              <a:t>http://en.wikibooks.org/wiki/MINC/Atlases/Atlases/History</a:t>
            </a:r>
          </a:p>
        </p:txBody>
      </p:sp>
      <p:pic>
        <p:nvPicPr>
          <p:cNvPr id="6553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2349500"/>
            <a:ext cx="5616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MNI Space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38200"/>
            <a:ext cx="8713787" cy="5181600"/>
          </a:xfrm>
        </p:spPr>
        <p:txBody>
          <a:bodyPr/>
          <a:lstStyle/>
          <a:p>
            <a:pPr eaLnBrk="1" hangingPunct="1"/>
            <a:r>
              <a:rPr lang="en-US" altLang="x-none" sz="1800">
                <a:ea typeface="ＭＳ Ｐゴシック" charset="-128"/>
              </a:rPr>
              <a:t>Benefits</a:t>
            </a:r>
          </a:p>
          <a:p>
            <a:pPr lvl="1" eaLnBrk="1" hangingPunct="1"/>
            <a:r>
              <a:rPr lang="en-US" altLang="x-none" sz="1800"/>
              <a:t>MNI Space is based on many subjects not just one brain like Talairach space</a:t>
            </a:r>
          </a:p>
          <a:p>
            <a:pPr lvl="1" eaLnBrk="1" hangingPunct="1"/>
            <a:r>
              <a:rPr lang="en-US" altLang="x-none" sz="1800"/>
              <a:t>MNI transformations use nonlinear warping, which leads to better intersubject alignment</a:t>
            </a:r>
          </a:p>
        </p:txBody>
      </p:sp>
      <p:pic>
        <p:nvPicPr>
          <p:cNvPr id="67587" name="Picture 1" descr="Screen Shot 2014-11-09 at 5.1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763" y="2420938"/>
            <a:ext cx="532447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TextBox 2"/>
          <p:cNvSpPr txBox="1">
            <a:spLocks noChangeArrowheads="1"/>
          </p:cNvSpPr>
          <p:nvPr/>
        </p:nvSpPr>
        <p:spPr bwMode="auto">
          <a:xfrm>
            <a:off x="1908175" y="5732463"/>
            <a:ext cx="134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>
                <a:hlinkClick r:id="rId4"/>
              </a:rPr>
              <a:t>Image Source</a:t>
            </a:r>
            <a:endParaRPr lang="en-US" altLang="x-none" sz="1400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Converting Between MNI and Tal space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3" y="838200"/>
            <a:ext cx="8713787" cy="5181600"/>
          </a:xfrm>
        </p:spPr>
        <p:txBody>
          <a:bodyPr/>
          <a:lstStyle/>
          <a:p>
            <a:pPr eaLnBrk="1" hangingPunct="1"/>
            <a:r>
              <a:rPr lang="en-US" altLang="x-none" sz="2000">
                <a:ea typeface="ＭＳ Ｐゴシック" charset="-128"/>
              </a:rPr>
              <a:t>You many want to convert between the systems</a:t>
            </a:r>
          </a:p>
          <a:p>
            <a:pPr lvl="1" eaLnBrk="1" hangingPunct="1"/>
            <a:r>
              <a:rPr lang="en-US" altLang="x-none"/>
              <a:t>Only Tal provides Brodmann</a:t>
            </a:r>
            <a:r>
              <a:rPr lang="en-US" altLang="en-US"/>
              <a:t>’</a:t>
            </a:r>
            <a:r>
              <a:rPr lang="en-US" altLang="x-none"/>
              <a:t>s areas</a:t>
            </a:r>
          </a:p>
          <a:p>
            <a:pPr lvl="1" eaLnBrk="1" hangingPunct="1"/>
            <a:r>
              <a:rPr lang="en-US" altLang="x-none"/>
              <a:t>Need to convert for meta-analyses</a:t>
            </a:r>
          </a:p>
          <a:p>
            <a:pPr eaLnBrk="1" hangingPunct="1"/>
            <a:r>
              <a:rPr lang="en-US" altLang="x-none" sz="2000">
                <a:ea typeface="ＭＳ Ｐゴシック" charset="-128"/>
              </a:rPr>
              <a:t>The MNI and Talairach coordinates are similar but not identical</a:t>
            </a:r>
          </a:p>
          <a:p>
            <a:pPr lvl="1" eaLnBrk="1" hangingPunct="1"/>
            <a:r>
              <a:rPr lang="en-US" altLang="x-none"/>
              <a:t>e.g., temporal lobes extend 10 mm lower in MNI brain</a:t>
            </a:r>
          </a:p>
          <a:p>
            <a:pPr eaLnBrk="1" hangingPunct="1"/>
            <a:r>
              <a:rPr lang="en-US" altLang="x-none" sz="2000">
                <a:ea typeface="ＭＳ Ｐゴシック" charset="-128"/>
              </a:rPr>
              <a:t>Caveat: careful comparison requires a transformation</a:t>
            </a:r>
          </a:p>
          <a:p>
            <a:pPr eaLnBrk="1" hangingPunct="1">
              <a:buFontTx/>
              <a:buNone/>
            </a:pPr>
            <a:r>
              <a:rPr lang="en-US" altLang="x-none" sz="2000">
                <a:ea typeface="ＭＳ Ｐゴシック" charset="-128"/>
              </a:rPr>
              <a:t>	-- converters can be found online http://www.brainmap.org/icbm2tal/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48244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Rectangle 5"/>
          <p:cNvSpPr>
            <a:spLocks noChangeArrowheads="1"/>
          </p:cNvSpPr>
          <p:nvPr/>
        </p:nvSpPr>
        <p:spPr bwMode="auto">
          <a:xfrm>
            <a:off x="0" y="6583363"/>
            <a:ext cx="6545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 i="1"/>
              <a:t>Source: http://www.mrc-cbu.cam.ac.uk/personal/matthew.brett/abstracts/MNITal/mniposter.pdf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842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Anatomical Localization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 sz="2000">
                <a:ea typeface="ＭＳ Ｐゴシック" charset="-128"/>
              </a:rPr>
              <a:t>Sulci and Gyri</a:t>
            </a:r>
            <a:endParaRPr lang="en-CA" altLang="x-none" sz="2000">
              <a:ea typeface="ＭＳ Ｐゴシック" charset="-128"/>
            </a:endParaRPr>
          </a:p>
        </p:txBody>
      </p:sp>
      <p:grpSp>
        <p:nvGrpSpPr>
          <p:cNvPr id="71682" name="Group 3"/>
          <p:cNvGrpSpPr>
            <a:grpSpLocks/>
          </p:cNvGrpSpPr>
          <p:nvPr/>
        </p:nvGrpSpPr>
        <p:grpSpPr bwMode="auto">
          <a:xfrm>
            <a:off x="3581400" y="1519238"/>
            <a:ext cx="5334000" cy="3586162"/>
            <a:chOff x="2400" y="1341"/>
            <a:chExt cx="3360" cy="2259"/>
          </a:xfrm>
        </p:grpSpPr>
        <p:sp>
          <p:nvSpPr>
            <p:cNvPr id="71693" name="Rectangle 4"/>
            <p:cNvSpPr>
              <a:spLocks noChangeArrowheads="1"/>
            </p:cNvSpPr>
            <p:nvPr/>
          </p:nvSpPr>
          <p:spPr bwMode="auto">
            <a:xfrm>
              <a:off x="4859" y="3386"/>
              <a:ext cx="832" cy="21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71694" name="Rectangle 5"/>
            <p:cNvSpPr>
              <a:spLocks noChangeArrowheads="1"/>
            </p:cNvSpPr>
            <p:nvPr/>
          </p:nvSpPr>
          <p:spPr bwMode="auto">
            <a:xfrm>
              <a:off x="2712" y="3066"/>
              <a:ext cx="1004" cy="498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71695" name="AutoShape 6"/>
            <p:cNvSpPr>
              <a:spLocks noChangeArrowheads="1"/>
            </p:cNvSpPr>
            <p:nvPr/>
          </p:nvSpPr>
          <p:spPr bwMode="auto">
            <a:xfrm flipV="1">
              <a:off x="3578" y="3244"/>
              <a:ext cx="2043" cy="320"/>
            </a:xfrm>
            <a:prstGeom prst="flowChartManualOperation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71696" name="Freeform 7"/>
            <p:cNvSpPr>
              <a:spLocks/>
            </p:cNvSpPr>
            <p:nvPr/>
          </p:nvSpPr>
          <p:spPr bwMode="auto">
            <a:xfrm>
              <a:off x="3231" y="1534"/>
              <a:ext cx="2529" cy="1977"/>
            </a:xfrm>
            <a:custGeom>
              <a:avLst/>
              <a:gdLst>
                <a:gd name="T0" fmla="*/ 0 w 3504"/>
                <a:gd name="T1" fmla="*/ 238 h 2664"/>
                <a:gd name="T2" fmla="*/ 32 w 3504"/>
                <a:gd name="T3" fmla="*/ 238 h 2664"/>
                <a:gd name="T4" fmla="*/ 74 w 3504"/>
                <a:gd name="T5" fmla="*/ 199 h 2664"/>
                <a:gd name="T6" fmla="*/ 92 w 3504"/>
                <a:gd name="T7" fmla="*/ 53 h 2664"/>
                <a:gd name="T8" fmla="*/ 134 w 3504"/>
                <a:gd name="T9" fmla="*/ 0 h 2664"/>
                <a:gd name="T10" fmla="*/ 191 w 3504"/>
                <a:gd name="T11" fmla="*/ 53 h 2664"/>
                <a:gd name="T12" fmla="*/ 198 w 3504"/>
                <a:gd name="T13" fmla="*/ 199 h 2664"/>
                <a:gd name="T14" fmla="*/ 258 w 3504"/>
                <a:gd name="T15" fmla="*/ 243 h 26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04"/>
                <a:gd name="T25" fmla="*/ 0 h 2664"/>
                <a:gd name="T26" fmla="*/ 3504 w 3504"/>
                <a:gd name="T27" fmla="*/ 2664 h 26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04" h="2664">
                  <a:moveTo>
                    <a:pt x="0" y="2592"/>
                  </a:moveTo>
                  <a:cubicBezTo>
                    <a:pt x="132" y="2628"/>
                    <a:pt x="264" y="2664"/>
                    <a:pt x="432" y="2592"/>
                  </a:cubicBezTo>
                  <a:cubicBezTo>
                    <a:pt x="600" y="2520"/>
                    <a:pt x="872" y="2496"/>
                    <a:pt x="1008" y="2160"/>
                  </a:cubicBezTo>
                  <a:cubicBezTo>
                    <a:pt x="1144" y="1824"/>
                    <a:pt x="1112" y="936"/>
                    <a:pt x="1248" y="576"/>
                  </a:cubicBezTo>
                  <a:cubicBezTo>
                    <a:pt x="1384" y="216"/>
                    <a:pt x="1600" y="0"/>
                    <a:pt x="1824" y="0"/>
                  </a:cubicBezTo>
                  <a:cubicBezTo>
                    <a:pt x="2048" y="0"/>
                    <a:pt x="2448" y="216"/>
                    <a:pt x="2592" y="576"/>
                  </a:cubicBezTo>
                  <a:cubicBezTo>
                    <a:pt x="2736" y="936"/>
                    <a:pt x="2536" y="1816"/>
                    <a:pt x="2688" y="2160"/>
                  </a:cubicBezTo>
                  <a:cubicBezTo>
                    <a:pt x="2840" y="2504"/>
                    <a:pt x="3172" y="2572"/>
                    <a:pt x="3504" y="2640"/>
                  </a:cubicBezTo>
                </a:path>
              </a:pathLst>
            </a:custGeom>
            <a:solidFill>
              <a:schemeClr val="tx1"/>
            </a:solidFill>
            <a:ln w="381000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697" name="AutoShape 8"/>
            <p:cNvSpPr>
              <a:spLocks noChangeArrowheads="1"/>
            </p:cNvSpPr>
            <p:nvPr/>
          </p:nvSpPr>
          <p:spPr bwMode="auto">
            <a:xfrm>
              <a:off x="3990" y="2520"/>
              <a:ext cx="104" cy="107"/>
            </a:xfrm>
            <a:prstGeom prst="irregularSeal1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71698" name="Freeform 9"/>
            <p:cNvSpPr>
              <a:spLocks/>
            </p:cNvSpPr>
            <p:nvPr/>
          </p:nvSpPr>
          <p:spPr bwMode="auto">
            <a:xfrm>
              <a:off x="4063" y="2555"/>
              <a:ext cx="1108" cy="83"/>
            </a:xfrm>
            <a:custGeom>
              <a:avLst/>
              <a:gdLst>
                <a:gd name="T0" fmla="*/ 0 w 1632"/>
                <a:gd name="T1" fmla="*/ 1 h 112"/>
                <a:gd name="T2" fmla="*/ 31 w 1632"/>
                <a:gd name="T3" fmla="*/ 10 h 112"/>
                <a:gd name="T4" fmla="*/ 67 w 1632"/>
                <a:gd name="T5" fmla="*/ 1 h 112"/>
                <a:gd name="T6" fmla="*/ 70 w 1632"/>
                <a:gd name="T7" fmla="*/ 1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32"/>
                <a:gd name="T13" fmla="*/ 0 h 112"/>
                <a:gd name="T14" fmla="*/ 1632 w 1632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32" h="112">
                  <a:moveTo>
                    <a:pt x="0" y="16"/>
                  </a:moveTo>
                  <a:cubicBezTo>
                    <a:pt x="212" y="64"/>
                    <a:pt x="424" y="112"/>
                    <a:pt x="672" y="112"/>
                  </a:cubicBezTo>
                  <a:cubicBezTo>
                    <a:pt x="920" y="112"/>
                    <a:pt x="1344" y="32"/>
                    <a:pt x="1488" y="16"/>
                  </a:cubicBezTo>
                  <a:cubicBezTo>
                    <a:pt x="1632" y="0"/>
                    <a:pt x="1584" y="8"/>
                    <a:pt x="1536" y="16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699" name="Line 10"/>
            <p:cNvSpPr>
              <a:spLocks noChangeShapeType="1"/>
            </p:cNvSpPr>
            <p:nvPr/>
          </p:nvSpPr>
          <p:spPr bwMode="auto">
            <a:xfrm flipV="1">
              <a:off x="5133" y="2484"/>
              <a:ext cx="35" cy="71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00" name="Line 11"/>
            <p:cNvSpPr>
              <a:spLocks noChangeShapeType="1"/>
            </p:cNvSpPr>
            <p:nvPr/>
          </p:nvSpPr>
          <p:spPr bwMode="auto">
            <a:xfrm>
              <a:off x="5133" y="2555"/>
              <a:ext cx="35" cy="72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01" name="Text Box 12"/>
            <p:cNvSpPr txBox="1">
              <a:spLocks noChangeArrowheads="1"/>
            </p:cNvSpPr>
            <p:nvPr/>
          </p:nvSpPr>
          <p:spPr bwMode="auto">
            <a:xfrm>
              <a:off x="4203" y="1444"/>
              <a:ext cx="726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gray matter </a:t>
              </a:r>
            </a:p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(dendrites &amp; </a:t>
              </a:r>
            </a:p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synapses)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71702" name="Text Box 13"/>
            <p:cNvSpPr txBox="1">
              <a:spLocks noChangeArrowheads="1"/>
            </p:cNvSpPr>
            <p:nvPr/>
          </p:nvSpPr>
          <p:spPr bwMode="auto">
            <a:xfrm>
              <a:off x="4199" y="2218"/>
              <a:ext cx="757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white matter </a:t>
              </a:r>
            </a:p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(axons)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71703" name="Rectangle 14"/>
            <p:cNvSpPr>
              <a:spLocks noChangeArrowheads="1"/>
            </p:cNvSpPr>
            <p:nvPr/>
          </p:nvSpPr>
          <p:spPr bwMode="auto">
            <a:xfrm>
              <a:off x="2400" y="3279"/>
              <a:ext cx="2702" cy="321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sp>
          <p:nvSpPr>
            <p:cNvPr id="71704" name="Freeform 15"/>
            <p:cNvSpPr>
              <a:spLocks/>
            </p:cNvSpPr>
            <p:nvPr/>
          </p:nvSpPr>
          <p:spPr bwMode="auto">
            <a:xfrm>
              <a:off x="2588" y="1392"/>
              <a:ext cx="1351" cy="2048"/>
            </a:xfrm>
            <a:custGeom>
              <a:avLst/>
              <a:gdLst>
                <a:gd name="T0" fmla="*/ 138 w 1872"/>
                <a:gd name="T1" fmla="*/ 148 h 2928"/>
                <a:gd name="T2" fmla="*/ 120 w 1872"/>
                <a:gd name="T3" fmla="*/ 161 h 2928"/>
                <a:gd name="T4" fmla="*/ 113 w 1872"/>
                <a:gd name="T5" fmla="*/ 136 h 2928"/>
                <a:gd name="T6" fmla="*/ 120 w 1872"/>
                <a:gd name="T7" fmla="*/ 92 h 2928"/>
                <a:gd name="T8" fmla="*/ 123 w 1872"/>
                <a:gd name="T9" fmla="*/ 31 h 2928"/>
                <a:gd name="T10" fmla="*/ 110 w 1872"/>
                <a:gd name="T11" fmla="*/ 7 h 2928"/>
                <a:gd name="T12" fmla="*/ 84 w 1872"/>
                <a:gd name="T13" fmla="*/ 1 h 2928"/>
                <a:gd name="T14" fmla="*/ 53 w 1872"/>
                <a:gd name="T15" fmla="*/ 15 h 2928"/>
                <a:gd name="T16" fmla="*/ 32 w 1872"/>
                <a:gd name="T17" fmla="*/ 84 h 2928"/>
                <a:gd name="T18" fmla="*/ 18 w 1872"/>
                <a:gd name="T19" fmla="*/ 155 h 2928"/>
                <a:gd name="T20" fmla="*/ 0 w 1872"/>
                <a:gd name="T21" fmla="*/ 158 h 29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2"/>
                <a:gd name="T34" fmla="*/ 0 h 2928"/>
                <a:gd name="T35" fmla="*/ 1872 w 1872"/>
                <a:gd name="T36" fmla="*/ 2928 h 29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2" h="2928">
                  <a:moveTo>
                    <a:pt x="1872" y="2568"/>
                  </a:moveTo>
                  <a:cubicBezTo>
                    <a:pt x="1780" y="2704"/>
                    <a:pt x="1688" y="2840"/>
                    <a:pt x="1632" y="2808"/>
                  </a:cubicBezTo>
                  <a:cubicBezTo>
                    <a:pt x="1576" y="2776"/>
                    <a:pt x="1536" y="2576"/>
                    <a:pt x="1536" y="2376"/>
                  </a:cubicBezTo>
                  <a:cubicBezTo>
                    <a:pt x="1536" y="2176"/>
                    <a:pt x="1608" y="1912"/>
                    <a:pt x="1632" y="1608"/>
                  </a:cubicBezTo>
                  <a:cubicBezTo>
                    <a:pt x="1656" y="1304"/>
                    <a:pt x="1704" y="800"/>
                    <a:pt x="1680" y="552"/>
                  </a:cubicBezTo>
                  <a:cubicBezTo>
                    <a:pt x="1656" y="304"/>
                    <a:pt x="1576" y="208"/>
                    <a:pt x="1488" y="120"/>
                  </a:cubicBezTo>
                  <a:cubicBezTo>
                    <a:pt x="1400" y="32"/>
                    <a:pt x="1280" y="0"/>
                    <a:pt x="1152" y="24"/>
                  </a:cubicBezTo>
                  <a:cubicBezTo>
                    <a:pt x="1024" y="48"/>
                    <a:pt x="840" y="24"/>
                    <a:pt x="720" y="264"/>
                  </a:cubicBezTo>
                  <a:cubicBezTo>
                    <a:pt x="600" y="504"/>
                    <a:pt x="512" y="1056"/>
                    <a:pt x="432" y="1464"/>
                  </a:cubicBezTo>
                  <a:cubicBezTo>
                    <a:pt x="352" y="1872"/>
                    <a:pt x="312" y="2496"/>
                    <a:pt x="240" y="2712"/>
                  </a:cubicBezTo>
                  <a:cubicBezTo>
                    <a:pt x="168" y="2928"/>
                    <a:pt x="84" y="2844"/>
                    <a:pt x="0" y="2760"/>
                  </a:cubicBezTo>
                </a:path>
              </a:pathLst>
            </a:custGeom>
            <a:solidFill>
              <a:schemeClr val="tx1"/>
            </a:solidFill>
            <a:ln w="381000">
              <a:solidFill>
                <a:srgbClr val="C0C0C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705" name="Text Box 16"/>
            <p:cNvSpPr txBox="1">
              <a:spLocks noChangeArrowheads="1"/>
            </p:cNvSpPr>
            <p:nvPr/>
          </p:nvSpPr>
          <p:spPr bwMode="auto">
            <a:xfrm>
              <a:off x="3532" y="3173"/>
              <a:ext cx="58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FUNDUS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71706" name="Text Box 17"/>
            <p:cNvSpPr txBox="1">
              <a:spLocks noChangeArrowheads="1"/>
            </p:cNvSpPr>
            <p:nvPr/>
          </p:nvSpPr>
          <p:spPr bwMode="auto">
            <a:xfrm rot="-5400000">
              <a:off x="3566" y="2336"/>
              <a:ext cx="42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BANK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7170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3231" y="1570"/>
              <a:ext cx="416" cy="570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charset="0"/>
                  <a:ea typeface="Arial Black" charset="0"/>
                  <a:cs typeface="Arial Black" charset="0"/>
                </a:rPr>
                <a:t>GYRUS</a:t>
              </a:r>
            </a:p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charset="0"/>
                <a:ea typeface="Arial Black" charset="0"/>
                <a:cs typeface="Arial Black" charset="0"/>
              </a:endParaRPr>
            </a:p>
          </p:txBody>
        </p:sp>
        <p:sp>
          <p:nvSpPr>
            <p:cNvPr id="71708" name="Freeform 19"/>
            <p:cNvSpPr>
              <a:spLocks/>
            </p:cNvSpPr>
            <p:nvPr/>
          </p:nvSpPr>
          <p:spPr bwMode="auto">
            <a:xfrm>
              <a:off x="2504" y="3208"/>
              <a:ext cx="173" cy="178"/>
            </a:xfrm>
            <a:custGeom>
              <a:avLst/>
              <a:gdLst>
                <a:gd name="T0" fmla="*/ 18 w 240"/>
                <a:gd name="T1" fmla="*/ 22 h 240"/>
                <a:gd name="T2" fmla="*/ 3 w 240"/>
                <a:gd name="T3" fmla="*/ 9 h 240"/>
                <a:gd name="T4" fmla="*/ 0 w 240"/>
                <a:gd name="T5" fmla="*/ 0 h 240"/>
                <a:gd name="T6" fmla="*/ 0 60000 65536"/>
                <a:gd name="T7" fmla="*/ 0 60000 65536"/>
                <a:gd name="T8" fmla="*/ 0 60000 65536"/>
                <a:gd name="T9" fmla="*/ 0 w 240"/>
                <a:gd name="T10" fmla="*/ 0 h 240"/>
                <a:gd name="T11" fmla="*/ 240 w 240"/>
                <a:gd name="T12" fmla="*/ 240 h 2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0" h="240">
                  <a:moveTo>
                    <a:pt x="240" y="240"/>
                  </a:moveTo>
                  <a:cubicBezTo>
                    <a:pt x="164" y="188"/>
                    <a:pt x="88" y="136"/>
                    <a:pt x="48" y="96"/>
                  </a:cubicBezTo>
                  <a:cubicBezTo>
                    <a:pt x="8" y="56"/>
                    <a:pt x="4" y="28"/>
                    <a:pt x="0" y="0"/>
                  </a:cubicBezTo>
                </a:path>
              </a:pathLst>
            </a:custGeom>
            <a:noFill/>
            <a:ln w="381000">
              <a:solidFill>
                <a:srgbClr val="C0C0C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80925" name="Text Box 20"/>
            <p:cNvSpPr txBox="1">
              <a:spLocks noChangeArrowheads="1"/>
            </p:cNvSpPr>
            <p:nvPr/>
          </p:nvSpPr>
          <p:spPr bwMode="auto">
            <a:xfrm rot="-5050047">
              <a:off x="3340" y="2421"/>
              <a:ext cx="11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2800" b="1" dirty="0">
                  <a:ln>
                    <a:solidFill>
                      <a:srgbClr val="000000"/>
                    </a:solidFill>
                  </a:ln>
                  <a:solidFill>
                    <a:schemeClr val="tx2"/>
                  </a:solidFill>
                  <a:latin typeface="Arial Black" charset="0"/>
                </a:rPr>
                <a:t>SULCUS</a:t>
              </a:r>
              <a:endParaRPr lang="en-CA" sz="2800" b="1" dirty="0">
                <a:ln>
                  <a:solidFill>
                    <a:srgbClr val="000000"/>
                  </a:solidFill>
                </a:ln>
                <a:solidFill>
                  <a:schemeClr val="tx2"/>
                </a:solidFill>
                <a:latin typeface="Arial Black" charset="0"/>
              </a:endParaRPr>
            </a:p>
          </p:txBody>
        </p:sp>
        <p:sp>
          <p:nvSpPr>
            <p:cNvPr id="71710" name="Text Box 17"/>
            <p:cNvSpPr txBox="1">
              <a:spLocks noChangeArrowheads="1"/>
            </p:cNvSpPr>
            <p:nvPr/>
          </p:nvSpPr>
          <p:spPr bwMode="auto">
            <a:xfrm>
              <a:off x="3139" y="1341"/>
              <a:ext cx="55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x-none" sz="1400">
                  <a:solidFill>
                    <a:srgbClr val="000000"/>
                  </a:solidFill>
                </a:rPr>
                <a:t>CROWN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</p:grpSp>
      <p:pic>
        <p:nvPicPr>
          <p:cNvPr id="71683" name="Picture 21" descr="subgyral_whitema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076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Text Box 22"/>
          <p:cNvSpPr txBox="1">
            <a:spLocks noChangeArrowheads="1"/>
          </p:cNvSpPr>
          <p:nvPr/>
        </p:nvSpPr>
        <p:spPr bwMode="auto">
          <a:xfrm rot="-4781447">
            <a:off x="1414463" y="4568825"/>
            <a:ext cx="7254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FF0000"/>
                </a:solidFill>
              </a:rPr>
              <a:t>GYRUS</a:t>
            </a:r>
            <a:endParaRPr lang="en-CA" altLang="x-none" sz="1200">
              <a:solidFill>
                <a:srgbClr val="FF0000"/>
              </a:solidFill>
            </a:endParaRPr>
          </a:p>
        </p:txBody>
      </p:sp>
      <p:sp>
        <p:nvSpPr>
          <p:cNvPr id="71685" name="Text Box 23"/>
          <p:cNvSpPr txBox="1">
            <a:spLocks noChangeArrowheads="1"/>
          </p:cNvSpPr>
          <p:nvPr/>
        </p:nvSpPr>
        <p:spPr bwMode="auto">
          <a:xfrm rot="-6126163">
            <a:off x="1404938" y="3768725"/>
            <a:ext cx="8016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chemeClr val="tx2"/>
                </a:solidFill>
              </a:rPr>
              <a:t>SULCUS</a:t>
            </a:r>
            <a:endParaRPr lang="en-CA" altLang="x-none" sz="1200">
              <a:solidFill>
                <a:schemeClr val="tx2"/>
              </a:solidFill>
            </a:endParaRPr>
          </a:p>
        </p:txBody>
      </p:sp>
      <p:sp>
        <p:nvSpPr>
          <p:cNvPr id="71686" name="Text Box 24"/>
          <p:cNvSpPr txBox="1">
            <a:spLocks noChangeArrowheads="1"/>
          </p:cNvSpPr>
          <p:nvPr/>
        </p:nvSpPr>
        <p:spPr bwMode="auto">
          <a:xfrm rot="-4878751">
            <a:off x="3733006" y="3231357"/>
            <a:ext cx="1557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chemeClr val="accent1"/>
                </a:solidFill>
              </a:rPr>
              <a:t>gray/white border</a:t>
            </a:r>
            <a:endParaRPr lang="en-CA" altLang="x-none" sz="1400">
              <a:solidFill>
                <a:schemeClr val="accent1"/>
              </a:solidFill>
            </a:endParaRPr>
          </a:p>
        </p:txBody>
      </p:sp>
      <p:sp>
        <p:nvSpPr>
          <p:cNvPr id="71687" name="Text Box 25"/>
          <p:cNvSpPr txBox="1">
            <a:spLocks noChangeArrowheads="1"/>
          </p:cNvSpPr>
          <p:nvPr/>
        </p:nvSpPr>
        <p:spPr bwMode="auto">
          <a:xfrm rot="-4878751">
            <a:off x="3567906" y="3229769"/>
            <a:ext cx="1093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00FF"/>
                </a:solidFill>
              </a:rPr>
              <a:t>pial surface</a:t>
            </a:r>
            <a:endParaRPr lang="en-CA" altLang="x-none" sz="1400">
              <a:solidFill>
                <a:srgbClr val="FF00FF"/>
              </a:solidFill>
            </a:endParaRPr>
          </a:p>
        </p:txBody>
      </p:sp>
      <p:sp>
        <p:nvSpPr>
          <p:cNvPr id="71688" name="Line 26"/>
          <p:cNvSpPr>
            <a:spLocks noChangeShapeType="1"/>
          </p:cNvSpPr>
          <p:nvPr/>
        </p:nvSpPr>
        <p:spPr bwMode="auto">
          <a:xfrm flipH="1">
            <a:off x="2819400" y="4038600"/>
            <a:ext cx="1219200" cy="6096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89" name="Line 27"/>
          <p:cNvSpPr>
            <a:spLocks noChangeShapeType="1"/>
          </p:cNvSpPr>
          <p:nvPr/>
        </p:nvSpPr>
        <p:spPr bwMode="auto">
          <a:xfrm flipH="1" flipV="1">
            <a:off x="2819400" y="4038600"/>
            <a:ext cx="1600200" cy="2286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690" name="Text Box 28"/>
          <p:cNvSpPr txBox="1">
            <a:spLocks noChangeArrowheads="1"/>
          </p:cNvSpPr>
          <p:nvPr/>
        </p:nvSpPr>
        <p:spPr bwMode="auto">
          <a:xfrm>
            <a:off x="1295400" y="4191000"/>
            <a:ext cx="844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>
                <a:solidFill>
                  <a:srgbClr val="00FF00"/>
                </a:solidFill>
              </a:rPr>
              <a:t>FISSURE</a:t>
            </a:r>
            <a:endParaRPr lang="en-CA" altLang="x-none" sz="1200">
              <a:solidFill>
                <a:srgbClr val="00FF00"/>
              </a:solidFill>
            </a:endParaRPr>
          </a:p>
        </p:txBody>
      </p:sp>
      <p:sp>
        <p:nvSpPr>
          <p:cNvPr id="71691" name="Text Box 29"/>
          <p:cNvSpPr txBox="1">
            <a:spLocks noChangeArrowheads="1"/>
          </p:cNvSpPr>
          <p:nvPr/>
        </p:nvSpPr>
        <p:spPr bwMode="auto">
          <a:xfrm>
            <a:off x="152400" y="5589588"/>
            <a:ext cx="27638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Ludwig &amp; Klingler, 1956,</a:t>
            </a:r>
          </a:p>
          <a:p>
            <a:pPr eaLnBrk="1" hangingPunct="1"/>
            <a:r>
              <a:rPr lang="en-US" altLang="x-none" sz="1400" i="1"/>
              <a:t> in Tamraz &amp; Comair, 2000</a:t>
            </a:r>
            <a:endParaRPr lang="en-CA" altLang="x-none" sz="1400" i="1"/>
          </a:p>
        </p:txBody>
      </p:sp>
      <p:sp>
        <p:nvSpPr>
          <p:cNvPr id="71692" name="TextBox 2"/>
          <p:cNvSpPr txBox="1">
            <a:spLocks noChangeArrowheads="1"/>
          </p:cNvSpPr>
          <p:nvPr/>
        </p:nvSpPr>
        <p:spPr bwMode="auto">
          <a:xfrm>
            <a:off x="6588125" y="3529013"/>
            <a:ext cx="744538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0000FF"/>
                </a:solidFill>
              </a:rPr>
              <a:t>neuron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Variability of Sulci</a:t>
            </a:r>
            <a:endParaRPr lang="en-CA" altLang="x-none">
              <a:ea typeface="ＭＳ Ｐゴシック" charset="-128"/>
            </a:endParaRPr>
          </a:p>
        </p:txBody>
      </p:sp>
      <p:pic>
        <p:nvPicPr>
          <p:cNvPr id="73730" name="Picture 3" descr="sulcal_variabil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762000"/>
            <a:ext cx="67818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4"/>
          <p:cNvSpPr txBox="1">
            <a:spLocks noChangeArrowheads="1"/>
          </p:cNvSpPr>
          <p:nvPr/>
        </p:nvSpPr>
        <p:spPr bwMode="auto">
          <a:xfrm>
            <a:off x="2359025" y="5867400"/>
            <a:ext cx="4424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Szikla et al., 1977, in Tamraz &amp; Comair, 2000</a:t>
            </a:r>
            <a:endParaRPr lang="en-CA" altLang="x-none" sz="1400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Effects of Sulcal Variability</a:t>
            </a:r>
          </a:p>
        </p:txBody>
      </p:sp>
      <p:pic>
        <p:nvPicPr>
          <p:cNvPr id="75778" name="Picture 2" descr="Screen Shot 2013-03-03 at 7.21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8" y="952500"/>
            <a:ext cx="7983537" cy="498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369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Frost &amp; Goebel, 2012, NeuroImage</a:t>
            </a:r>
            <a:endParaRPr lang="en-CA" altLang="x-none" sz="14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Variability of Functional Areas </a:t>
            </a:r>
            <a:endParaRPr lang="en-CA" altLang="x-none">
              <a:ea typeface="ＭＳ Ｐゴシック" charset="-128"/>
            </a:endParaRPr>
          </a:p>
        </p:txBody>
      </p:sp>
      <p:pic>
        <p:nvPicPr>
          <p:cNvPr id="76802" name="Picture 3" descr="watson_mt_variability"/>
          <p:cNvPicPr>
            <a:picLocks noChangeAspect="1" noChangeArrowheads="1"/>
          </p:cNvPicPr>
          <p:nvPr/>
        </p:nvPicPr>
        <p:blipFill>
          <a:blip r:embed="rId3">
            <a:lum bright="-24000"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334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Text Box 4"/>
          <p:cNvSpPr txBox="1">
            <a:spLocks noChangeArrowheads="1"/>
          </p:cNvSpPr>
          <p:nvPr/>
        </p:nvSpPr>
        <p:spPr bwMode="auto">
          <a:xfrm>
            <a:off x="381000" y="5181600"/>
            <a:ext cx="87630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/>
              <a:t>Watson et al., 1995</a:t>
            </a:r>
          </a:p>
          <a:p>
            <a:pPr eaLnBrk="1" hangingPunct="1"/>
            <a:r>
              <a:rPr lang="en-US" altLang="x-none" sz="1800"/>
              <a:t>- motion-selective area, MT+ (=V5) is quite variable in stereotaxic space</a:t>
            </a:r>
          </a:p>
          <a:p>
            <a:pPr eaLnBrk="1" hangingPunct="1">
              <a:buFontTx/>
              <a:buChar char="-"/>
            </a:pPr>
            <a:r>
              <a:rPr lang="en-US" altLang="x-none" sz="1800"/>
              <a:t> however, the area is quite consistent in its location relative to sulci	</a:t>
            </a:r>
          </a:p>
          <a:p>
            <a:pPr lvl="1" eaLnBrk="1" hangingPunct="1">
              <a:buFontTx/>
              <a:buChar char="-"/>
            </a:pPr>
            <a:r>
              <a:rPr lang="en-US" altLang="x-none" sz="1800"/>
              <a:t> junction of inferior temporal sulcus and lateral occipital sulcus </a:t>
            </a:r>
          </a:p>
          <a:p>
            <a:pPr lvl="2" eaLnBrk="1" hangingPunct="1">
              <a:buFontTx/>
              <a:buChar char="-"/>
            </a:pPr>
            <a:r>
              <a:rPr lang="en-US" altLang="x-none" sz="1800"/>
              <a:t> see also Dumoulin et al., 2000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Group Analyses</a:t>
            </a:r>
          </a:p>
        </p:txBody>
      </p:sp>
      <p:sp>
        <p:nvSpPr>
          <p:cNvPr id="4608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1. Get all the subjects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 brains into a common space</a:t>
            </a:r>
          </a:p>
          <a:p>
            <a:pPr lvl="1"/>
            <a:r>
              <a:rPr lang="en-US" altLang="x-none" dirty="0" err="1"/>
              <a:t>Talairach</a:t>
            </a:r>
            <a:r>
              <a:rPr lang="en-US" altLang="x-none" dirty="0"/>
              <a:t> space</a:t>
            </a:r>
          </a:p>
          <a:p>
            <a:pPr lvl="1"/>
            <a:r>
              <a:rPr lang="en-US" altLang="x-none" dirty="0"/>
              <a:t>MNI space</a:t>
            </a:r>
          </a:p>
          <a:p>
            <a:pPr lvl="1"/>
            <a:r>
              <a:rPr lang="en-US" altLang="x-none" dirty="0"/>
              <a:t>cortex-based alignment</a:t>
            </a:r>
          </a:p>
          <a:p>
            <a:pPr lvl="1"/>
            <a:endParaRPr lang="en-US" altLang="x-none" dirty="0"/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2A. Do group statistics</a:t>
            </a:r>
          </a:p>
          <a:p>
            <a:pPr lvl="1"/>
            <a:r>
              <a:rPr lang="en-US" altLang="x-none" dirty="0"/>
              <a:t>Random Effects GLM</a:t>
            </a:r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and/or </a:t>
            </a:r>
          </a:p>
          <a:p>
            <a:pPr marL="0" indent="0">
              <a:buFontTx/>
              <a:buNone/>
            </a:pPr>
            <a:r>
              <a:rPr lang="en-US" altLang="x-none" dirty="0">
                <a:ea typeface="ＭＳ Ｐゴシック" charset="-128"/>
              </a:rPr>
              <a:t>2B. Use a Region of Interest Approach</a:t>
            </a:r>
          </a:p>
          <a:p>
            <a:pPr marL="0" indent="0">
              <a:buFontTx/>
              <a:buNone/>
            </a:pPr>
            <a:endParaRPr lang="en-US" altLang="x-none" dirty="0">
              <a:ea typeface="ＭＳ Ｐゴシック" charset="-128"/>
            </a:endParaRPr>
          </a:p>
          <a:p>
            <a:pPr lvl="1"/>
            <a:endParaRPr lang="en-US" altLang="x-non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Cerebral cortex is a crumpled map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124744"/>
            <a:ext cx="443711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9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712788" y="0"/>
            <a:ext cx="7786687" cy="885825"/>
          </a:xfrm>
          <a:noFill/>
        </p:spPr>
        <p:txBody>
          <a:bodyPr lIns="90487" tIns="44450" rIns="90487" bIns="44450"/>
          <a:lstStyle/>
          <a:p>
            <a:pPr eaLnBrk="1" hangingPunct="1"/>
            <a:r>
              <a:rPr lang="en-US" altLang="x-none" sz="2800" b="1">
                <a:solidFill>
                  <a:schemeClr val="tx1"/>
                </a:solidFill>
                <a:ea typeface="ＭＳ Ｐゴシック" charset="-128"/>
              </a:rPr>
              <a:t>Cortical Surfaces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658813" y="914400"/>
            <a:ext cx="1957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600">
                <a:solidFill>
                  <a:srgbClr val="66FFFF"/>
                </a:solidFill>
              </a:rPr>
              <a:t>segment gray-white</a:t>
            </a:r>
          </a:p>
          <a:p>
            <a:pPr algn="ctr"/>
            <a:r>
              <a:rPr lang="en-US" altLang="x-none" sz="1600">
                <a:solidFill>
                  <a:srgbClr val="66FFFF"/>
                </a:solidFill>
              </a:rPr>
              <a:t>matter boundary</a:t>
            </a:r>
          </a:p>
        </p:txBody>
      </p:sp>
      <p:sp>
        <p:nvSpPr>
          <p:cNvPr id="78851" name="Text Box 4"/>
          <p:cNvSpPr txBox="1">
            <a:spLocks noChangeArrowheads="1"/>
          </p:cNvSpPr>
          <p:nvPr/>
        </p:nvSpPr>
        <p:spPr bwMode="auto">
          <a:xfrm>
            <a:off x="6637338" y="914400"/>
            <a:ext cx="2149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66FFFF"/>
                </a:solidFill>
              </a:rPr>
              <a:t>inflate cortical surface</a:t>
            </a:r>
            <a:endParaRPr lang="en-US" altLang="x-none" sz="1600">
              <a:solidFill>
                <a:srgbClr val="00CCFF"/>
              </a:solidFill>
            </a:endParaRPr>
          </a:p>
        </p:txBody>
      </p:sp>
      <p:sp>
        <p:nvSpPr>
          <p:cNvPr id="78852" name="Text Box 5"/>
          <p:cNvSpPr txBox="1">
            <a:spLocks noChangeArrowheads="1"/>
          </p:cNvSpPr>
          <p:nvPr/>
        </p:nvSpPr>
        <p:spPr bwMode="auto">
          <a:xfrm>
            <a:off x="6400800" y="4114800"/>
            <a:ext cx="2657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66FFFF"/>
                </a:solidFill>
              </a:rPr>
              <a:t>sulci = concave = dark gray</a:t>
            </a:r>
          </a:p>
          <a:p>
            <a:r>
              <a:rPr lang="en-US" altLang="x-none" sz="1600">
                <a:solidFill>
                  <a:srgbClr val="66FFFF"/>
                </a:solidFill>
              </a:rPr>
              <a:t>gyri = convex = light gray</a:t>
            </a:r>
            <a:endParaRPr lang="en-US" altLang="x-none" sz="1600"/>
          </a:p>
        </p:txBody>
      </p:sp>
      <p:graphicFrame>
        <p:nvGraphicFramePr>
          <p:cNvPr id="78853" name="Object 2"/>
          <p:cNvGraphicFramePr>
            <a:graphicFrameLocks noChangeAspect="1"/>
          </p:cNvGraphicFramePr>
          <p:nvPr/>
        </p:nvGraphicFramePr>
        <p:xfrm>
          <a:off x="3157538" y="1981200"/>
          <a:ext cx="2928937" cy="188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0" name="Bitmap Image" r:id="rId4" imgW="6695238" imgH="4315427" progId="Paint.Picture">
                  <p:embed/>
                </p:oleObj>
              </mc:Choice>
              <mc:Fallback>
                <p:oleObj name="Bitmap Image" r:id="rId4" imgW="6695238" imgH="431542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7538" y="1981200"/>
                        <a:ext cx="2928937" cy="188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4" name="Object 3"/>
          <p:cNvGraphicFramePr>
            <a:graphicFrameLocks noChangeAspect="1"/>
          </p:cNvGraphicFramePr>
          <p:nvPr/>
        </p:nvGraphicFramePr>
        <p:xfrm>
          <a:off x="6097588" y="1981200"/>
          <a:ext cx="306705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1" name="Bitmap Image" r:id="rId6" imgW="9866667" imgH="5990476" progId="Paint.Picture">
                  <p:embed/>
                </p:oleObj>
              </mc:Choice>
              <mc:Fallback>
                <p:oleObj name="Bitmap Image" r:id="rId6" imgW="9866667" imgH="599047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7588" y="1981200"/>
                        <a:ext cx="306705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5" name="Object 4"/>
          <p:cNvGraphicFramePr>
            <a:graphicFrameLocks noChangeAspect="1"/>
          </p:cNvGraphicFramePr>
          <p:nvPr/>
        </p:nvGraphicFramePr>
        <p:xfrm>
          <a:off x="0" y="1676400"/>
          <a:ext cx="3276600" cy="325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2" name="Bitmap Image" r:id="rId8" imgW="4877481" imgH="4847619" progId="Paint.Picture">
                  <p:embed/>
                </p:oleObj>
              </mc:Choice>
              <mc:Fallback>
                <p:oleObj name="Bitmap Image" r:id="rId8" imgW="4877481" imgH="48476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6400"/>
                        <a:ext cx="3276600" cy="325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6" name="Text Box 9"/>
          <p:cNvSpPr txBox="1">
            <a:spLocks noChangeArrowheads="1"/>
          </p:cNvSpPr>
          <p:nvPr/>
        </p:nvSpPr>
        <p:spPr bwMode="auto">
          <a:xfrm>
            <a:off x="3589338" y="914400"/>
            <a:ext cx="219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altLang="x-none" sz="1600">
                <a:solidFill>
                  <a:srgbClr val="66FFFF"/>
                </a:solidFill>
              </a:rPr>
              <a:t>render cortical surface</a:t>
            </a:r>
          </a:p>
        </p:txBody>
      </p:sp>
      <p:sp>
        <p:nvSpPr>
          <p:cNvPr id="78857" name="Line 10"/>
          <p:cNvSpPr>
            <a:spLocks noChangeShapeType="1"/>
          </p:cNvSpPr>
          <p:nvPr/>
        </p:nvSpPr>
        <p:spPr bwMode="auto">
          <a:xfrm>
            <a:off x="2844800" y="1066800"/>
            <a:ext cx="4064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8" name="Line 11"/>
          <p:cNvSpPr>
            <a:spLocks noChangeShapeType="1"/>
          </p:cNvSpPr>
          <p:nvPr/>
        </p:nvSpPr>
        <p:spPr bwMode="auto">
          <a:xfrm>
            <a:off x="5824538" y="1066800"/>
            <a:ext cx="406400" cy="0"/>
          </a:xfrm>
          <a:prstGeom prst="line">
            <a:avLst/>
          </a:prstGeom>
          <a:noFill/>
          <a:ln w="635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Cortical Inflation</a:t>
            </a:r>
            <a:endParaRPr lang="en-CA" altLang="x-none" dirty="0">
              <a:ea typeface="ＭＳ Ｐゴシック" charset="-128"/>
            </a:endParaRPr>
          </a:p>
        </p:txBody>
      </p:sp>
      <p:sp>
        <p:nvSpPr>
          <p:cNvPr id="80898" name="Text Box 3"/>
          <p:cNvSpPr txBox="1">
            <a:spLocks noChangeArrowheads="1"/>
          </p:cNvSpPr>
          <p:nvPr/>
        </p:nvSpPr>
        <p:spPr bwMode="auto">
          <a:xfrm>
            <a:off x="3192463" y="5470525"/>
            <a:ext cx="27860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000"/>
              <a:t>Movie: unfoldorig.mpeg</a:t>
            </a:r>
          </a:p>
          <a:p>
            <a:pPr algn="ctr" eaLnBrk="1" hangingPunct="1"/>
            <a:r>
              <a:rPr lang="en-CA" altLang="x-none" sz="1000">
                <a:hlinkClick r:id="rId5"/>
              </a:rPr>
              <a:t>http://cogsci.ucsd.edu/~sereno/unfoldorig.mpg</a:t>
            </a:r>
            <a:endParaRPr lang="en-US" altLang="x-none" sz="1000"/>
          </a:p>
          <a:p>
            <a:pPr algn="ctr" eaLnBrk="1" hangingPunct="1"/>
            <a:r>
              <a:rPr lang="en-US" altLang="x-none" sz="1000" i="1"/>
              <a:t>Source: </a:t>
            </a:r>
            <a:r>
              <a:rPr lang="en-US" altLang="x-none" sz="1000" i="1">
                <a:hlinkClick r:id="rId6"/>
              </a:rPr>
              <a:t>Marty Sereno</a:t>
            </a:r>
            <a:r>
              <a:rPr lang="en-US" altLang="en-US" sz="1000" i="1">
                <a:hlinkClick r:id="rId6"/>
              </a:rPr>
              <a:t>’</a:t>
            </a:r>
            <a:r>
              <a:rPr lang="en-US" altLang="x-none" sz="1000" i="1">
                <a:hlinkClick r:id="rId6"/>
              </a:rPr>
              <a:t>s web page</a:t>
            </a:r>
            <a:endParaRPr lang="en-CA" altLang="x-none" sz="1000" i="1"/>
          </a:p>
          <a:p>
            <a:pPr algn="ctr" eaLnBrk="1" hangingPunct="1"/>
            <a:endParaRPr lang="en-CA" altLang="x-none" sz="1000"/>
          </a:p>
        </p:txBody>
      </p:sp>
      <p:pic>
        <p:nvPicPr>
          <p:cNvPr id="4" name="Online Media 3" descr="unfoldorig.mpeg">
            <a:hlinkClick r:id="" action="ppaction://media"/>
            <a:extLst>
              <a:ext uri="{FF2B5EF4-FFF2-40B4-BE49-F238E27FC236}">
                <a16:creationId xmlns:a16="http://schemas.microsoft.com/office/drawing/2014/main" id="{7ADCD75D-7AD7-EC44-86DE-DEB41BD8ADD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7"/>
          <a:srcRect/>
          <a:stretch/>
        </p:blipFill>
        <p:spPr>
          <a:xfrm>
            <a:off x="1016000" y="787400"/>
            <a:ext cx="7112000" cy="528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Cortical Flattening</a:t>
            </a:r>
            <a:endParaRPr lang="en-CA" altLang="x-none">
              <a:ea typeface="ＭＳ Ｐゴシック" charset="-128"/>
            </a:endParaRPr>
          </a:p>
        </p:txBody>
      </p:sp>
      <p:pic>
        <p:nvPicPr>
          <p:cNvPr id="82946" name="Picture 3" descr="brainflatteni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70" b="5679"/>
          <a:stretch>
            <a:fillRect/>
          </a:stretch>
        </p:blipFill>
        <p:spPr bwMode="auto">
          <a:xfrm>
            <a:off x="2438400" y="533400"/>
            <a:ext cx="40005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47" name="Group 4"/>
          <p:cNvGrpSpPr>
            <a:grpSpLocks/>
          </p:cNvGrpSpPr>
          <p:nvPr/>
        </p:nvGrpSpPr>
        <p:grpSpPr bwMode="auto">
          <a:xfrm>
            <a:off x="914400" y="2057400"/>
            <a:ext cx="7239000" cy="1981200"/>
            <a:chOff x="576" y="1296"/>
            <a:chExt cx="4560" cy="1248"/>
          </a:xfrm>
        </p:grpSpPr>
        <p:pic>
          <p:nvPicPr>
            <p:cNvPr id="82961" name="Picture 5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038"/>
            <a:stretch>
              <a:fillRect/>
            </a:stretch>
          </p:blipFill>
          <p:spPr bwMode="auto">
            <a:xfrm>
              <a:off x="576" y="1296"/>
              <a:ext cx="2046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962" name="Picture 6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9369"/>
            <a:stretch>
              <a:fillRect/>
            </a:stretch>
          </p:blipFill>
          <p:spPr bwMode="auto">
            <a:xfrm>
              <a:off x="3168" y="1344"/>
              <a:ext cx="1968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42" t="5461" r="3926" b="9897"/>
          <a:stretch>
            <a:fillRect/>
          </a:stretch>
        </p:blipFill>
        <p:spPr bwMode="auto">
          <a:xfrm>
            <a:off x="609600" y="4114800"/>
            <a:ext cx="3733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8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63"/>
          <a:stretch>
            <a:fillRect/>
          </a:stretch>
        </p:blipFill>
        <p:spPr bwMode="auto">
          <a:xfrm>
            <a:off x="4857750" y="4141788"/>
            <a:ext cx="33718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9"/>
          <p:cNvSpPr txBox="1">
            <a:spLocks noChangeArrowheads="1"/>
          </p:cNvSpPr>
          <p:nvPr/>
        </p:nvSpPr>
        <p:spPr bwMode="auto">
          <a:xfrm>
            <a:off x="0" y="6564313"/>
            <a:ext cx="3741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Brain Voyager Getting Started Guide</a:t>
            </a:r>
            <a:endParaRPr lang="en-CA" altLang="x-none" sz="1400" i="1"/>
          </a:p>
        </p:txBody>
      </p:sp>
      <p:sp>
        <p:nvSpPr>
          <p:cNvPr id="82951" name="Line 10"/>
          <p:cNvSpPr>
            <a:spLocks noChangeShapeType="1"/>
          </p:cNvSpPr>
          <p:nvPr/>
        </p:nvSpPr>
        <p:spPr bwMode="auto">
          <a:xfrm flipH="1" flipV="1">
            <a:off x="5257800" y="25908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2" name="Line 11"/>
          <p:cNvSpPr>
            <a:spLocks noChangeShapeType="1"/>
          </p:cNvSpPr>
          <p:nvPr/>
        </p:nvSpPr>
        <p:spPr bwMode="auto">
          <a:xfrm flipV="1">
            <a:off x="6781800" y="19812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3" name="Line 12"/>
          <p:cNvSpPr>
            <a:spLocks noChangeShapeType="1"/>
          </p:cNvSpPr>
          <p:nvPr/>
        </p:nvSpPr>
        <p:spPr bwMode="auto">
          <a:xfrm flipV="1">
            <a:off x="7620000" y="2743200"/>
            <a:ext cx="5334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4" name="Line 13"/>
          <p:cNvSpPr>
            <a:spLocks noChangeShapeType="1"/>
          </p:cNvSpPr>
          <p:nvPr/>
        </p:nvSpPr>
        <p:spPr bwMode="auto">
          <a:xfrm flipH="1">
            <a:off x="5867400" y="3581400"/>
            <a:ext cx="2286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5" name="Line 14"/>
          <p:cNvSpPr>
            <a:spLocks noChangeShapeType="1"/>
          </p:cNvSpPr>
          <p:nvPr/>
        </p:nvSpPr>
        <p:spPr bwMode="auto">
          <a:xfrm>
            <a:off x="7315200" y="3657600"/>
            <a:ext cx="1524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6" name="Text Box 15"/>
          <p:cNvSpPr txBox="1">
            <a:spLocks noChangeArrowheads="1"/>
          </p:cNvSpPr>
          <p:nvPr/>
        </p:nvSpPr>
        <p:spPr bwMode="auto">
          <a:xfrm>
            <a:off x="7543800" y="914400"/>
            <a:ext cx="138747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/>
              <a:t>2) make cuts along the medial surface </a:t>
            </a:r>
          </a:p>
          <a:p>
            <a:pPr eaLnBrk="1" hangingPunct="1"/>
            <a:endParaRPr lang="en-US" altLang="x-none" sz="1000"/>
          </a:p>
          <a:p>
            <a:pPr eaLnBrk="1" hangingPunct="1"/>
            <a:r>
              <a:rPr lang="en-US" altLang="x-none" sz="1000"/>
              <a:t>(Note, one cut typically goes along the </a:t>
            </a:r>
            <a:r>
              <a:rPr lang="en-US" altLang="x-none" sz="1000">
                <a:solidFill>
                  <a:schemeClr val="tx2"/>
                </a:solidFill>
              </a:rPr>
              <a:t>fundus of the calcarine sulcus</a:t>
            </a:r>
            <a:r>
              <a:rPr lang="en-US" altLang="x-none" sz="1000"/>
              <a:t> though in this example the cut was placed below)</a:t>
            </a:r>
            <a:endParaRPr lang="en-CA" altLang="x-none" sz="1000"/>
          </a:p>
        </p:txBody>
      </p:sp>
      <p:sp>
        <p:nvSpPr>
          <p:cNvPr id="82957" name="Text Box 16"/>
          <p:cNvSpPr txBox="1">
            <a:spLocks noChangeArrowheads="1"/>
          </p:cNvSpPr>
          <p:nvPr/>
        </p:nvSpPr>
        <p:spPr bwMode="auto">
          <a:xfrm>
            <a:off x="381000" y="2438400"/>
            <a:ext cx="1200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/>
              <a:t>1) inflate the brain</a:t>
            </a:r>
            <a:endParaRPr lang="en-CA" altLang="x-none" sz="1000"/>
          </a:p>
        </p:txBody>
      </p:sp>
      <p:sp>
        <p:nvSpPr>
          <p:cNvPr id="82958" name="Freeform 17"/>
          <p:cNvSpPr>
            <a:spLocks/>
          </p:cNvSpPr>
          <p:nvPr/>
        </p:nvSpPr>
        <p:spPr bwMode="auto">
          <a:xfrm>
            <a:off x="5334000" y="3289300"/>
            <a:ext cx="685800" cy="139700"/>
          </a:xfrm>
          <a:custGeom>
            <a:avLst/>
            <a:gdLst>
              <a:gd name="T0" fmla="*/ 0 w 432"/>
              <a:gd name="T1" fmla="*/ 2147483647 h 88"/>
              <a:gd name="T2" fmla="*/ 2147483647 w 432"/>
              <a:gd name="T3" fmla="*/ 2147483647 h 88"/>
              <a:gd name="T4" fmla="*/ 2147483647 w 432"/>
              <a:gd name="T5" fmla="*/ 2147483647 h 88"/>
              <a:gd name="T6" fmla="*/ 2147483647 w 432"/>
              <a:gd name="T7" fmla="*/ 2147483647 h 88"/>
              <a:gd name="T8" fmla="*/ 2147483647 w 432"/>
              <a:gd name="T9" fmla="*/ 2147483647 h 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88"/>
              <a:gd name="T17" fmla="*/ 432 w 432"/>
              <a:gd name="T18" fmla="*/ 88 h 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88">
                <a:moveTo>
                  <a:pt x="0" y="88"/>
                </a:moveTo>
                <a:cubicBezTo>
                  <a:pt x="40" y="54"/>
                  <a:pt x="80" y="20"/>
                  <a:pt x="119" y="10"/>
                </a:cubicBezTo>
                <a:cubicBezTo>
                  <a:pt x="158" y="0"/>
                  <a:pt x="196" y="27"/>
                  <a:pt x="232" y="28"/>
                </a:cubicBezTo>
                <a:cubicBezTo>
                  <a:pt x="268" y="29"/>
                  <a:pt x="303" y="9"/>
                  <a:pt x="336" y="19"/>
                </a:cubicBezTo>
                <a:cubicBezTo>
                  <a:pt x="369" y="29"/>
                  <a:pt x="400" y="58"/>
                  <a:pt x="432" y="88"/>
                </a:cubicBezTo>
              </a:path>
            </a:pathLst>
          </a:cu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59" name="Text Box 18"/>
          <p:cNvSpPr txBox="1">
            <a:spLocks noChangeArrowheads="1"/>
          </p:cNvSpPr>
          <p:nvPr/>
        </p:nvSpPr>
        <p:spPr bwMode="auto">
          <a:xfrm>
            <a:off x="228600" y="3962400"/>
            <a:ext cx="13874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/>
              <a:t>3) unfold the medial surface so the cortical surface lies flat</a:t>
            </a:r>
            <a:endParaRPr lang="en-CA" altLang="x-none" sz="1000"/>
          </a:p>
        </p:txBody>
      </p:sp>
      <p:sp>
        <p:nvSpPr>
          <p:cNvPr id="82960" name="Text Box 19"/>
          <p:cNvSpPr txBox="1">
            <a:spLocks noChangeArrowheads="1"/>
          </p:cNvSpPr>
          <p:nvPr/>
        </p:nvSpPr>
        <p:spPr bwMode="auto">
          <a:xfrm>
            <a:off x="4495800" y="4038600"/>
            <a:ext cx="1600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000"/>
              <a:t>4) correct for the distortions so that the true cortical distances are preseved</a:t>
            </a:r>
            <a:endParaRPr lang="en-CA" altLang="x-none" sz="1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Spherical Averaging</a:t>
            </a:r>
            <a:endParaRPr lang="en-CA" altLang="x-none">
              <a:ea typeface="ＭＳ Ｐゴシック" charset="-128"/>
            </a:endParaRPr>
          </a:p>
        </p:txBody>
      </p:sp>
      <p:pic>
        <p:nvPicPr>
          <p:cNvPr id="84994" name="Picture 3" descr="avera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4267200" cy="37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5257800"/>
            <a:ext cx="48768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2239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Fischl et al., 1999</a:t>
            </a:r>
            <a:endParaRPr lang="en-CA" altLang="x-none" sz="1400" i="1"/>
          </a:p>
        </p:txBody>
      </p:sp>
      <p:sp>
        <p:nvSpPr>
          <p:cNvPr id="84997" name="Rectangle 6"/>
          <p:cNvSpPr>
            <a:spLocks noChangeArrowheads="1"/>
          </p:cNvSpPr>
          <p:nvPr/>
        </p:nvSpPr>
        <p:spPr bwMode="auto">
          <a:xfrm>
            <a:off x="4572000" y="1066800"/>
            <a:ext cx="45720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2000"/>
              <a:t>Future directions of fMRI: Use cortical surface mapping coordinates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x-none" sz="1600"/>
              <a:t>Inflate the brain into a sphere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x-none" sz="1600"/>
              <a:t>Use sulci and/or functional areas to match subject</a:t>
            </a:r>
            <a:r>
              <a:rPr lang="en-US" altLang="en-US" sz="1600"/>
              <a:t>’</a:t>
            </a:r>
            <a:r>
              <a:rPr lang="en-US" altLang="x-none" sz="1600"/>
              <a:t>s data to template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x-none" sz="1600"/>
              <a:t>Cite </a:t>
            </a:r>
            <a:r>
              <a:rPr lang="en-US" altLang="en-US" sz="1600"/>
              <a:t>“</a:t>
            </a:r>
            <a:r>
              <a:rPr lang="en-US" altLang="x-none" sz="1600"/>
              <a:t>latitude</a:t>
            </a:r>
            <a:r>
              <a:rPr lang="en-US" altLang="en-US" sz="1600"/>
              <a:t>”</a:t>
            </a:r>
            <a:r>
              <a:rPr lang="en-US" altLang="x-none" sz="1600"/>
              <a:t> &amp; </a:t>
            </a:r>
            <a:r>
              <a:rPr lang="en-US" altLang="en-US" sz="1600"/>
              <a:t>“</a:t>
            </a:r>
            <a:r>
              <a:rPr lang="en-US" altLang="x-none" sz="1600"/>
              <a:t>longitude</a:t>
            </a:r>
            <a:r>
              <a:rPr lang="en-US" altLang="en-US" sz="1600"/>
              <a:t>”</a:t>
            </a:r>
            <a:r>
              <a:rPr lang="en-US" altLang="x-none" sz="1600"/>
              <a:t> of spherical coordinates</a:t>
            </a:r>
            <a:endParaRPr lang="en-CA" altLang="x-none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Spherical Averaging</a:t>
            </a:r>
            <a:endParaRPr lang="en-CA" altLang="x-none">
              <a:ea typeface="ＭＳ Ｐゴシック" charset="-128"/>
            </a:endParaRPr>
          </a:p>
        </p:txBody>
      </p:sp>
      <p:sp>
        <p:nvSpPr>
          <p:cNvPr id="87042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2239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Fischl et al., 1999</a:t>
            </a:r>
            <a:endParaRPr lang="en-CA" altLang="x-none" sz="1400" i="1"/>
          </a:p>
        </p:txBody>
      </p:sp>
      <p:sp>
        <p:nvSpPr>
          <p:cNvPr id="87043" name="Text Box 7"/>
          <p:cNvSpPr txBox="1">
            <a:spLocks noChangeArrowheads="1"/>
          </p:cNvSpPr>
          <p:nvPr/>
        </p:nvSpPr>
        <p:spPr bwMode="auto">
          <a:xfrm>
            <a:off x="900113" y="5300663"/>
            <a:ext cx="31019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200"/>
              <a:t>Movie: brain2ellipse.mpeg</a:t>
            </a:r>
          </a:p>
          <a:p>
            <a:pPr algn="ctr" eaLnBrk="1" hangingPunct="1"/>
            <a:r>
              <a:rPr lang="en-CA" altLang="x-none" sz="1200">
                <a:hlinkClick r:id="rId5"/>
              </a:rPr>
              <a:t>http://cogsci.ucsd.edu/~sereno/coord1.mpg</a:t>
            </a:r>
            <a:endParaRPr lang="en-US" altLang="x-none" sz="1200"/>
          </a:p>
          <a:p>
            <a:pPr algn="ctr" eaLnBrk="1" hangingPunct="1"/>
            <a:r>
              <a:rPr lang="en-US" altLang="x-none" sz="1200" i="1"/>
              <a:t>Source: </a:t>
            </a:r>
            <a:r>
              <a:rPr lang="en-US" altLang="x-none" sz="1200" i="1">
                <a:hlinkClick r:id="rId6"/>
              </a:rPr>
              <a:t>Marty Sereno</a:t>
            </a:r>
            <a:r>
              <a:rPr lang="en-US" altLang="en-US" sz="1200" i="1">
                <a:hlinkClick r:id="rId6"/>
              </a:rPr>
              <a:t>’</a:t>
            </a:r>
            <a:r>
              <a:rPr lang="en-US" altLang="x-none" sz="1200" i="1">
                <a:hlinkClick r:id="rId6"/>
              </a:rPr>
              <a:t>s web page</a:t>
            </a:r>
            <a:endParaRPr lang="en-CA" altLang="x-none" sz="1200" i="1"/>
          </a:p>
          <a:p>
            <a:pPr algn="ctr" eaLnBrk="1" hangingPunct="1"/>
            <a:endParaRPr lang="en-CA" altLang="x-none" sz="1200"/>
          </a:p>
        </p:txBody>
      </p:sp>
      <p:pic>
        <p:nvPicPr>
          <p:cNvPr id="56328" name="brain2ellipse.mpeg" descr="/Users/jodyculham/Documents/Teaching/fMRI/fMRI_Workshop_Louvain_Nov2008/brain2ellipse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41036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5" name="morph-curv1.mpg">
            <a:hlinkClick r:id="" action="ppaction://media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1052513"/>
            <a:ext cx="3576638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 Box 7"/>
          <p:cNvSpPr txBox="1">
            <a:spLocks noChangeArrowheads="1"/>
          </p:cNvSpPr>
          <p:nvPr/>
        </p:nvSpPr>
        <p:spPr bwMode="auto">
          <a:xfrm>
            <a:off x="4824413" y="5300663"/>
            <a:ext cx="38925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1200"/>
              <a:t>Movie: morph-curv1.mpg</a:t>
            </a:r>
          </a:p>
          <a:p>
            <a:pPr algn="ctr" eaLnBrk="1" hangingPunct="1"/>
            <a:r>
              <a:rPr lang="en-US" altLang="x-none" sz="1200">
                <a:hlinkClick r:id="rId9"/>
              </a:rPr>
              <a:t>http://www.cogsci.ucsd.edu/~sereno/morph-curv1.mpg</a:t>
            </a:r>
            <a:endParaRPr lang="en-US" altLang="x-none" sz="1200"/>
          </a:p>
          <a:p>
            <a:pPr algn="ctr" eaLnBrk="1" hangingPunct="1"/>
            <a:r>
              <a:rPr lang="en-US" altLang="x-none" sz="1200" i="1"/>
              <a:t>Source: </a:t>
            </a:r>
            <a:r>
              <a:rPr lang="en-US" altLang="x-none" sz="1200" i="1">
                <a:hlinkClick r:id="rId6"/>
              </a:rPr>
              <a:t>Marty Sereno</a:t>
            </a:r>
            <a:r>
              <a:rPr lang="en-US" altLang="en-US" sz="1200" i="1">
                <a:hlinkClick r:id="rId6"/>
              </a:rPr>
              <a:t>’</a:t>
            </a:r>
            <a:r>
              <a:rPr lang="en-US" altLang="x-none" sz="1200" i="1">
                <a:hlinkClick r:id="rId6"/>
              </a:rPr>
              <a:t>s web page</a:t>
            </a:r>
            <a:endParaRPr lang="en-CA" altLang="x-none" sz="1200" i="1"/>
          </a:p>
          <a:p>
            <a:pPr algn="ctr" eaLnBrk="1" hangingPunct="1"/>
            <a:endParaRPr lang="en-CA" altLang="x-none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6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632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6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63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328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Before and After CBA</a:t>
            </a:r>
          </a:p>
        </p:txBody>
      </p:sp>
      <p:pic>
        <p:nvPicPr>
          <p:cNvPr id="89090" name="Picture 2" descr="Screen Shot 2013-03-03 at 7.2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" y="908050"/>
            <a:ext cx="73088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369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Frost &amp; Goebel, 2012, NeuroImage</a:t>
            </a:r>
            <a:endParaRPr lang="en-CA" altLang="x-none" sz="1400" i="1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Before and After CBA</a:t>
            </a:r>
          </a:p>
        </p:txBody>
      </p:sp>
      <p:pic>
        <p:nvPicPr>
          <p:cNvPr id="90114" name="Picture 5" descr="Screen Shot 2013-03-03 at 7.2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862013"/>
            <a:ext cx="5616575" cy="544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Box 6"/>
          <p:cNvSpPr txBox="1">
            <a:spLocks noChangeArrowheads="1"/>
          </p:cNvSpPr>
          <p:nvPr/>
        </p:nvSpPr>
        <p:spPr bwMode="auto">
          <a:xfrm>
            <a:off x="4787900" y="1052513"/>
            <a:ext cx="192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0000"/>
                </a:solidFill>
              </a:rPr>
              <a:t>hand motor area (M1)</a:t>
            </a:r>
          </a:p>
        </p:txBody>
      </p:sp>
      <p:sp>
        <p:nvSpPr>
          <p:cNvPr id="90116" name="TextBox 7"/>
          <p:cNvSpPr txBox="1">
            <a:spLocks noChangeArrowheads="1"/>
          </p:cNvSpPr>
          <p:nvPr/>
        </p:nvSpPr>
        <p:spPr bwMode="auto">
          <a:xfrm>
            <a:off x="4787900" y="1412875"/>
            <a:ext cx="2649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3366FF"/>
                </a:solidFill>
              </a:rPr>
              <a:t>hand somatosensory area (S1)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369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Frost &amp; Goebel, 2012, NeuroImage</a:t>
            </a:r>
            <a:endParaRPr lang="en-CA" altLang="x-none" sz="1400" i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Gains in Overlap</a:t>
            </a:r>
          </a:p>
        </p:txBody>
      </p:sp>
      <p:pic>
        <p:nvPicPr>
          <p:cNvPr id="91138" name="Picture 2" descr="Screen Shot 2013-03-03 at 7.25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675" y="981075"/>
            <a:ext cx="774065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5"/>
          <p:cNvSpPr txBox="1">
            <a:spLocks noChangeArrowheads="1"/>
          </p:cNvSpPr>
          <p:nvPr/>
        </p:nvSpPr>
        <p:spPr bwMode="auto">
          <a:xfrm>
            <a:off x="381000" y="6427788"/>
            <a:ext cx="36909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Frost &amp; Goebel, 2012, NeuroImage</a:t>
            </a:r>
            <a:endParaRPr lang="en-CA" altLang="x-none" sz="1400" i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4"/>
          <p:cNvSpPr>
            <a:spLocks noGrp="1"/>
          </p:cNvSpPr>
          <p:nvPr>
            <p:ph type="ctrTitle"/>
          </p:nvPr>
        </p:nvSpPr>
        <p:spPr>
          <a:xfrm>
            <a:off x="685800" y="2326829"/>
            <a:ext cx="7772400" cy="1077218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Combining Group Data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Using Standardized Spaces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Brains are Heterogeneous</a:t>
            </a:r>
          </a:p>
        </p:txBody>
      </p:sp>
      <p:grpSp>
        <p:nvGrpSpPr>
          <p:cNvPr id="48130" name="Group 3"/>
          <p:cNvGrpSpPr>
            <a:grpSpLocks/>
          </p:cNvGrpSpPr>
          <p:nvPr/>
        </p:nvGrpSpPr>
        <p:grpSpPr bwMode="auto">
          <a:xfrm>
            <a:off x="1282700" y="873125"/>
            <a:ext cx="6529388" cy="5518150"/>
            <a:chOff x="864" y="528"/>
            <a:chExt cx="4176" cy="3600"/>
          </a:xfrm>
        </p:grpSpPr>
        <p:sp>
          <p:nvSpPr>
            <p:cNvPr id="48132" name="Rectangle 4"/>
            <p:cNvSpPr>
              <a:spLocks noChangeArrowheads="1"/>
            </p:cNvSpPr>
            <p:nvPr/>
          </p:nvSpPr>
          <p:spPr bwMode="auto">
            <a:xfrm>
              <a:off x="864" y="528"/>
              <a:ext cx="4176" cy="3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  <p:pic>
          <p:nvPicPr>
            <p:cNvPr id="48133" name="Picture 5" descr="s3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" y="576"/>
              <a:ext cx="1326" cy="10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4" name="Picture 6" descr="s1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3" y="702"/>
              <a:ext cx="1248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7" descr="s22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" y="2976"/>
              <a:ext cx="1278" cy="10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8" descr="s23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" y="1836"/>
              <a:ext cx="1272" cy="104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7" name="Picture 9" descr="s26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" y="1812"/>
              <a:ext cx="1290" cy="1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8" name="Picture 10" descr="s26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" y="1908"/>
              <a:ext cx="1218" cy="97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9" name="Picture 11" descr="s30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654"/>
              <a:ext cx="1332" cy="10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0" name="Picture 12" descr="s219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4" y="3007"/>
              <a:ext cx="1307" cy="101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41" name="Picture 13" descr="s26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3028"/>
              <a:ext cx="1221" cy="99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1" name="Text Box 14"/>
          <p:cNvSpPr txBox="1">
            <a:spLocks noChangeArrowheads="1"/>
          </p:cNvSpPr>
          <p:nvPr/>
        </p:nvSpPr>
        <p:spPr bwMode="auto">
          <a:xfrm>
            <a:off x="3556000" y="6400800"/>
            <a:ext cx="203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95300" indent="-4953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Slide from Duke course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Talairach Coordinate System</a:t>
            </a:r>
            <a:endParaRPr lang="en-CA" altLang="x-none">
              <a:ea typeface="ＭＳ Ｐゴシック" charset="-128"/>
            </a:endParaRPr>
          </a:p>
        </p:txBody>
      </p:sp>
      <p:sp>
        <p:nvSpPr>
          <p:cNvPr id="50178" name="Text Box 3"/>
          <p:cNvSpPr txBox="1">
            <a:spLocks noChangeArrowheads="1"/>
          </p:cNvSpPr>
          <p:nvPr/>
        </p:nvSpPr>
        <p:spPr bwMode="auto">
          <a:xfrm>
            <a:off x="381000" y="6211888"/>
            <a:ext cx="4864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>
                <a:solidFill>
                  <a:srgbClr val="FF00FF"/>
                </a:solidFill>
                <a:latin typeface="Courier" charset="0"/>
              </a:rPr>
              <a:t>Note: That</a:t>
            </a:r>
            <a:r>
              <a:rPr lang="en-US" altLang="en-US" sz="1600">
                <a:solidFill>
                  <a:srgbClr val="FF00FF"/>
                </a:solidFill>
                <a:latin typeface="Courier" charset="0"/>
              </a:rPr>
              <a:t>’</a:t>
            </a:r>
            <a:r>
              <a:rPr lang="en-US" altLang="x-none" sz="1600">
                <a:solidFill>
                  <a:srgbClr val="FF00FF"/>
                </a:solidFill>
                <a:latin typeface="Courier" charset="0"/>
              </a:rPr>
              <a:t>s TalAIRach, not TAILarach!</a:t>
            </a:r>
            <a:endParaRPr lang="en-CA" altLang="x-none" sz="1600">
              <a:latin typeface="Courier" charset="0"/>
            </a:endParaRP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4572000" y="4256088"/>
            <a:ext cx="417671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chemeClr val="tx2"/>
                </a:solidFill>
              </a:rPr>
              <a:t>Talairach &amp; Tournoux, 1988</a:t>
            </a:r>
          </a:p>
          <a:p>
            <a:pPr eaLnBrk="1" hangingPunct="1">
              <a:buFontTx/>
              <a:buChar char="•"/>
            </a:pPr>
            <a:endParaRPr lang="en-US" altLang="x-none" sz="1600"/>
          </a:p>
          <a:p>
            <a:pPr eaLnBrk="1" hangingPunct="1">
              <a:buFontTx/>
              <a:buChar char="•"/>
            </a:pPr>
            <a:r>
              <a:rPr lang="en-US" altLang="x-none" sz="1600"/>
              <a:t> made an atlas based on one brain</a:t>
            </a:r>
          </a:p>
          <a:p>
            <a:pPr eaLnBrk="1" hangingPunct="1">
              <a:buFontTx/>
              <a:buChar char="•"/>
            </a:pPr>
            <a:endParaRPr lang="en-US" altLang="x-none" sz="1600"/>
          </a:p>
          <a:p>
            <a:pPr eaLnBrk="1" hangingPunct="1">
              <a:buFontTx/>
              <a:buChar char="•"/>
            </a:pPr>
            <a:endParaRPr lang="en-US" altLang="x-none" sz="1600"/>
          </a:p>
          <a:p>
            <a:pPr eaLnBrk="1" hangingPunct="1">
              <a:buFontTx/>
              <a:buChar char="•"/>
            </a:pPr>
            <a:r>
              <a:rPr lang="en-US" altLang="x-none" sz="1600"/>
              <a:t> any brain can be squished or stretched to fit hers and locations can be described using a 3D coordinate system (x, y, z)</a:t>
            </a:r>
            <a:endParaRPr lang="en-CA" altLang="x-none" sz="1600"/>
          </a:p>
        </p:txBody>
      </p:sp>
      <p:pic>
        <p:nvPicPr>
          <p:cNvPr id="50180" name="Picture 5" descr="msoE7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747713"/>
            <a:ext cx="3857625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6" descr="mnitalc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47713"/>
            <a:ext cx="3887788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5029200" y="5156200"/>
            <a:ext cx="363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>
                <a:solidFill>
                  <a:srgbClr val="FF00FF"/>
                </a:solidFill>
                <a:latin typeface="Courier" charset="0"/>
              </a:rPr>
              <a:t>… from an alcoholic old lady</a:t>
            </a:r>
            <a:endParaRPr lang="en-CA" altLang="x-none" sz="1600">
              <a:latin typeface="Courier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92075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Rotate brain into ACPC plane</a:t>
            </a:r>
            <a:endParaRPr lang="en-CA" altLang="x-none">
              <a:ea typeface="ＭＳ Ｐゴシック" charset="-128"/>
            </a:endParaRPr>
          </a:p>
        </p:txBody>
      </p:sp>
      <p:pic>
        <p:nvPicPr>
          <p:cNvPr id="52226" name="Picture 3" descr="acpc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289050"/>
            <a:ext cx="532130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44" name="Oval 4"/>
          <p:cNvSpPr>
            <a:spLocks noChangeArrowheads="1"/>
          </p:cNvSpPr>
          <p:nvPr/>
        </p:nvSpPr>
        <p:spPr bwMode="auto">
          <a:xfrm>
            <a:off x="1741488" y="2979738"/>
            <a:ext cx="195262" cy="203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624645" name="Oval 5"/>
          <p:cNvSpPr>
            <a:spLocks noChangeArrowheads="1"/>
          </p:cNvSpPr>
          <p:nvPr/>
        </p:nvSpPr>
        <p:spPr bwMode="auto">
          <a:xfrm>
            <a:off x="3394075" y="3182938"/>
            <a:ext cx="195263" cy="201612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6172200" y="1752600"/>
            <a:ext cx="26050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FF5050"/>
                </a:solidFill>
              </a:rPr>
              <a:t>Find posterior commisure (PC)</a:t>
            </a:r>
          </a:p>
        </p:txBody>
      </p:sp>
      <p:sp>
        <p:nvSpPr>
          <p:cNvPr id="624647" name="Rectangle 7"/>
          <p:cNvSpPr>
            <a:spLocks noChangeArrowheads="1"/>
          </p:cNvSpPr>
          <p:nvPr/>
        </p:nvSpPr>
        <p:spPr bwMode="auto">
          <a:xfrm>
            <a:off x="6172200" y="1295400"/>
            <a:ext cx="2516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99FF99"/>
                </a:solidFill>
              </a:rPr>
              <a:t>Find anterior commisure (AC)</a:t>
            </a:r>
          </a:p>
        </p:txBody>
      </p:sp>
      <p:sp>
        <p:nvSpPr>
          <p:cNvPr id="624648" name="Rectangle 8"/>
          <p:cNvSpPr>
            <a:spLocks noChangeArrowheads="1"/>
          </p:cNvSpPr>
          <p:nvPr/>
        </p:nvSpPr>
        <p:spPr bwMode="auto">
          <a:xfrm>
            <a:off x="6172200" y="2209800"/>
            <a:ext cx="147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>
                <a:solidFill>
                  <a:srgbClr val="66FFFF"/>
                </a:solidFill>
              </a:rPr>
              <a:t>ACPC line</a:t>
            </a:r>
          </a:p>
          <a:p>
            <a:pPr eaLnBrk="1" hangingPunct="1"/>
            <a:r>
              <a:rPr lang="en-US" altLang="x-none" sz="1400">
                <a:solidFill>
                  <a:srgbClr val="66FFFF"/>
                </a:solidFill>
              </a:rPr>
              <a:t>= horizontal axis</a:t>
            </a:r>
            <a:endParaRPr lang="en-CA" altLang="x-none" sz="1400">
              <a:solidFill>
                <a:srgbClr val="66FFFF"/>
              </a:solidFill>
            </a:endParaRPr>
          </a:p>
        </p:txBody>
      </p:sp>
      <p:sp>
        <p:nvSpPr>
          <p:cNvPr id="624649" name="Line 9"/>
          <p:cNvSpPr>
            <a:spLocks noChangeShapeType="1"/>
          </p:cNvSpPr>
          <p:nvPr/>
        </p:nvSpPr>
        <p:spPr bwMode="auto">
          <a:xfrm flipV="1">
            <a:off x="685800" y="3200400"/>
            <a:ext cx="44196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1371600"/>
            <a:ext cx="4102100" cy="1752600"/>
            <a:chOff x="816" y="864"/>
            <a:chExt cx="2584" cy="1104"/>
          </a:xfrm>
        </p:grpSpPr>
        <p:sp>
          <p:nvSpPr>
            <p:cNvPr id="52247" name="Text Box 11"/>
            <p:cNvSpPr txBox="1">
              <a:spLocks noChangeArrowheads="1"/>
            </p:cNvSpPr>
            <p:nvPr/>
          </p:nvSpPr>
          <p:spPr bwMode="auto">
            <a:xfrm>
              <a:off x="1632" y="864"/>
              <a:ext cx="97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000000"/>
                  </a:solidFill>
                </a:rPr>
                <a:t>Corpus Callosum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52248" name="Text Box 12"/>
            <p:cNvSpPr txBox="1">
              <a:spLocks noChangeArrowheads="1"/>
            </p:cNvSpPr>
            <p:nvPr/>
          </p:nvSpPr>
          <p:spPr bwMode="auto">
            <a:xfrm>
              <a:off x="1536" y="1200"/>
              <a:ext cx="42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000000"/>
                  </a:solidFill>
                </a:rPr>
                <a:t>Fornix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52249" name="Freeform 13"/>
            <p:cNvSpPr>
              <a:spLocks/>
            </p:cNvSpPr>
            <p:nvPr/>
          </p:nvSpPr>
          <p:spPr bwMode="auto">
            <a:xfrm>
              <a:off x="1440" y="1384"/>
              <a:ext cx="720" cy="192"/>
            </a:xfrm>
            <a:custGeom>
              <a:avLst/>
              <a:gdLst>
                <a:gd name="T0" fmla="*/ 0 w 720"/>
                <a:gd name="T1" fmla="*/ 7 h 248"/>
                <a:gd name="T2" fmla="*/ 144 w 720"/>
                <a:gd name="T3" fmla="*/ 2 h 248"/>
                <a:gd name="T4" fmla="*/ 336 w 720"/>
                <a:gd name="T5" fmla="*/ 2 h 248"/>
                <a:gd name="T6" fmla="*/ 528 w 720"/>
                <a:gd name="T7" fmla="*/ 7 h 248"/>
                <a:gd name="T8" fmla="*/ 720 w 720"/>
                <a:gd name="T9" fmla="*/ 32 h 2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0"/>
                <a:gd name="T16" fmla="*/ 0 h 248"/>
                <a:gd name="T17" fmla="*/ 720 w 720"/>
                <a:gd name="T18" fmla="*/ 248 h 2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0" h="248">
                  <a:moveTo>
                    <a:pt x="0" y="56"/>
                  </a:moveTo>
                  <a:cubicBezTo>
                    <a:pt x="44" y="36"/>
                    <a:pt x="88" y="16"/>
                    <a:pt x="144" y="8"/>
                  </a:cubicBezTo>
                  <a:cubicBezTo>
                    <a:pt x="200" y="0"/>
                    <a:pt x="272" y="0"/>
                    <a:pt x="336" y="8"/>
                  </a:cubicBezTo>
                  <a:cubicBezTo>
                    <a:pt x="400" y="16"/>
                    <a:pt x="464" y="16"/>
                    <a:pt x="528" y="56"/>
                  </a:cubicBezTo>
                  <a:cubicBezTo>
                    <a:pt x="592" y="96"/>
                    <a:pt x="656" y="172"/>
                    <a:pt x="720" y="248"/>
                  </a:cubicBezTo>
                </a:path>
              </a:pathLst>
            </a:cu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50" name="Freeform 14"/>
            <p:cNvSpPr>
              <a:spLocks/>
            </p:cNvSpPr>
            <p:nvPr/>
          </p:nvSpPr>
          <p:spPr bwMode="auto">
            <a:xfrm>
              <a:off x="816" y="1048"/>
              <a:ext cx="2584" cy="920"/>
            </a:xfrm>
            <a:custGeom>
              <a:avLst/>
              <a:gdLst>
                <a:gd name="T0" fmla="*/ 0 w 2584"/>
                <a:gd name="T1" fmla="*/ 632 h 920"/>
                <a:gd name="T2" fmla="*/ 288 w 2584"/>
                <a:gd name="T3" fmla="*/ 296 h 920"/>
                <a:gd name="T4" fmla="*/ 816 w 2584"/>
                <a:gd name="T5" fmla="*/ 56 h 920"/>
                <a:gd name="T6" fmla="*/ 1296 w 2584"/>
                <a:gd name="T7" fmla="*/ 8 h 920"/>
                <a:gd name="T8" fmla="*/ 1584 w 2584"/>
                <a:gd name="T9" fmla="*/ 56 h 920"/>
                <a:gd name="T10" fmla="*/ 2160 w 2584"/>
                <a:gd name="T11" fmla="*/ 344 h 920"/>
                <a:gd name="T12" fmla="*/ 2496 w 2584"/>
                <a:gd name="T13" fmla="*/ 536 h 920"/>
                <a:gd name="T14" fmla="*/ 2496 w 2584"/>
                <a:gd name="T15" fmla="*/ 872 h 920"/>
                <a:gd name="T16" fmla="*/ 1968 w 2584"/>
                <a:gd name="T17" fmla="*/ 824 h 9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4"/>
                <a:gd name="T28" fmla="*/ 0 h 920"/>
                <a:gd name="T29" fmla="*/ 2584 w 2584"/>
                <a:gd name="T30" fmla="*/ 920 h 9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4" h="920">
                  <a:moveTo>
                    <a:pt x="0" y="632"/>
                  </a:moveTo>
                  <a:cubicBezTo>
                    <a:pt x="76" y="512"/>
                    <a:pt x="152" y="392"/>
                    <a:pt x="288" y="296"/>
                  </a:cubicBezTo>
                  <a:cubicBezTo>
                    <a:pt x="424" y="200"/>
                    <a:pt x="648" y="104"/>
                    <a:pt x="816" y="56"/>
                  </a:cubicBezTo>
                  <a:cubicBezTo>
                    <a:pt x="984" y="8"/>
                    <a:pt x="1168" y="8"/>
                    <a:pt x="1296" y="8"/>
                  </a:cubicBezTo>
                  <a:cubicBezTo>
                    <a:pt x="1424" y="8"/>
                    <a:pt x="1440" y="0"/>
                    <a:pt x="1584" y="56"/>
                  </a:cubicBezTo>
                  <a:cubicBezTo>
                    <a:pt x="1728" y="112"/>
                    <a:pt x="2008" y="264"/>
                    <a:pt x="2160" y="344"/>
                  </a:cubicBezTo>
                  <a:cubicBezTo>
                    <a:pt x="2312" y="424"/>
                    <a:pt x="2440" y="448"/>
                    <a:pt x="2496" y="536"/>
                  </a:cubicBezTo>
                  <a:cubicBezTo>
                    <a:pt x="2552" y="624"/>
                    <a:pt x="2584" y="824"/>
                    <a:pt x="2496" y="872"/>
                  </a:cubicBezTo>
                  <a:cubicBezTo>
                    <a:pt x="2408" y="920"/>
                    <a:pt x="2188" y="872"/>
                    <a:pt x="1968" y="824"/>
                  </a:cubicBezTo>
                </a:path>
              </a:pathLst>
            </a:custGeom>
            <a:noFill/>
            <a:ln w="254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51" name="Freeform 15"/>
            <p:cNvSpPr>
              <a:spLocks/>
            </p:cNvSpPr>
            <p:nvPr/>
          </p:nvSpPr>
          <p:spPr bwMode="auto">
            <a:xfrm>
              <a:off x="2208" y="163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144 h 336"/>
                <a:gd name="T4" fmla="*/ 192 w 192"/>
                <a:gd name="T5" fmla="*/ 336 h 336"/>
                <a:gd name="T6" fmla="*/ 0 60000 65536"/>
                <a:gd name="T7" fmla="*/ 0 60000 65536"/>
                <a:gd name="T8" fmla="*/ 0 60000 65536"/>
                <a:gd name="T9" fmla="*/ 0 w 192"/>
                <a:gd name="T10" fmla="*/ 0 h 336"/>
                <a:gd name="T11" fmla="*/ 192 w 19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36">
                  <a:moveTo>
                    <a:pt x="0" y="0"/>
                  </a:moveTo>
                  <a:cubicBezTo>
                    <a:pt x="56" y="44"/>
                    <a:pt x="112" y="88"/>
                    <a:pt x="144" y="144"/>
                  </a:cubicBezTo>
                  <a:cubicBezTo>
                    <a:pt x="176" y="200"/>
                    <a:pt x="184" y="304"/>
                    <a:pt x="192" y="336"/>
                  </a:cubicBezTo>
                </a:path>
              </a:pathLst>
            </a:custGeom>
            <a:noFill/>
            <a:ln w="25400" cap="rnd">
              <a:solidFill>
                <a:srgbClr val="FF99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2252" name="Freeform 16"/>
            <p:cNvSpPr>
              <a:spLocks/>
            </p:cNvSpPr>
            <p:nvPr/>
          </p:nvSpPr>
          <p:spPr bwMode="auto">
            <a:xfrm flipV="1">
              <a:off x="2400" y="1872"/>
              <a:ext cx="384" cy="96"/>
            </a:xfrm>
            <a:custGeom>
              <a:avLst/>
              <a:gdLst>
                <a:gd name="T0" fmla="*/ 384 w 384"/>
                <a:gd name="T1" fmla="*/ 12288 h 48"/>
                <a:gd name="T2" fmla="*/ 0 w 384"/>
                <a:gd name="T3" fmla="*/ 0 h 48"/>
                <a:gd name="T4" fmla="*/ 0 60000 65536"/>
                <a:gd name="T5" fmla="*/ 0 60000 65536"/>
                <a:gd name="T6" fmla="*/ 0 w 384"/>
                <a:gd name="T7" fmla="*/ 0 h 48"/>
                <a:gd name="T8" fmla="*/ 384 w 384"/>
                <a:gd name="T9" fmla="*/ 48 h 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4" h="48">
                  <a:moveTo>
                    <a:pt x="384" y="48"/>
                  </a:moveTo>
                  <a:cubicBezTo>
                    <a:pt x="224" y="28"/>
                    <a:pt x="64" y="8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33400" y="2667000"/>
            <a:ext cx="1528763" cy="1279525"/>
            <a:chOff x="480" y="1680"/>
            <a:chExt cx="963" cy="806"/>
          </a:xfrm>
        </p:grpSpPr>
        <p:sp>
          <p:nvSpPr>
            <p:cNvPr id="52245" name="Text Box 18"/>
            <p:cNvSpPr txBox="1">
              <a:spLocks noChangeArrowheads="1"/>
            </p:cNvSpPr>
            <p:nvPr/>
          </p:nvSpPr>
          <p:spPr bwMode="auto">
            <a:xfrm>
              <a:off x="480" y="2160"/>
              <a:ext cx="96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rgbClr val="000000"/>
                  </a:solidFill>
                </a:rPr>
                <a:t>Pineal Body</a:t>
              </a:r>
            </a:p>
            <a:p>
              <a:pPr eaLnBrk="1" hangingPunct="1"/>
              <a:r>
                <a:rPr lang="en-US" altLang="en-US" sz="1400">
                  <a:solidFill>
                    <a:srgbClr val="000000"/>
                  </a:solidFill>
                </a:rPr>
                <a:t>“</a:t>
              </a:r>
              <a:r>
                <a:rPr lang="en-US" altLang="x-none" sz="1400">
                  <a:solidFill>
                    <a:srgbClr val="000000"/>
                  </a:solidFill>
                </a:rPr>
                <a:t>bent asparagus</a:t>
              </a:r>
              <a:r>
                <a:rPr lang="en-US" altLang="en-US" sz="1400">
                  <a:solidFill>
                    <a:srgbClr val="000000"/>
                  </a:solidFill>
                </a:rPr>
                <a:t>”</a:t>
              </a:r>
              <a:endParaRPr lang="en-CA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52246" name="Oval 19"/>
            <p:cNvSpPr>
              <a:spLocks noChangeArrowheads="1"/>
            </p:cNvSpPr>
            <p:nvPr/>
          </p:nvSpPr>
          <p:spPr bwMode="auto">
            <a:xfrm>
              <a:off x="864" y="1680"/>
              <a:ext cx="576" cy="480"/>
            </a:xfrm>
            <a:prstGeom prst="ellipse">
              <a:avLst/>
            </a:prstGeom>
            <a:noFill/>
            <a:ln w="25400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x-none"/>
            </a:p>
          </p:txBody>
        </p:sp>
      </p:grpSp>
      <p:sp>
        <p:nvSpPr>
          <p:cNvPr id="66571" name="Text Box 20"/>
          <p:cNvSpPr txBox="1">
            <a:spLocks noChangeArrowheads="1"/>
          </p:cNvSpPr>
          <p:nvPr/>
        </p:nvSpPr>
        <p:spPr bwMode="auto">
          <a:xfrm>
            <a:off x="6084888" y="2708275"/>
            <a:ext cx="2971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200"/>
              <a:t>Note: official Tal says to use top of AC and bottom of PC but I suspect few people actually do this</a:t>
            </a:r>
            <a:endParaRPr lang="en-CA" altLang="x-none" sz="1200"/>
          </a:p>
        </p:txBody>
      </p:sp>
      <p:sp>
        <p:nvSpPr>
          <p:cNvPr id="52236" name="Text Box 21"/>
          <p:cNvSpPr txBox="1">
            <a:spLocks noChangeArrowheads="1"/>
          </p:cNvSpPr>
          <p:nvPr/>
        </p:nvSpPr>
        <p:spPr bwMode="auto">
          <a:xfrm>
            <a:off x="2286000" y="5181600"/>
            <a:ext cx="2101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400" i="1"/>
              <a:t>Source: Duvernoy, 1999</a:t>
            </a:r>
            <a:endParaRPr lang="en-CA" altLang="x-none" sz="1400" i="1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72225" y="3500438"/>
            <a:ext cx="2241550" cy="2584450"/>
            <a:chOff x="6372200" y="3501008"/>
            <a:chExt cx="2241693" cy="2584174"/>
          </a:xfrm>
        </p:grpSpPr>
        <p:pic>
          <p:nvPicPr>
            <p:cNvPr id="52238" name="Picture 3" descr="Screen Shot 2013-03-04 at 10.26.13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3501008"/>
              <a:ext cx="2241693" cy="258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9" name="Group 5"/>
            <p:cNvGrpSpPr>
              <a:grpSpLocks/>
            </p:cNvGrpSpPr>
            <p:nvPr/>
          </p:nvGrpSpPr>
          <p:grpSpPr bwMode="auto">
            <a:xfrm>
              <a:off x="7164288" y="4547900"/>
              <a:ext cx="690998" cy="144016"/>
              <a:chOff x="7164288" y="4653136"/>
              <a:chExt cx="690998" cy="144016"/>
            </a:xfrm>
          </p:grpSpPr>
          <p:sp>
            <p:nvSpPr>
              <p:cNvPr id="5" name="Right Arrow 4"/>
              <p:cNvSpPr/>
              <p:nvPr/>
            </p:nvSpPr>
            <p:spPr bwMode="auto">
              <a:xfrm>
                <a:off x="7164414" y="4653882"/>
                <a:ext cx="215914" cy="14286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ight Arrow 23"/>
              <p:cNvSpPr/>
              <p:nvPr/>
            </p:nvSpPr>
            <p:spPr bwMode="auto">
              <a:xfrm flipH="1">
                <a:off x="7639106" y="4653882"/>
                <a:ext cx="215914" cy="14286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52240" name="Group 6"/>
            <p:cNvGrpSpPr>
              <a:grpSpLocks/>
            </p:cNvGrpSpPr>
            <p:nvPr/>
          </p:nvGrpSpPr>
          <p:grpSpPr bwMode="auto">
            <a:xfrm>
              <a:off x="7164288" y="4835932"/>
              <a:ext cx="690998" cy="144016"/>
              <a:chOff x="7164288" y="4941168"/>
              <a:chExt cx="690998" cy="144016"/>
            </a:xfrm>
          </p:grpSpPr>
          <p:sp>
            <p:nvSpPr>
              <p:cNvPr id="52241" name="Right Arrow 24"/>
              <p:cNvSpPr>
                <a:spLocks noChangeArrowheads="1"/>
              </p:cNvSpPr>
              <p:nvPr/>
            </p:nvSpPr>
            <p:spPr bwMode="auto">
              <a:xfrm>
                <a:off x="7164288" y="4941168"/>
                <a:ext cx="216024" cy="14401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x-none"/>
              </a:p>
            </p:txBody>
          </p:sp>
          <p:sp>
            <p:nvSpPr>
              <p:cNvPr id="52242" name="Right Arrow 25"/>
              <p:cNvSpPr>
                <a:spLocks noChangeArrowheads="1"/>
              </p:cNvSpPr>
              <p:nvPr/>
            </p:nvSpPr>
            <p:spPr bwMode="auto">
              <a:xfrm flipH="1">
                <a:off x="7639262" y="4941168"/>
                <a:ext cx="216024" cy="144016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en-US" altLang="x-non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4" grpId="0" animBg="1"/>
      <p:bldP spid="624645" grpId="0" animBg="1"/>
      <p:bldP spid="624646" grpId="0" autoUpdateAnimBg="0"/>
      <p:bldP spid="624647" grpId="0" autoUpdateAnimBg="0"/>
      <p:bldP spid="624648" grpId="0" autoUpdateAnimBg="0"/>
      <p:bldP spid="624649" grpId="0" animBg="1"/>
      <p:bldP spid="665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AC = Origin</a:t>
            </a:r>
          </a:p>
        </p:txBody>
      </p:sp>
      <p:pic>
        <p:nvPicPr>
          <p:cNvPr id="54274" name="Picture 3" descr="Screen Shot 2013-03-04 at 10.38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042988"/>
            <a:ext cx="5256212" cy="52562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275" name="Straight Connector 5"/>
          <p:cNvCxnSpPr>
            <a:cxnSpLocks noChangeShapeType="1"/>
          </p:cNvCxnSpPr>
          <p:nvPr/>
        </p:nvCxnSpPr>
        <p:spPr bwMode="auto">
          <a:xfrm>
            <a:off x="1757363" y="2349500"/>
            <a:ext cx="52578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6" name="Straight Connector 6"/>
          <p:cNvCxnSpPr>
            <a:cxnSpLocks noChangeShapeType="1"/>
          </p:cNvCxnSpPr>
          <p:nvPr/>
        </p:nvCxnSpPr>
        <p:spPr bwMode="auto">
          <a:xfrm flipV="1">
            <a:off x="5724525" y="1052513"/>
            <a:ext cx="0" cy="525621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7" name="Straight Connector 9"/>
          <p:cNvCxnSpPr>
            <a:cxnSpLocks noChangeShapeType="1"/>
            <a:stCxn id="54281" idx="2"/>
          </p:cNvCxnSpPr>
          <p:nvPr/>
        </p:nvCxnSpPr>
        <p:spPr bwMode="auto">
          <a:xfrm flipV="1">
            <a:off x="3046413" y="1022350"/>
            <a:ext cx="12700" cy="2592388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78" name="Straight Connector 12"/>
          <p:cNvCxnSpPr>
            <a:cxnSpLocks noChangeShapeType="1"/>
            <a:endCxn id="54279" idx="1"/>
          </p:cNvCxnSpPr>
          <p:nvPr/>
        </p:nvCxnSpPr>
        <p:spPr bwMode="auto">
          <a:xfrm flipH="1" flipV="1">
            <a:off x="4432300" y="5013325"/>
            <a:ext cx="2624138" cy="25400"/>
          </a:xfrm>
          <a:prstGeom prst="line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79" name="Rectangle 13"/>
          <p:cNvSpPr>
            <a:spLocks noChangeArrowheads="1"/>
          </p:cNvSpPr>
          <p:nvPr/>
        </p:nvSpPr>
        <p:spPr bwMode="auto">
          <a:xfrm>
            <a:off x="4432300" y="3716338"/>
            <a:ext cx="2592388" cy="2592387"/>
          </a:xfrm>
          <a:prstGeom prst="rect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54280" name="Rectangle 14"/>
          <p:cNvSpPr>
            <a:spLocks noChangeArrowheads="1"/>
          </p:cNvSpPr>
          <p:nvPr/>
        </p:nvSpPr>
        <p:spPr bwMode="auto">
          <a:xfrm>
            <a:off x="4435475" y="1039813"/>
            <a:ext cx="2592388" cy="2592387"/>
          </a:xfrm>
          <a:prstGeom prst="rect">
            <a:avLst/>
          </a:prstGeom>
          <a:noFill/>
          <a:ln w="28575">
            <a:solidFill>
              <a:srgbClr val="FF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54281" name="Rectangle 15"/>
          <p:cNvSpPr>
            <a:spLocks noChangeArrowheads="1"/>
          </p:cNvSpPr>
          <p:nvPr/>
        </p:nvSpPr>
        <p:spPr bwMode="auto">
          <a:xfrm>
            <a:off x="1749425" y="1022350"/>
            <a:ext cx="2592388" cy="2592388"/>
          </a:xfrm>
          <a:prstGeom prst="rect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54282" name="TextBox 18"/>
          <p:cNvSpPr txBox="1">
            <a:spLocks noChangeArrowheads="1"/>
          </p:cNvSpPr>
          <p:nvPr/>
        </p:nvSpPr>
        <p:spPr bwMode="auto">
          <a:xfrm>
            <a:off x="7308850" y="1196975"/>
            <a:ext cx="76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chemeClr val="tx2"/>
                </a:solidFill>
              </a:rPr>
              <a:t>x = 0</a:t>
            </a:r>
          </a:p>
        </p:txBody>
      </p:sp>
      <p:sp>
        <p:nvSpPr>
          <p:cNvPr id="54283" name="TextBox 19"/>
          <p:cNvSpPr txBox="1">
            <a:spLocks noChangeArrowheads="1"/>
          </p:cNvSpPr>
          <p:nvPr/>
        </p:nvSpPr>
        <p:spPr bwMode="auto">
          <a:xfrm>
            <a:off x="7308850" y="1692275"/>
            <a:ext cx="7604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66FF"/>
                </a:solidFill>
              </a:rPr>
              <a:t>y = 0</a:t>
            </a:r>
          </a:p>
        </p:txBody>
      </p:sp>
      <p:sp>
        <p:nvSpPr>
          <p:cNvPr id="54284" name="TextBox 20"/>
          <p:cNvSpPr txBox="1">
            <a:spLocks noChangeArrowheads="1"/>
          </p:cNvSpPr>
          <p:nvPr/>
        </p:nvSpPr>
        <p:spPr bwMode="auto">
          <a:xfrm>
            <a:off x="7308850" y="2133600"/>
            <a:ext cx="747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FFFF"/>
                </a:solidFill>
              </a:rPr>
              <a:t>z = 0</a:t>
            </a:r>
          </a:p>
        </p:txBody>
      </p:sp>
      <p:sp>
        <p:nvSpPr>
          <p:cNvPr id="54285" name="Up-Down Arrow 21"/>
          <p:cNvSpPr>
            <a:spLocks noChangeArrowheads="1"/>
          </p:cNvSpPr>
          <p:nvPr/>
        </p:nvSpPr>
        <p:spPr bwMode="auto">
          <a:xfrm>
            <a:off x="1470025" y="1916113"/>
            <a:ext cx="144463" cy="865187"/>
          </a:xfrm>
          <a:prstGeom prst="upDownArrow">
            <a:avLst>
              <a:gd name="adj1" fmla="val 50000"/>
              <a:gd name="adj2" fmla="val 49908"/>
            </a:avLst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54286" name="TextBox 22"/>
          <p:cNvSpPr txBox="1">
            <a:spLocks noChangeArrowheads="1"/>
          </p:cNvSpPr>
          <p:nvPr/>
        </p:nvSpPr>
        <p:spPr bwMode="auto">
          <a:xfrm>
            <a:off x="1371600" y="1536700"/>
            <a:ext cx="334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FFFF"/>
                </a:solidFill>
              </a:rPr>
              <a:t>+</a:t>
            </a:r>
          </a:p>
        </p:txBody>
      </p:sp>
      <p:sp>
        <p:nvSpPr>
          <p:cNvPr id="54287" name="TextBox 23"/>
          <p:cNvSpPr txBox="1">
            <a:spLocks noChangeArrowheads="1"/>
          </p:cNvSpPr>
          <p:nvPr/>
        </p:nvSpPr>
        <p:spPr bwMode="auto">
          <a:xfrm>
            <a:off x="1411288" y="2676525"/>
            <a:ext cx="26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FFFF"/>
                </a:solidFill>
              </a:rPr>
              <a:t>-</a:t>
            </a:r>
          </a:p>
        </p:txBody>
      </p:sp>
      <p:sp>
        <p:nvSpPr>
          <p:cNvPr id="54288" name="TextBox 24"/>
          <p:cNvSpPr txBox="1">
            <a:spLocks noChangeArrowheads="1"/>
          </p:cNvSpPr>
          <p:nvPr/>
        </p:nvSpPr>
        <p:spPr bwMode="auto">
          <a:xfrm>
            <a:off x="1187450" y="2133600"/>
            <a:ext cx="312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FFFF"/>
                </a:solidFill>
              </a:rPr>
              <a:t>z</a:t>
            </a:r>
          </a:p>
        </p:txBody>
      </p:sp>
      <p:sp>
        <p:nvSpPr>
          <p:cNvPr id="54289" name="Up-Down Arrow 25"/>
          <p:cNvSpPr>
            <a:spLocks noChangeArrowheads="1"/>
          </p:cNvSpPr>
          <p:nvPr/>
        </p:nvSpPr>
        <p:spPr bwMode="auto">
          <a:xfrm rot="-5400000">
            <a:off x="5652294" y="6114256"/>
            <a:ext cx="142875" cy="652463"/>
          </a:xfrm>
          <a:prstGeom prst="upDownArrow">
            <a:avLst>
              <a:gd name="adj1" fmla="val 50000"/>
              <a:gd name="adj2" fmla="val 50381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>
              <a:solidFill>
                <a:schemeClr val="tx2"/>
              </a:solidFill>
            </a:endParaRPr>
          </a:p>
        </p:txBody>
      </p:sp>
      <p:sp>
        <p:nvSpPr>
          <p:cNvPr id="54290" name="TextBox 29"/>
          <p:cNvSpPr txBox="1">
            <a:spLocks noChangeArrowheads="1"/>
          </p:cNvSpPr>
          <p:nvPr/>
        </p:nvSpPr>
        <p:spPr bwMode="auto">
          <a:xfrm>
            <a:off x="5091113" y="6218238"/>
            <a:ext cx="26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54291" name="TextBox 30"/>
          <p:cNvSpPr txBox="1">
            <a:spLocks noChangeArrowheads="1"/>
          </p:cNvSpPr>
          <p:nvPr/>
        </p:nvSpPr>
        <p:spPr bwMode="auto">
          <a:xfrm>
            <a:off x="5557838" y="6434138"/>
            <a:ext cx="32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54292" name="TextBox 31"/>
          <p:cNvSpPr txBox="1">
            <a:spLocks noChangeArrowheads="1"/>
          </p:cNvSpPr>
          <p:nvPr/>
        </p:nvSpPr>
        <p:spPr bwMode="auto">
          <a:xfrm>
            <a:off x="6011863" y="6237288"/>
            <a:ext cx="33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chemeClr val="tx2"/>
                </a:solidFill>
              </a:rPr>
              <a:t>+</a:t>
            </a:r>
          </a:p>
        </p:txBody>
      </p:sp>
      <p:sp>
        <p:nvSpPr>
          <p:cNvPr id="54293" name="Up-Down Arrow 32"/>
          <p:cNvSpPr>
            <a:spLocks noChangeArrowheads="1"/>
          </p:cNvSpPr>
          <p:nvPr/>
        </p:nvSpPr>
        <p:spPr bwMode="auto">
          <a:xfrm>
            <a:off x="7172325" y="4645025"/>
            <a:ext cx="142875" cy="865188"/>
          </a:xfrm>
          <a:prstGeom prst="upDownArrow">
            <a:avLst>
              <a:gd name="adj1" fmla="val 50000"/>
              <a:gd name="adj2" fmla="val 50463"/>
            </a:avLst>
          </a:prstGeom>
          <a:solidFill>
            <a:srgbClr val="FF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  <p:sp>
        <p:nvSpPr>
          <p:cNvPr id="54294" name="TextBox 33"/>
          <p:cNvSpPr txBox="1">
            <a:spLocks noChangeArrowheads="1"/>
          </p:cNvSpPr>
          <p:nvPr/>
        </p:nvSpPr>
        <p:spPr bwMode="auto">
          <a:xfrm>
            <a:off x="7072313" y="4265613"/>
            <a:ext cx="3349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66FF"/>
                </a:solidFill>
              </a:rPr>
              <a:t>+</a:t>
            </a:r>
          </a:p>
        </p:txBody>
      </p:sp>
      <p:sp>
        <p:nvSpPr>
          <p:cNvPr id="54295" name="TextBox 34"/>
          <p:cNvSpPr txBox="1">
            <a:spLocks noChangeArrowheads="1"/>
          </p:cNvSpPr>
          <p:nvPr/>
        </p:nvSpPr>
        <p:spPr bwMode="auto">
          <a:xfrm>
            <a:off x="7112000" y="5405438"/>
            <a:ext cx="269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66FF"/>
                </a:solidFill>
              </a:rPr>
              <a:t>-</a:t>
            </a:r>
          </a:p>
        </p:txBody>
      </p:sp>
      <p:sp>
        <p:nvSpPr>
          <p:cNvPr id="54296" name="TextBox 35"/>
          <p:cNvSpPr txBox="1">
            <a:spLocks noChangeArrowheads="1"/>
          </p:cNvSpPr>
          <p:nvPr/>
        </p:nvSpPr>
        <p:spPr bwMode="auto">
          <a:xfrm>
            <a:off x="7392988" y="4868863"/>
            <a:ext cx="325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FF66FF"/>
                </a:solidFill>
              </a:rPr>
              <a:t>y</a:t>
            </a:r>
          </a:p>
        </p:txBody>
      </p:sp>
      <p:sp>
        <p:nvSpPr>
          <p:cNvPr id="54297" name="TextBox 37"/>
          <p:cNvSpPr txBox="1">
            <a:spLocks noChangeArrowheads="1"/>
          </p:cNvSpPr>
          <p:nvPr/>
        </p:nvSpPr>
        <p:spPr bwMode="auto">
          <a:xfrm>
            <a:off x="4427538" y="3716338"/>
            <a:ext cx="31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/>
              <a:t>L</a:t>
            </a:r>
          </a:p>
        </p:txBody>
      </p:sp>
      <p:sp>
        <p:nvSpPr>
          <p:cNvPr id="54298" name="TextBox 38"/>
          <p:cNvSpPr txBox="1">
            <a:spLocks noChangeArrowheads="1"/>
          </p:cNvSpPr>
          <p:nvPr/>
        </p:nvSpPr>
        <p:spPr bwMode="auto">
          <a:xfrm>
            <a:off x="6659563" y="3716338"/>
            <a:ext cx="369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/>
              <a:t>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579438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Left is what?!!!</a:t>
            </a:r>
            <a:endParaRPr lang="en-CA" altLang="x-none">
              <a:ea typeface="ＭＳ Ｐゴシック" charset="-128"/>
            </a:endParaRPr>
          </a:p>
        </p:txBody>
      </p:sp>
      <p:grpSp>
        <p:nvGrpSpPr>
          <p:cNvPr id="55298" name="Group 3"/>
          <p:cNvGrpSpPr>
            <a:grpSpLocks/>
          </p:cNvGrpSpPr>
          <p:nvPr/>
        </p:nvGrpSpPr>
        <p:grpSpPr bwMode="auto">
          <a:xfrm>
            <a:off x="685800" y="1066800"/>
            <a:ext cx="4278313" cy="2428875"/>
            <a:chOff x="1248" y="672"/>
            <a:chExt cx="2695" cy="1530"/>
          </a:xfrm>
        </p:grpSpPr>
        <p:pic>
          <p:nvPicPr>
            <p:cNvPr id="5531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1248"/>
              <a:ext cx="940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4" name="Text Box 5"/>
            <p:cNvSpPr txBox="1">
              <a:spLocks noChangeArrowheads="1"/>
            </p:cNvSpPr>
            <p:nvPr/>
          </p:nvSpPr>
          <p:spPr bwMode="auto">
            <a:xfrm>
              <a:off x="1248" y="672"/>
              <a:ext cx="269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/>
                <a:t>Neurologic (i.e. sensible) convention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x-none" sz="2000"/>
                <a:t> left is left, right is right</a:t>
              </a:r>
              <a:endParaRPr lang="en-CA" altLang="x-none" sz="2000"/>
            </a:p>
          </p:txBody>
        </p:sp>
        <p:sp>
          <p:nvSpPr>
            <p:cNvPr id="55315" name="Text Box 6"/>
            <p:cNvSpPr txBox="1">
              <a:spLocks noChangeArrowheads="1"/>
            </p:cNvSpPr>
            <p:nvPr/>
          </p:nvSpPr>
          <p:spPr bwMode="auto">
            <a:xfrm>
              <a:off x="1728" y="1536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/>
                <a:t>L</a:t>
              </a:r>
              <a:endParaRPr lang="en-CA" altLang="x-none" sz="2800"/>
            </a:p>
          </p:txBody>
        </p:sp>
        <p:sp>
          <p:nvSpPr>
            <p:cNvPr id="55316" name="Text Box 7"/>
            <p:cNvSpPr txBox="1">
              <a:spLocks noChangeArrowheads="1"/>
            </p:cNvSpPr>
            <p:nvPr/>
          </p:nvSpPr>
          <p:spPr bwMode="auto">
            <a:xfrm>
              <a:off x="3167" y="1536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/>
                <a:t>R</a:t>
              </a:r>
              <a:endParaRPr lang="en-CA" altLang="x-none" sz="280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27088" y="3962400"/>
            <a:ext cx="3995737" cy="2286000"/>
            <a:chOff x="1337" y="2496"/>
            <a:chExt cx="2517" cy="1440"/>
          </a:xfrm>
        </p:grpSpPr>
        <p:pic>
          <p:nvPicPr>
            <p:cNvPr id="5530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" y="2976"/>
              <a:ext cx="945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10" name="Text Box 10"/>
            <p:cNvSpPr txBox="1">
              <a:spLocks noChangeArrowheads="1"/>
            </p:cNvSpPr>
            <p:nvPr/>
          </p:nvSpPr>
          <p:spPr bwMode="auto">
            <a:xfrm>
              <a:off x="1337" y="2496"/>
              <a:ext cx="2517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/>
                <a:t>Radiologic (i.e. stupid) convention</a:t>
              </a:r>
            </a:p>
            <a:p>
              <a:pPr lvl="1" eaLnBrk="1" hangingPunct="1">
                <a:buFontTx/>
                <a:buChar char="•"/>
              </a:pPr>
              <a:r>
                <a:rPr lang="en-US" altLang="x-none" sz="2000"/>
                <a:t> left is right, right is left</a:t>
              </a:r>
              <a:endParaRPr lang="en-CA" altLang="x-none" sz="2000"/>
            </a:p>
          </p:txBody>
        </p:sp>
        <p:sp>
          <p:nvSpPr>
            <p:cNvPr id="55311" name="Text Box 11"/>
            <p:cNvSpPr txBox="1">
              <a:spLocks noChangeArrowheads="1"/>
            </p:cNvSpPr>
            <p:nvPr/>
          </p:nvSpPr>
          <p:spPr bwMode="auto">
            <a:xfrm>
              <a:off x="1728" y="3273"/>
              <a:ext cx="27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/>
                <a:t>R</a:t>
              </a:r>
              <a:endParaRPr lang="en-CA" altLang="x-none" sz="2800"/>
            </a:p>
          </p:txBody>
        </p:sp>
        <p:sp>
          <p:nvSpPr>
            <p:cNvPr id="55312" name="Text Box 12"/>
            <p:cNvSpPr txBox="1">
              <a:spLocks noChangeArrowheads="1"/>
            </p:cNvSpPr>
            <p:nvPr/>
          </p:nvSpPr>
          <p:spPr bwMode="auto">
            <a:xfrm>
              <a:off x="3167" y="3273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/>
                <a:t>L</a:t>
              </a:r>
              <a:endParaRPr lang="en-CA" altLang="x-none" sz="2800"/>
            </a:p>
          </p:txBody>
        </p:sp>
      </p:grpSp>
      <p:sp>
        <p:nvSpPr>
          <p:cNvPr id="636941" name="Text Box 13"/>
          <p:cNvSpPr txBox="1">
            <a:spLocks noChangeArrowheads="1"/>
          </p:cNvSpPr>
          <p:nvPr/>
        </p:nvSpPr>
        <p:spPr bwMode="auto">
          <a:xfrm>
            <a:off x="4787900" y="2060575"/>
            <a:ext cx="37750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>
                <a:solidFill>
                  <a:srgbClr val="FF00FF"/>
                </a:solidFill>
                <a:latin typeface="Courier" charset="0"/>
              </a:rPr>
              <a:t>Note: Make sure you know what your magnet and software are doing before publishing left/right info!</a:t>
            </a:r>
            <a:endParaRPr lang="en-CA" altLang="x-none" sz="2400">
              <a:latin typeface="Courier" charset="0"/>
            </a:endParaRP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7713" y="1828800"/>
            <a:ext cx="1577975" cy="4964113"/>
            <a:chOff x="2087" y="1152"/>
            <a:chExt cx="994" cy="3127"/>
          </a:xfrm>
        </p:grpSpPr>
        <p:sp>
          <p:nvSpPr>
            <p:cNvPr id="55302" name="Text Box 15"/>
            <p:cNvSpPr txBox="1">
              <a:spLocks noChangeArrowheads="1"/>
            </p:cNvSpPr>
            <p:nvPr/>
          </p:nvSpPr>
          <p:spPr bwMode="auto">
            <a:xfrm>
              <a:off x="2403" y="4087"/>
              <a:ext cx="3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x = 0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  <p:sp>
          <p:nvSpPr>
            <p:cNvPr id="55303" name="Line 16"/>
            <p:cNvSpPr>
              <a:spLocks noChangeShapeType="1"/>
            </p:cNvSpPr>
            <p:nvPr/>
          </p:nvSpPr>
          <p:spPr bwMode="auto">
            <a:xfrm flipH="1">
              <a:off x="2592" y="1152"/>
              <a:ext cx="0" cy="288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5304" name="Text Box 17"/>
            <p:cNvSpPr txBox="1">
              <a:spLocks noChangeArrowheads="1"/>
            </p:cNvSpPr>
            <p:nvPr/>
          </p:nvSpPr>
          <p:spPr bwMode="auto">
            <a:xfrm>
              <a:off x="2928" y="3936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-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  <p:sp>
          <p:nvSpPr>
            <p:cNvPr id="55305" name="Text Box 18"/>
            <p:cNvSpPr txBox="1">
              <a:spLocks noChangeArrowheads="1"/>
            </p:cNvSpPr>
            <p:nvPr/>
          </p:nvSpPr>
          <p:spPr bwMode="auto">
            <a:xfrm>
              <a:off x="2087" y="3929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+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  <p:sp>
          <p:nvSpPr>
            <p:cNvPr id="55306" name="Text Box 19"/>
            <p:cNvSpPr txBox="1">
              <a:spLocks noChangeArrowheads="1"/>
            </p:cNvSpPr>
            <p:nvPr/>
          </p:nvSpPr>
          <p:spPr bwMode="auto">
            <a:xfrm>
              <a:off x="2403" y="2366"/>
              <a:ext cx="3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x = 0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  <p:sp>
          <p:nvSpPr>
            <p:cNvPr id="55307" name="Text Box 20"/>
            <p:cNvSpPr txBox="1">
              <a:spLocks noChangeArrowheads="1"/>
            </p:cNvSpPr>
            <p:nvPr/>
          </p:nvSpPr>
          <p:spPr bwMode="auto">
            <a:xfrm>
              <a:off x="2891" y="2208"/>
              <a:ext cx="18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+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  <p:sp>
          <p:nvSpPr>
            <p:cNvPr id="55308" name="Text Box 21"/>
            <p:cNvSpPr txBox="1">
              <a:spLocks noChangeArrowheads="1"/>
            </p:cNvSpPr>
            <p:nvPr/>
          </p:nvSpPr>
          <p:spPr bwMode="auto">
            <a:xfrm>
              <a:off x="2087" y="2208"/>
              <a:ext cx="15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400">
                  <a:solidFill>
                    <a:schemeClr val="tx2"/>
                  </a:solidFill>
                </a:rPr>
                <a:t>-</a:t>
              </a:r>
              <a:endParaRPr lang="en-CA" altLang="x-none" sz="140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6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6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3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3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4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Pro Tip</a:t>
            </a:r>
          </a:p>
        </p:txBody>
      </p:sp>
      <p:pic>
        <p:nvPicPr>
          <p:cNvPr id="57346" name="Picture 2" descr="Screen Shot 2014-11-09 at 4.5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34036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468313" y="2781300"/>
            <a:ext cx="40306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dirty="0">
                <a:solidFill>
                  <a:srgbClr val="FF66FF"/>
                </a:solidFill>
                <a:latin typeface="Courier" pitchFamily="2" charset="0"/>
              </a:rPr>
              <a:t>Put a vitamin E capsule on the one side of the subject</a:t>
            </a:r>
            <a:r>
              <a:rPr lang="en-US" altLang="en-US" sz="1600" dirty="0">
                <a:solidFill>
                  <a:srgbClr val="FF66FF"/>
                </a:solidFill>
                <a:latin typeface="Courier" pitchFamily="2" charset="0"/>
              </a:rPr>
              <a:t>’</a:t>
            </a:r>
            <a:r>
              <a:rPr lang="en-US" altLang="x-none" sz="1600" dirty="0">
                <a:solidFill>
                  <a:srgbClr val="FF66FF"/>
                </a:solidFill>
                <a:latin typeface="Courier" pitchFamily="2" charset="0"/>
              </a:rPr>
              <a:t>s head or coil. </a:t>
            </a:r>
            <a:endParaRPr lang="en-CA" altLang="x-none" sz="2400" dirty="0">
              <a:solidFill>
                <a:srgbClr val="FF66FF"/>
              </a:solidFill>
              <a:latin typeface="Courier" pitchFamily="2" charset="0"/>
            </a:endParaRPr>
          </a:p>
        </p:txBody>
      </p:sp>
      <p:sp>
        <p:nvSpPr>
          <p:cNvPr id="57348" name="Right Arrow 4"/>
          <p:cNvSpPr>
            <a:spLocks noChangeArrowheads="1"/>
          </p:cNvSpPr>
          <p:nvPr/>
        </p:nvSpPr>
        <p:spPr bwMode="auto">
          <a:xfrm>
            <a:off x="5076825" y="2636838"/>
            <a:ext cx="503238" cy="215900"/>
          </a:xfrm>
          <a:prstGeom prst="rightArrow">
            <a:avLst>
              <a:gd name="adj1" fmla="val 50000"/>
              <a:gd name="adj2" fmla="val 4995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x-non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1114</Words>
  <Application>Microsoft Macintosh PowerPoint</Application>
  <PresentationFormat>On-screen Show (4:3)</PresentationFormat>
  <Paragraphs>213</Paragraphs>
  <Slides>28</Slides>
  <Notes>18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Arial Black</vt:lpstr>
      <vt:lpstr>Courier</vt:lpstr>
      <vt:lpstr>Times New Roman</vt:lpstr>
      <vt:lpstr>Default Design</vt:lpstr>
      <vt:lpstr>Image</vt:lpstr>
      <vt:lpstr>Bitmap Image</vt:lpstr>
      <vt:lpstr>Group Analyses in fMRI</vt:lpstr>
      <vt:lpstr>Group Analyses</vt:lpstr>
      <vt:lpstr>Combining Group Data  Using Standardized Spaces</vt:lpstr>
      <vt:lpstr>Brains are Heterogeneous</vt:lpstr>
      <vt:lpstr>Talairach Coordinate System</vt:lpstr>
      <vt:lpstr>Rotate brain into ACPC plane</vt:lpstr>
      <vt:lpstr>AC = Origin</vt:lpstr>
      <vt:lpstr>Left is what?!!!</vt:lpstr>
      <vt:lpstr>Pro Tip</vt:lpstr>
      <vt:lpstr>Deform brain into Talairach space</vt:lpstr>
      <vt:lpstr>Coordinate Tables</vt:lpstr>
      <vt:lpstr>Do We need a “Tarailach Atras”?</vt:lpstr>
      <vt:lpstr>MNI Space</vt:lpstr>
      <vt:lpstr>MNI Space</vt:lpstr>
      <vt:lpstr>Converting Between MNI and Tal space</vt:lpstr>
      <vt:lpstr>Anatomical Localization Sulci and Gyri</vt:lpstr>
      <vt:lpstr>Variability of Sulci</vt:lpstr>
      <vt:lpstr>Effects of Sulcal Variability</vt:lpstr>
      <vt:lpstr>Variability of Functional Areas </vt:lpstr>
      <vt:lpstr>Cerebral cortex is a crumpled map</vt:lpstr>
      <vt:lpstr>Cortical Surfaces</vt:lpstr>
      <vt:lpstr>Cortical Inflation</vt:lpstr>
      <vt:lpstr>Cortical Flattening</vt:lpstr>
      <vt:lpstr>Spherical Averaging</vt:lpstr>
      <vt:lpstr>Spherical Averaging</vt:lpstr>
      <vt:lpstr>Before and After CBA</vt:lpstr>
      <vt:lpstr>Before and After CBA</vt:lpstr>
      <vt:lpstr>Gains in Overlap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Variability of HRF</dc:title>
  <dc:creator>jculham</dc:creator>
  <cp:lastModifiedBy>Jody Culham</cp:lastModifiedBy>
  <cp:revision>346</cp:revision>
  <dcterms:created xsi:type="dcterms:W3CDTF">2001-12-18T03:45:32Z</dcterms:created>
  <dcterms:modified xsi:type="dcterms:W3CDTF">2020-11-06T00:59:23Z</dcterms:modified>
</cp:coreProperties>
</file>