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794" r:id="rId2"/>
    <p:sldId id="791" r:id="rId3"/>
    <p:sldId id="790" r:id="rId4"/>
    <p:sldId id="894" r:id="rId5"/>
    <p:sldId id="896" r:id="rId6"/>
    <p:sldId id="897" r:id="rId7"/>
    <p:sldId id="820" r:id="rId8"/>
    <p:sldId id="822" r:id="rId9"/>
    <p:sldId id="823" r:id="rId10"/>
    <p:sldId id="895" r:id="rId11"/>
    <p:sldId id="824" r:id="rId12"/>
    <p:sldId id="825" r:id="rId13"/>
    <p:sldId id="826" r:id="rId14"/>
    <p:sldId id="827" r:id="rId15"/>
    <p:sldId id="829" r:id="rId16"/>
    <p:sldId id="830" r:id="rId17"/>
    <p:sldId id="831" r:id="rId18"/>
    <p:sldId id="832" r:id="rId19"/>
    <p:sldId id="833" r:id="rId20"/>
    <p:sldId id="834" r:id="rId21"/>
    <p:sldId id="835" r:id="rId22"/>
    <p:sldId id="836" r:id="rId23"/>
    <p:sldId id="837" r:id="rId24"/>
    <p:sldId id="838" r:id="rId25"/>
    <p:sldId id="839" r:id="rId26"/>
    <p:sldId id="840" r:id="rId27"/>
    <p:sldId id="841" r:id="rId28"/>
    <p:sldId id="842" r:id="rId29"/>
    <p:sldId id="843" r:id="rId30"/>
    <p:sldId id="845" r:id="rId31"/>
    <p:sldId id="898" r:id="rId32"/>
    <p:sldId id="846" r:id="rId33"/>
    <p:sldId id="847" r:id="rId34"/>
    <p:sldId id="848" r:id="rId35"/>
    <p:sldId id="849" r:id="rId36"/>
    <p:sldId id="850" r:id="rId37"/>
    <p:sldId id="851" r:id="rId38"/>
    <p:sldId id="852" r:id="rId39"/>
    <p:sldId id="853" r:id="rId40"/>
    <p:sldId id="854" r:id="rId41"/>
    <p:sldId id="855" r:id="rId42"/>
    <p:sldId id="856" r:id="rId43"/>
    <p:sldId id="857" r:id="rId44"/>
    <p:sldId id="858" r:id="rId45"/>
    <p:sldId id="859" r:id="rId46"/>
    <p:sldId id="860" r:id="rId47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7FF22D"/>
    <a:srgbClr val="FF9D48"/>
    <a:srgbClr val="FF9300"/>
    <a:srgbClr val="CB1F0F"/>
    <a:srgbClr val="00FFFF"/>
    <a:srgbClr val="000000"/>
    <a:srgbClr val="7A59FF"/>
    <a:srgbClr val="E85F32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5"/>
    <p:restoredTop sz="96070"/>
  </p:normalViewPr>
  <p:slideViewPr>
    <p:cSldViewPr>
      <p:cViewPr varScale="1">
        <p:scale>
          <a:sx n="115" d="100"/>
          <a:sy n="115" d="100"/>
        </p:scale>
        <p:origin x="728" y="208"/>
      </p:cViewPr>
      <p:guideLst>
        <p:guide orient="horz" pos="17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94DBF16D-6648-1B49-BD42-BC4039FDB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017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361CEE3-4C10-D546-89FC-745304F97A8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499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7A5C2C-3FDF-EB44-88AA-4FD808F0F0A1}" type="slidenum">
              <a:rPr lang="en-US" sz="1200">
                <a:latin typeface="Times New Roman" charset="0"/>
              </a:rPr>
              <a:pPr eaLnBrk="1" hangingPunct="1"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3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9F26A75-473F-3940-95DD-9897C6069AFD}" type="slidenum">
              <a:rPr lang="en-CA" altLang="en-US" sz="1300"/>
              <a:pPr eaLnBrk="1" hangingPunct="1"/>
              <a:t>29</a:t>
            </a:fld>
            <a:endParaRPr lang="en-CA" altLang="en-US" sz="13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419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02CA15E-B01A-C141-B1F1-7AB5E55B8CCA}" type="slidenum">
              <a:rPr lang="en-CA" altLang="en-US" sz="1300"/>
              <a:pPr eaLnBrk="1" hangingPunct="1"/>
              <a:t>30</a:t>
            </a:fld>
            <a:endParaRPr lang="en-CA" altLang="en-US" sz="13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38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30E525D-0582-9E4F-B0D3-410AAA4022CF}" type="slidenum">
              <a:rPr lang="en-US" altLang="en-US" sz="1300"/>
              <a:pPr eaLnBrk="1" hangingPunct="1"/>
              <a:t>32</a:t>
            </a:fld>
            <a:endParaRPr lang="en-US" altLang="en-US" sz="130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61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0DA7664-B6E9-D549-B512-07C05E2EF559}" type="slidenum">
              <a:rPr lang="en-CA" altLang="en-US" sz="1300"/>
              <a:pPr eaLnBrk="1" hangingPunct="1"/>
              <a:t>44</a:t>
            </a:fld>
            <a:endParaRPr lang="en-CA" altLang="en-US" sz="13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198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0EBC56C-1789-6D4E-879B-2B0D0E43DAAE}" type="slidenum">
              <a:rPr lang="en-CA" altLang="en-US" sz="1300"/>
              <a:pPr eaLnBrk="1" hangingPunct="1"/>
              <a:t>46</a:t>
            </a:fld>
            <a:endParaRPr lang="en-CA" altLang="en-US" sz="130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32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0664F31-4572-4346-8B49-C730BB719E32}" type="slidenum">
              <a:rPr lang="en-CA" altLang="en-US" sz="1300"/>
              <a:pPr eaLnBrk="1" hangingPunct="1"/>
              <a:t>8</a:t>
            </a:fld>
            <a:endParaRPr lang="en-CA" altLang="en-US" sz="13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48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33C0124-C454-1A43-BA48-FF685033CBAE}" type="slidenum">
              <a:rPr lang="en-CA" altLang="en-US" sz="1300"/>
              <a:pPr eaLnBrk="1" hangingPunct="1"/>
              <a:t>9</a:t>
            </a:fld>
            <a:endParaRPr lang="en-CA" altLang="en-US" sz="13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16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33C0124-C454-1A43-BA48-FF685033CBAE}" type="slidenum">
              <a:rPr lang="en-CA" altLang="en-US" sz="1300"/>
              <a:pPr eaLnBrk="1" hangingPunct="1"/>
              <a:t>10</a:t>
            </a:fld>
            <a:endParaRPr lang="en-CA" altLang="en-US" sz="13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7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393F56E-B5E5-6F49-8527-278016FADA6B}" type="slidenum">
              <a:rPr lang="en-CA" altLang="en-US" sz="1300"/>
              <a:pPr eaLnBrk="1" hangingPunct="1"/>
              <a:t>11</a:t>
            </a:fld>
            <a:endParaRPr lang="en-CA" altLang="en-US" sz="13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92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58D582C-938C-264E-BF86-FC45701F00CC}" type="slidenum">
              <a:rPr lang="en-CA" altLang="en-US" sz="1300"/>
              <a:pPr eaLnBrk="1" hangingPunct="1"/>
              <a:t>12</a:t>
            </a:fld>
            <a:endParaRPr lang="en-CA" altLang="en-US" sz="13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46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C3B5A77-3AAA-2844-B3A1-BC9627BC304E}" type="slidenum">
              <a:rPr lang="en-CA" altLang="en-US" sz="1300"/>
              <a:pPr eaLnBrk="1" hangingPunct="1"/>
              <a:t>19</a:t>
            </a:fld>
            <a:endParaRPr lang="en-CA" altLang="en-US" sz="13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39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DD03C38-8CEC-B345-8352-E0198D850F79}" type="slidenum">
              <a:rPr lang="en-CA" altLang="en-US" sz="1300"/>
              <a:pPr eaLnBrk="1" hangingPunct="1"/>
              <a:t>26</a:t>
            </a:fld>
            <a:endParaRPr lang="en-CA" altLang="en-US" sz="13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LO Localizer, 1 run, </a:t>
            </a:r>
            <a:r>
              <a:rPr lang="en-US" altLang="en-US">
                <a:solidFill>
                  <a:srgbClr val="000000"/>
                </a:solidFill>
                <a:latin typeface="Lucida Grande" charset="0"/>
                <a:ea typeface="ＭＳ Ｐゴシック" charset="-128"/>
              </a:rPr>
              <a:t>mt.10_06_03_10_MAG_THPGLMF2c_SD3DSSXXXXXmm.fmr, Intact &gt; Scrambled, t&gt;3.5</a:t>
            </a:r>
          </a:p>
        </p:txBody>
      </p:sp>
    </p:spTree>
    <p:extLst>
      <p:ext uri="{BB962C8B-B14F-4D97-AF65-F5344CB8AC3E}">
        <p14:creationId xmlns:p14="http://schemas.microsoft.com/office/powerpoint/2010/main" val="424281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D9AEE00-635F-9C4E-A6A2-277A19962888}" type="slidenum">
              <a:rPr lang="en-CA" altLang="en-US" sz="1300"/>
              <a:pPr eaLnBrk="1" hangingPunct="1"/>
              <a:t>27</a:t>
            </a:fld>
            <a:endParaRPr lang="en-CA" altLang="en-US" sz="13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63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23FB7-ED8A-134F-A944-01C16E4B71E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1835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54AE5-6F67-D94D-9A94-6EFD63EC150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32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8687-823C-3841-8BBD-AD199D36D2C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9557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382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1A7BB-24F5-7649-81EE-8E7519EA87A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0160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BE802-376D-5F4D-A7B3-43E85ABD2EC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261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0C877-44C9-6742-A662-3374BD1B1D1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5360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5D7E9-D9E4-774F-8014-FFD722F81B7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4792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FBA73-7E4A-F14E-8FD4-7EB7EF72D92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870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CA218-4624-5F4C-9015-75405313D9C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279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0F8A9-2A29-2342-A712-EB4728BCADC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6965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252EC-E348-7C44-AF90-FED8CDC72A1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290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50CDA-776E-C446-9E51-3024FA02300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324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fmri4newbies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3565822B-9CCB-9D4A-A678-FF47DAE94CE5}" type="slidenum">
              <a:rPr lang="en-CA" altLang="en-US"/>
              <a:pPr/>
              <a:t>‹#›</a:t>
            </a:fld>
            <a:endParaRPr lang="en-CA" altLang="en-US"/>
          </a:p>
        </p:txBody>
      </p:sp>
      <p:graphicFrame>
        <p:nvGraphicFramePr>
          <p:cNvPr id="1031" name="Object 7">
            <a:hlinkClick r:id="rId15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Image" r:id="rId16" imgW="825870" imgH="155159" progId="Photoshop.Image.6">
                  <p:embed/>
                </p:oleObj>
              </mc:Choice>
              <mc:Fallback>
                <p:oleObj name="Image" r:id="rId16" imgW="825870" imgH="155159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2"/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Preprocessing</a:t>
            </a:r>
          </a:p>
        </p:txBody>
      </p:sp>
      <p:sp>
        <p:nvSpPr>
          <p:cNvPr id="10035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67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Slice Order</a:t>
            </a:r>
          </a:p>
        </p:txBody>
      </p:sp>
      <p:sp>
        <p:nvSpPr>
          <p:cNvPr id="111618" name="Text Box 7"/>
          <p:cNvSpPr txBox="1">
            <a:spLocks noChangeArrowheads="1"/>
          </p:cNvSpPr>
          <p:nvPr/>
        </p:nvSpPr>
        <p:spPr bwMode="auto">
          <a:xfrm>
            <a:off x="1115616" y="961480"/>
            <a:ext cx="50524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dirty="0"/>
              <a:t>Multiband Imaging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Collects multiple slices simultaneously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e.g., multiband 4 collects 4 slices at a time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allows you to sample the whole brain in a short TR</a:t>
            </a:r>
            <a:endParaRPr lang="en-US" altLang="en-US" sz="1800" dirty="0"/>
          </a:p>
        </p:txBody>
      </p:sp>
      <p:pic>
        <p:nvPicPr>
          <p:cNvPr id="1116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22320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A0CA0F3-425F-1749-8D7B-012149B0A23D}"/>
              </a:ext>
            </a:extLst>
          </p:cNvPr>
          <p:cNvGrpSpPr/>
          <p:nvPr/>
        </p:nvGrpSpPr>
        <p:grpSpPr>
          <a:xfrm>
            <a:off x="1187450" y="2649538"/>
            <a:ext cx="2520950" cy="1079500"/>
            <a:chOff x="1187450" y="2649538"/>
            <a:chExt cx="2520950" cy="1079500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flipV="1">
              <a:off x="1187450" y="3729038"/>
              <a:ext cx="2520950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V="1">
              <a:off x="1187450" y="3368675"/>
              <a:ext cx="2520950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flipV="1">
              <a:off x="1187450" y="3008313"/>
              <a:ext cx="2520950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 flipV="1">
              <a:off x="1187450" y="2649538"/>
              <a:ext cx="2520950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1BC380-9A07-3545-A093-789A91C0E0BD}"/>
              </a:ext>
            </a:extLst>
          </p:cNvPr>
          <p:cNvGrpSpPr/>
          <p:nvPr/>
        </p:nvGrpSpPr>
        <p:grpSpPr>
          <a:xfrm>
            <a:off x="1187450" y="2589213"/>
            <a:ext cx="2520950" cy="1079500"/>
            <a:chOff x="1187450" y="2589213"/>
            <a:chExt cx="2520950" cy="1079500"/>
          </a:xfrm>
        </p:grpSpPr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V="1">
              <a:off x="1187450" y="3668713"/>
              <a:ext cx="2520950" cy="0"/>
            </a:xfrm>
            <a:prstGeom prst="line">
              <a:avLst/>
            </a:prstGeom>
            <a:noFill/>
            <a:ln w="19050">
              <a:solidFill>
                <a:srgbClr val="0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flipV="1">
              <a:off x="1187450" y="3308350"/>
              <a:ext cx="2520950" cy="0"/>
            </a:xfrm>
            <a:prstGeom prst="line">
              <a:avLst/>
            </a:prstGeom>
            <a:noFill/>
            <a:ln w="19050">
              <a:solidFill>
                <a:srgbClr val="0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flipV="1">
              <a:off x="1187450" y="2949575"/>
              <a:ext cx="2520950" cy="0"/>
            </a:xfrm>
            <a:prstGeom prst="line">
              <a:avLst/>
            </a:prstGeom>
            <a:noFill/>
            <a:ln w="19050">
              <a:solidFill>
                <a:srgbClr val="0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flipV="1">
              <a:off x="1187450" y="2589213"/>
              <a:ext cx="2520950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568F5-ECD5-A243-A82C-68169828B612}"/>
              </a:ext>
            </a:extLst>
          </p:cNvPr>
          <p:cNvGrpSpPr/>
          <p:nvPr/>
        </p:nvGrpSpPr>
        <p:grpSpPr>
          <a:xfrm>
            <a:off x="1187450" y="2528888"/>
            <a:ext cx="2520950" cy="1079500"/>
            <a:chOff x="1187450" y="2528888"/>
            <a:chExt cx="2520950" cy="1079500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1187450" y="3608388"/>
              <a:ext cx="2520950" cy="0"/>
            </a:xfrm>
            <a:prstGeom prst="line">
              <a:avLst/>
            </a:prstGeom>
            <a:noFill/>
            <a:ln w="19050">
              <a:solidFill>
                <a:srgbClr val="7FF2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flipV="1">
              <a:off x="1187450" y="3249613"/>
              <a:ext cx="2520950" cy="0"/>
            </a:xfrm>
            <a:prstGeom prst="line">
              <a:avLst/>
            </a:prstGeom>
            <a:noFill/>
            <a:ln w="19050">
              <a:solidFill>
                <a:srgbClr val="7FF2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flipV="1">
              <a:off x="1187450" y="2889250"/>
              <a:ext cx="2520950" cy="0"/>
            </a:xfrm>
            <a:prstGeom prst="line">
              <a:avLst/>
            </a:prstGeom>
            <a:noFill/>
            <a:ln w="19050">
              <a:solidFill>
                <a:srgbClr val="7FF2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flipV="1">
              <a:off x="1187450" y="2528888"/>
              <a:ext cx="2520950" cy="0"/>
            </a:xfrm>
            <a:prstGeom prst="line">
              <a:avLst/>
            </a:prstGeom>
            <a:noFill/>
            <a:ln w="19050">
              <a:solidFill>
                <a:srgbClr val="7FF2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06C1F-2891-184A-BF9E-675C9E4876E2}"/>
              </a:ext>
            </a:extLst>
          </p:cNvPr>
          <p:cNvGrpSpPr/>
          <p:nvPr/>
        </p:nvGrpSpPr>
        <p:grpSpPr>
          <a:xfrm>
            <a:off x="1187450" y="2468563"/>
            <a:ext cx="2520950" cy="1081087"/>
            <a:chOff x="1187450" y="2468563"/>
            <a:chExt cx="2520950" cy="1081087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1187450" y="3549650"/>
              <a:ext cx="25209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flipV="1">
              <a:off x="1187450" y="3189288"/>
              <a:ext cx="25209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V="1">
              <a:off x="1187450" y="2828925"/>
              <a:ext cx="25209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flipV="1">
              <a:off x="1187450" y="2468563"/>
              <a:ext cx="25209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2D7C50-0DE0-4447-B4BC-660222A666CB}"/>
              </a:ext>
            </a:extLst>
          </p:cNvPr>
          <p:cNvGrpSpPr/>
          <p:nvPr/>
        </p:nvGrpSpPr>
        <p:grpSpPr>
          <a:xfrm>
            <a:off x="1187450" y="2408238"/>
            <a:ext cx="2520950" cy="1081087"/>
            <a:chOff x="1187450" y="2408238"/>
            <a:chExt cx="2520950" cy="1081087"/>
          </a:xfrm>
        </p:grpSpPr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flipV="1">
              <a:off x="1187450" y="3489325"/>
              <a:ext cx="2520950" cy="0"/>
            </a:xfrm>
            <a:prstGeom prst="line">
              <a:avLst/>
            </a:prstGeom>
            <a:noFill/>
            <a:ln w="19050">
              <a:solidFill>
                <a:srgbClr val="FF9D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V="1">
              <a:off x="1187450" y="3128963"/>
              <a:ext cx="2520950" cy="0"/>
            </a:xfrm>
            <a:prstGeom prst="line">
              <a:avLst/>
            </a:prstGeom>
            <a:noFill/>
            <a:ln w="19050">
              <a:solidFill>
                <a:srgbClr val="FF9D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flipV="1">
              <a:off x="1187450" y="2768600"/>
              <a:ext cx="2520950" cy="0"/>
            </a:xfrm>
            <a:prstGeom prst="line">
              <a:avLst/>
            </a:prstGeom>
            <a:noFill/>
            <a:ln w="19050">
              <a:solidFill>
                <a:srgbClr val="FF9D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flipV="1">
              <a:off x="1187450" y="2408238"/>
              <a:ext cx="2520950" cy="0"/>
            </a:xfrm>
            <a:prstGeom prst="line">
              <a:avLst/>
            </a:prstGeom>
            <a:noFill/>
            <a:ln w="19050">
              <a:solidFill>
                <a:srgbClr val="FF9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78672E-B106-DD41-ABBC-A1157A50E620}"/>
              </a:ext>
            </a:extLst>
          </p:cNvPr>
          <p:cNvGrpSpPr/>
          <p:nvPr/>
        </p:nvGrpSpPr>
        <p:grpSpPr>
          <a:xfrm>
            <a:off x="1187450" y="2349500"/>
            <a:ext cx="2520950" cy="1079500"/>
            <a:chOff x="1187450" y="2349500"/>
            <a:chExt cx="2520950" cy="1079500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V="1">
              <a:off x="1187450" y="3429000"/>
              <a:ext cx="2520950" cy="0"/>
            </a:xfrm>
            <a:prstGeom prst="line">
              <a:avLst/>
            </a:prstGeom>
            <a:noFill/>
            <a:ln w="19050">
              <a:solidFill>
                <a:srgbClr val="CB1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1187450" y="3068638"/>
              <a:ext cx="2520950" cy="0"/>
            </a:xfrm>
            <a:prstGeom prst="line">
              <a:avLst/>
            </a:prstGeom>
            <a:noFill/>
            <a:ln w="19050">
              <a:solidFill>
                <a:srgbClr val="CB1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V="1">
              <a:off x="1187450" y="2708275"/>
              <a:ext cx="2520950" cy="0"/>
            </a:xfrm>
            <a:prstGeom prst="line">
              <a:avLst/>
            </a:prstGeom>
            <a:noFill/>
            <a:ln w="19050">
              <a:solidFill>
                <a:srgbClr val="CB1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 flipV="1">
              <a:off x="1187450" y="2349500"/>
              <a:ext cx="2520950" cy="0"/>
            </a:xfrm>
            <a:prstGeom prst="line">
              <a:avLst/>
            </a:prstGeom>
            <a:noFill/>
            <a:ln w="19050">
              <a:solidFill>
                <a:srgbClr val="CB1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3663" y="2324894"/>
            <a:ext cx="5113338" cy="1366838"/>
            <a:chOff x="3851275" y="2349500"/>
            <a:chExt cx="5113338" cy="1366838"/>
          </a:xfrm>
        </p:grpSpPr>
        <p:sp>
          <p:nvSpPr>
            <p:cNvPr id="111646" name="Text Box 5"/>
            <p:cNvSpPr txBox="1">
              <a:spLocks noChangeArrowheads="1"/>
            </p:cNvSpPr>
            <p:nvPr/>
          </p:nvSpPr>
          <p:spPr bwMode="auto">
            <a:xfrm>
              <a:off x="4211638" y="2708275"/>
              <a:ext cx="47529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FF0000"/>
                  </a:solidFill>
                </a:rPr>
                <a:t>If TR = 1, the red slices are collected almost a full TR (e.g., 1 s) before the purple slices</a:t>
              </a:r>
            </a:p>
          </p:txBody>
        </p:sp>
        <p:sp>
          <p:nvSpPr>
            <p:cNvPr id="111647" name="Right Brace 32"/>
            <p:cNvSpPr>
              <a:spLocks/>
            </p:cNvSpPr>
            <p:nvPr/>
          </p:nvSpPr>
          <p:spPr bwMode="auto">
            <a:xfrm>
              <a:off x="3851275" y="2349500"/>
              <a:ext cx="288925" cy="1366838"/>
            </a:xfrm>
            <a:prstGeom prst="rightBrace">
              <a:avLst>
                <a:gd name="adj1" fmla="val 8301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95300" indent="-4953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Slice Scan Time Correction</a:t>
            </a:r>
          </a:p>
        </p:txBody>
      </p:sp>
      <p:pic>
        <p:nvPicPr>
          <p:cNvPr id="113666" name="Picture 5" descr="Huettel-2e-Fig-08-16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866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61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Slice Scan Time Correction</a:t>
            </a:r>
          </a:p>
        </p:txBody>
      </p:sp>
      <p:pic>
        <p:nvPicPr>
          <p:cNvPr id="115714" name="Picture 3" descr="FreeSnap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772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4"/>
          <p:cNvSpPr txBox="1">
            <a:spLocks noChangeArrowheads="1"/>
          </p:cNvSpPr>
          <p:nvPr/>
        </p:nvSpPr>
        <p:spPr bwMode="auto">
          <a:xfrm>
            <a:off x="60325" y="6477000"/>
            <a:ext cx="611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i="1"/>
              <a:t>Source: Brain Voyager documentation</a:t>
            </a: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2667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interpolates the data from each slice such that is is as if each slice had been acquired at the same time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32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B1EB-3B43-9C44-BF03-71DF8F52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SSTC: Not So Clear 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FAFFE-1760-E04F-AD74-D6400FB43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SSTC interacts with motion correction</a:t>
            </a:r>
          </a:p>
          <a:p>
            <a:pPr lvl="1"/>
            <a:r>
              <a:rPr lang="en-US" dirty="0"/>
              <a:t>Interpolation </a:t>
            </a:r>
            <a:r>
              <a:rPr lang="en-US" dirty="0">
                <a:sym typeface="Wingdings" pitchFamily="2" charset="2"/>
              </a:rPr>
              <a:t> motion affects multiple volumes instead of just one</a:t>
            </a:r>
          </a:p>
          <a:p>
            <a:r>
              <a:rPr lang="en-US" dirty="0">
                <a:sym typeface="Wingdings" pitchFamily="2" charset="2"/>
              </a:rPr>
              <a:t>Now that functional data is collected more rapidly (due to multiband imaging… stay tuned), we can collect whole-brain volumes with TR = 1 s</a:t>
            </a:r>
          </a:p>
          <a:p>
            <a:pPr lvl="1"/>
            <a:r>
              <a:rPr lang="en-US" dirty="0">
                <a:sym typeface="Wingdings" pitchFamily="2" charset="2"/>
              </a:rPr>
              <a:t>Nevertheless, </a:t>
            </a:r>
            <a:r>
              <a:rPr lang="en-US" dirty="0" err="1">
                <a:sym typeface="Wingdings" pitchFamily="2" charset="2"/>
              </a:rPr>
              <a:t>BrainVoyager</a:t>
            </a:r>
            <a:r>
              <a:rPr lang="en-US" dirty="0">
                <a:sym typeface="Wingdings" pitchFamily="2" charset="2"/>
              </a:rPr>
              <a:t> recommends applying SSTC</a:t>
            </a:r>
          </a:p>
        </p:txBody>
      </p:sp>
    </p:spTree>
    <p:extLst>
      <p:ext uri="{BB962C8B-B14F-4D97-AF65-F5344CB8AC3E}">
        <p14:creationId xmlns:p14="http://schemas.microsoft.com/office/powerpoint/2010/main" val="28491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CD47-1109-FA47-AA45-09834D5E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dirty="0"/>
              <a:t>Increasing Signal; Decreasing Noise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D8E3D-ABE0-1F47-80E7-07A4409E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Spatial Smoothing</a:t>
            </a:r>
          </a:p>
        </p:txBody>
      </p:sp>
    </p:spTree>
    <p:extLst>
      <p:ext uri="{BB962C8B-B14F-4D97-AF65-F5344CB8AC3E}">
        <p14:creationId xmlns:p14="http://schemas.microsoft.com/office/powerpoint/2010/main" val="325620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3D (No interpolation)</a:t>
            </a:r>
          </a:p>
        </p:txBody>
      </p:sp>
      <p:pic>
        <p:nvPicPr>
          <p:cNvPr id="195586" name="Picture 5" descr="Screen Shot 2014-09-29 at 4.1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3" y="936625"/>
            <a:ext cx="5400675" cy="541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0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2D (No interpolation)</a:t>
            </a:r>
          </a:p>
        </p:txBody>
      </p:sp>
      <p:pic>
        <p:nvPicPr>
          <p:cNvPr id="196610" name="Picture 2" descr="Screen Shot 2014-09-29 at 4.1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013" y="944563"/>
            <a:ext cx="5400675" cy="54006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3" name="Group 5"/>
          <p:cNvGrpSpPr>
            <a:grpSpLocks/>
          </p:cNvGrpSpPr>
          <p:nvPr/>
        </p:nvGrpSpPr>
        <p:grpSpPr bwMode="auto">
          <a:xfrm>
            <a:off x="1878013" y="944563"/>
            <a:ext cx="5400675" cy="5400675"/>
            <a:chOff x="1878506" y="944900"/>
            <a:chExt cx="5400000" cy="5400000"/>
          </a:xfrm>
        </p:grpSpPr>
        <p:pic>
          <p:nvPicPr>
            <p:cNvPr id="197636" name="Picture 6" descr="Screen Shot 2014-09-29 at 4.19.2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506" y="944900"/>
              <a:ext cx="5400000" cy="54000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637" name="Rectangle 7"/>
            <p:cNvSpPr>
              <a:spLocks noChangeArrowheads="1"/>
            </p:cNvSpPr>
            <p:nvPr/>
          </p:nvSpPr>
          <p:spPr bwMode="auto">
            <a:xfrm>
              <a:off x="3491880" y="2708920"/>
              <a:ext cx="2304256" cy="2592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95300" indent="-4953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1D (No interpolation)</a:t>
            </a:r>
          </a:p>
        </p:txBody>
      </p:sp>
      <p:pic>
        <p:nvPicPr>
          <p:cNvPr id="197635" name="Picture 2" descr="Screen Shot 2014-09-29 at 4.19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013" y="4102100"/>
            <a:ext cx="5400675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1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1D (No interpolation)</a:t>
            </a:r>
          </a:p>
        </p:txBody>
      </p:sp>
      <p:pic>
        <p:nvPicPr>
          <p:cNvPr id="198658" name="Picture 2" descr="Screen Shot 2014-09-29 at 4.1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013" y="4102100"/>
            <a:ext cx="5400675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8659" name="Straight Connector 4"/>
          <p:cNvCxnSpPr>
            <a:cxnSpLocks noChangeShapeType="1"/>
          </p:cNvCxnSpPr>
          <p:nvPr/>
        </p:nvCxnSpPr>
        <p:spPr bwMode="auto">
          <a:xfrm flipH="1" flipV="1">
            <a:off x="585788" y="2708275"/>
            <a:ext cx="31940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660" name="Straight Connector 11"/>
          <p:cNvCxnSpPr>
            <a:cxnSpLocks noChangeShapeType="1"/>
          </p:cNvCxnSpPr>
          <p:nvPr/>
        </p:nvCxnSpPr>
        <p:spPr bwMode="auto">
          <a:xfrm flipV="1">
            <a:off x="4398963" y="2708275"/>
            <a:ext cx="46370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85788" y="2420938"/>
          <a:ext cx="8407404" cy="215900"/>
        </p:xfrm>
        <a:graphic>
          <a:graphicData uri="http://schemas.openxmlformats.org/drawingml/2006/table">
            <a:tbl>
              <a:tblPr/>
              <a:tblGrid>
                <a:gridCol w="23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8737" name="TextBox 19"/>
          <p:cNvSpPr txBox="1">
            <a:spLocks noChangeArrowheads="1"/>
          </p:cNvSpPr>
          <p:nvPr/>
        </p:nvSpPr>
        <p:spPr bwMode="auto">
          <a:xfrm>
            <a:off x="684213" y="5157788"/>
            <a:ext cx="806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3-mm functional voxels shown at 1-mm resolution</a:t>
            </a:r>
          </a:p>
        </p:txBody>
      </p:sp>
      <p:pic>
        <p:nvPicPr>
          <p:cNvPr id="21" name="Picture 20" descr="Screen Shot 2014-09-29 at 4.4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765175"/>
            <a:ext cx="90360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713" y="1060450"/>
            <a:ext cx="51466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  <a:ea typeface="ＭＳ Ｐゴシック" charset="-128"/>
              </a:rPr>
              <a:t>Spatial Smoothing</a:t>
            </a:r>
            <a:endParaRPr lang="en-US" altLang="en-US" sz="2800" b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3276600" cy="2286000"/>
          </a:xfrm>
          <a:noFill/>
        </p:spPr>
        <p:txBody>
          <a:bodyPr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Gaussian kernel</a:t>
            </a:r>
          </a:p>
          <a:p>
            <a:pPr marL="0" indent="0" eaLnBrk="1" hangingPunct="1"/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 smooth each voxel by a Gaussian or normal function, such that the nearest neighboring voxels have the strongest weighting</a:t>
            </a:r>
          </a:p>
        </p:txBody>
      </p:sp>
      <p:sp>
        <p:nvSpPr>
          <p:cNvPr id="97295" name="Line 10"/>
          <p:cNvSpPr>
            <a:spLocks noChangeShapeType="1"/>
          </p:cNvSpPr>
          <p:nvPr/>
        </p:nvSpPr>
        <p:spPr bwMode="auto">
          <a:xfrm>
            <a:off x="4572000" y="1046163"/>
            <a:ext cx="0" cy="3382962"/>
          </a:xfrm>
          <a:prstGeom prst="line">
            <a:avLst/>
          </a:prstGeom>
          <a:noFill/>
          <a:ln w="76200" cmpd="sng">
            <a:solidFill>
              <a:schemeClr val="bg1">
                <a:lumMod val="60000"/>
                <a:lumOff val="40000"/>
              </a:schemeClr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9814" name="Text Box 12"/>
          <p:cNvSpPr txBox="1">
            <a:spLocks noChangeArrowheads="1"/>
          </p:cNvSpPr>
          <p:nvPr/>
        </p:nvSpPr>
        <p:spPr bwMode="auto">
          <a:xfrm>
            <a:off x="5791200" y="765175"/>
            <a:ext cx="256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Maximum</a:t>
            </a:r>
            <a:endParaRPr lang="en-US" altLang="en-US" sz="3600">
              <a:solidFill>
                <a:srgbClr val="0000FF"/>
              </a:solidFill>
            </a:endParaRPr>
          </a:p>
        </p:txBody>
      </p:sp>
      <p:sp>
        <p:nvSpPr>
          <p:cNvPr id="119815" name="Line 11"/>
          <p:cNvSpPr>
            <a:spLocks noChangeShapeType="1"/>
          </p:cNvSpPr>
          <p:nvPr/>
        </p:nvSpPr>
        <p:spPr bwMode="auto">
          <a:xfrm>
            <a:off x="4927600" y="2738438"/>
            <a:ext cx="0" cy="16906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9816" name="Text Box 13"/>
          <p:cNvSpPr txBox="1">
            <a:spLocks noChangeArrowheads="1"/>
          </p:cNvSpPr>
          <p:nvPr/>
        </p:nvSpPr>
        <p:spPr bwMode="auto">
          <a:xfrm>
            <a:off x="5791200" y="1222375"/>
            <a:ext cx="182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Half-Maximum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19817" name="Line 14"/>
          <p:cNvSpPr>
            <a:spLocks noChangeShapeType="1"/>
          </p:cNvSpPr>
          <p:nvPr/>
        </p:nvSpPr>
        <p:spPr bwMode="auto">
          <a:xfrm>
            <a:off x="3708400" y="2762250"/>
            <a:ext cx="1766888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9818" name="Text Box 17"/>
          <p:cNvSpPr txBox="1">
            <a:spLocks noChangeArrowheads="1"/>
          </p:cNvSpPr>
          <p:nvPr/>
        </p:nvSpPr>
        <p:spPr bwMode="auto">
          <a:xfrm>
            <a:off x="5791200" y="2243138"/>
            <a:ext cx="3373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8000"/>
                </a:solidFill>
              </a:rPr>
              <a:t>Full Width at Half-Maximum </a:t>
            </a:r>
          </a:p>
          <a:p>
            <a:pPr eaLnBrk="1" hangingPunct="1"/>
            <a:r>
              <a:rPr lang="en-US" altLang="en-US" sz="2000">
                <a:solidFill>
                  <a:srgbClr val="008000"/>
                </a:solidFill>
              </a:rPr>
              <a:t>(FWHM)</a:t>
            </a:r>
            <a:endParaRPr lang="en-US" altLang="en-US" sz="3600">
              <a:solidFill>
                <a:srgbClr val="008000"/>
              </a:solidFill>
            </a:endParaRPr>
          </a:p>
        </p:txBody>
      </p:sp>
      <p:sp>
        <p:nvSpPr>
          <p:cNvPr id="119819" name="Rectangle 18"/>
          <p:cNvSpPr>
            <a:spLocks noChangeArrowheads="1"/>
          </p:cNvSpPr>
          <p:nvPr/>
        </p:nvSpPr>
        <p:spPr bwMode="auto">
          <a:xfrm>
            <a:off x="3870325" y="5229225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000000"/>
                </a:solidFill>
              </a:rPr>
              <a:t>FWHM = 6</a:t>
            </a:r>
          </a:p>
        </p:txBody>
      </p:sp>
      <p:cxnSp>
        <p:nvCxnSpPr>
          <p:cNvPr id="119820" name="Straight Connector 8"/>
          <p:cNvCxnSpPr>
            <a:cxnSpLocks noChangeShapeType="1"/>
          </p:cNvCxnSpPr>
          <p:nvPr/>
        </p:nvCxnSpPr>
        <p:spPr bwMode="auto">
          <a:xfrm>
            <a:off x="4572000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21" name="Straight Connector 21"/>
          <p:cNvCxnSpPr>
            <a:cxnSpLocks noChangeShapeType="1"/>
          </p:cNvCxnSpPr>
          <p:nvPr/>
        </p:nvCxnSpPr>
        <p:spPr bwMode="auto">
          <a:xfrm>
            <a:off x="4859338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22" name="Straight Connector 22"/>
          <p:cNvCxnSpPr>
            <a:cxnSpLocks noChangeShapeType="1"/>
          </p:cNvCxnSpPr>
          <p:nvPr/>
        </p:nvCxnSpPr>
        <p:spPr bwMode="auto">
          <a:xfrm>
            <a:off x="5148263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23" name="Straight Connector 23"/>
          <p:cNvCxnSpPr>
            <a:cxnSpLocks noChangeShapeType="1"/>
          </p:cNvCxnSpPr>
          <p:nvPr/>
        </p:nvCxnSpPr>
        <p:spPr bwMode="auto">
          <a:xfrm>
            <a:off x="5435600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24" name="Straight Connector 24"/>
          <p:cNvCxnSpPr>
            <a:cxnSpLocks noChangeShapeType="1"/>
          </p:cNvCxnSpPr>
          <p:nvPr/>
        </p:nvCxnSpPr>
        <p:spPr bwMode="auto">
          <a:xfrm>
            <a:off x="5724525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25" name="Straight Connector 25"/>
          <p:cNvCxnSpPr>
            <a:cxnSpLocks noChangeShapeType="1"/>
          </p:cNvCxnSpPr>
          <p:nvPr/>
        </p:nvCxnSpPr>
        <p:spPr bwMode="auto">
          <a:xfrm>
            <a:off x="6011863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26" name="Straight Connector 26"/>
          <p:cNvCxnSpPr>
            <a:cxnSpLocks noChangeShapeType="1"/>
          </p:cNvCxnSpPr>
          <p:nvPr/>
        </p:nvCxnSpPr>
        <p:spPr bwMode="auto">
          <a:xfrm>
            <a:off x="6300788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27" name="Straight Connector 27"/>
          <p:cNvCxnSpPr>
            <a:cxnSpLocks noChangeShapeType="1"/>
          </p:cNvCxnSpPr>
          <p:nvPr/>
        </p:nvCxnSpPr>
        <p:spPr bwMode="auto">
          <a:xfrm>
            <a:off x="6588125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28" name="Straight Connector 33"/>
          <p:cNvCxnSpPr>
            <a:cxnSpLocks noChangeShapeType="1"/>
          </p:cNvCxnSpPr>
          <p:nvPr/>
        </p:nvCxnSpPr>
        <p:spPr bwMode="auto">
          <a:xfrm>
            <a:off x="3708400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29" name="Straight Connector 34"/>
          <p:cNvCxnSpPr>
            <a:cxnSpLocks noChangeShapeType="1"/>
          </p:cNvCxnSpPr>
          <p:nvPr/>
        </p:nvCxnSpPr>
        <p:spPr bwMode="auto">
          <a:xfrm>
            <a:off x="3995738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30" name="Straight Connector 35"/>
          <p:cNvCxnSpPr>
            <a:cxnSpLocks noChangeShapeType="1"/>
          </p:cNvCxnSpPr>
          <p:nvPr/>
        </p:nvCxnSpPr>
        <p:spPr bwMode="auto">
          <a:xfrm>
            <a:off x="4284663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31" name="Straight Connector 36"/>
          <p:cNvCxnSpPr>
            <a:cxnSpLocks noChangeShapeType="1"/>
          </p:cNvCxnSpPr>
          <p:nvPr/>
        </p:nvCxnSpPr>
        <p:spPr bwMode="auto">
          <a:xfrm>
            <a:off x="6858000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32" name="Left Brace 9"/>
          <p:cNvSpPr>
            <a:spLocks/>
          </p:cNvSpPr>
          <p:nvPr/>
        </p:nvSpPr>
        <p:spPr bwMode="auto">
          <a:xfrm rot="-5400000">
            <a:off x="4445000" y="4167188"/>
            <a:ext cx="288925" cy="1692275"/>
          </a:xfrm>
          <a:prstGeom prst="leftBrace">
            <a:avLst>
              <a:gd name="adj1" fmla="val 8298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833" name="TextBox 11"/>
          <p:cNvSpPr txBox="1">
            <a:spLocks noChangeArrowheads="1"/>
          </p:cNvSpPr>
          <p:nvPr/>
        </p:nvSpPr>
        <p:spPr bwMode="auto">
          <a:xfrm>
            <a:off x="4418013" y="450850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9834" name="TextBox 57"/>
          <p:cNvSpPr txBox="1">
            <a:spLocks noChangeArrowheads="1"/>
          </p:cNvSpPr>
          <p:nvPr/>
        </p:nvSpPr>
        <p:spPr bwMode="auto">
          <a:xfrm>
            <a:off x="4706938" y="45085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9835" name="TextBox 58"/>
          <p:cNvSpPr txBox="1">
            <a:spLocks noChangeArrowheads="1"/>
          </p:cNvSpPr>
          <p:nvPr/>
        </p:nvSpPr>
        <p:spPr bwMode="auto">
          <a:xfrm>
            <a:off x="4994275" y="45085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9836" name="TextBox 59"/>
          <p:cNvSpPr txBox="1">
            <a:spLocks noChangeArrowheads="1"/>
          </p:cNvSpPr>
          <p:nvPr/>
        </p:nvSpPr>
        <p:spPr bwMode="auto">
          <a:xfrm>
            <a:off x="5283200" y="45085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9837" name="TextBox 60"/>
          <p:cNvSpPr txBox="1">
            <a:spLocks noChangeArrowheads="1"/>
          </p:cNvSpPr>
          <p:nvPr/>
        </p:nvSpPr>
        <p:spPr bwMode="auto">
          <a:xfrm>
            <a:off x="5570538" y="45085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9838" name="TextBox 61"/>
          <p:cNvSpPr txBox="1">
            <a:spLocks noChangeArrowheads="1"/>
          </p:cNvSpPr>
          <p:nvPr/>
        </p:nvSpPr>
        <p:spPr bwMode="auto">
          <a:xfrm>
            <a:off x="5859463" y="45085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9839" name="TextBox 62"/>
          <p:cNvSpPr txBox="1">
            <a:spLocks noChangeArrowheads="1"/>
          </p:cNvSpPr>
          <p:nvPr/>
        </p:nvSpPr>
        <p:spPr bwMode="auto">
          <a:xfrm>
            <a:off x="6146800" y="45085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9840" name="TextBox 63"/>
          <p:cNvSpPr txBox="1">
            <a:spLocks noChangeArrowheads="1"/>
          </p:cNvSpPr>
          <p:nvPr/>
        </p:nvSpPr>
        <p:spPr bwMode="auto">
          <a:xfrm>
            <a:off x="6434138" y="450850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9841" name="TextBox 64"/>
          <p:cNvSpPr txBox="1">
            <a:spLocks noChangeArrowheads="1"/>
          </p:cNvSpPr>
          <p:nvPr/>
        </p:nvSpPr>
        <p:spPr bwMode="auto">
          <a:xfrm>
            <a:off x="6723063" y="45085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119842" name="Straight Connector 28"/>
          <p:cNvCxnSpPr>
            <a:cxnSpLocks noChangeShapeType="1"/>
          </p:cNvCxnSpPr>
          <p:nvPr/>
        </p:nvCxnSpPr>
        <p:spPr bwMode="auto">
          <a:xfrm>
            <a:off x="2266950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43" name="Straight Connector 29"/>
          <p:cNvCxnSpPr>
            <a:cxnSpLocks noChangeShapeType="1"/>
          </p:cNvCxnSpPr>
          <p:nvPr/>
        </p:nvCxnSpPr>
        <p:spPr bwMode="auto">
          <a:xfrm>
            <a:off x="2555875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44" name="Straight Connector 30"/>
          <p:cNvCxnSpPr>
            <a:cxnSpLocks noChangeShapeType="1"/>
          </p:cNvCxnSpPr>
          <p:nvPr/>
        </p:nvCxnSpPr>
        <p:spPr bwMode="auto">
          <a:xfrm>
            <a:off x="2843213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45" name="Straight Connector 31"/>
          <p:cNvCxnSpPr>
            <a:cxnSpLocks noChangeShapeType="1"/>
          </p:cNvCxnSpPr>
          <p:nvPr/>
        </p:nvCxnSpPr>
        <p:spPr bwMode="auto">
          <a:xfrm>
            <a:off x="3132138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46" name="Straight Connector 32"/>
          <p:cNvCxnSpPr>
            <a:cxnSpLocks noChangeShapeType="1"/>
          </p:cNvCxnSpPr>
          <p:nvPr/>
        </p:nvCxnSpPr>
        <p:spPr bwMode="auto">
          <a:xfrm>
            <a:off x="3419475" y="43656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47" name="TextBox 66"/>
          <p:cNvSpPr txBox="1">
            <a:spLocks noChangeArrowheads="1"/>
          </p:cNvSpPr>
          <p:nvPr/>
        </p:nvSpPr>
        <p:spPr bwMode="auto">
          <a:xfrm>
            <a:off x="2124075" y="4510088"/>
            <a:ext cx="38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-8</a:t>
            </a:r>
          </a:p>
        </p:txBody>
      </p:sp>
      <p:sp>
        <p:nvSpPr>
          <p:cNvPr id="119848" name="TextBox 67"/>
          <p:cNvSpPr txBox="1">
            <a:spLocks noChangeArrowheads="1"/>
          </p:cNvSpPr>
          <p:nvPr/>
        </p:nvSpPr>
        <p:spPr bwMode="auto">
          <a:xfrm>
            <a:off x="2411413" y="4510088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-7</a:t>
            </a:r>
          </a:p>
        </p:txBody>
      </p:sp>
      <p:sp>
        <p:nvSpPr>
          <p:cNvPr id="119849" name="TextBox 68"/>
          <p:cNvSpPr txBox="1">
            <a:spLocks noChangeArrowheads="1"/>
          </p:cNvSpPr>
          <p:nvPr/>
        </p:nvSpPr>
        <p:spPr bwMode="auto">
          <a:xfrm>
            <a:off x="2698750" y="4510088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-6</a:t>
            </a:r>
          </a:p>
        </p:txBody>
      </p:sp>
      <p:sp>
        <p:nvSpPr>
          <p:cNvPr id="119850" name="TextBox 69"/>
          <p:cNvSpPr txBox="1">
            <a:spLocks noChangeArrowheads="1"/>
          </p:cNvSpPr>
          <p:nvPr/>
        </p:nvSpPr>
        <p:spPr bwMode="auto">
          <a:xfrm>
            <a:off x="2987675" y="4510088"/>
            <a:ext cx="38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-5</a:t>
            </a:r>
          </a:p>
        </p:txBody>
      </p:sp>
      <p:sp>
        <p:nvSpPr>
          <p:cNvPr id="119851" name="TextBox 70"/>
          <p:cNvSpPr txBox="1">
            <a:spLocks noChangeArrowheads="1"/>
          </p:cNvSpPr>
          <p:nvPr/>
        </p:nvSpPr>
        <p:spPr bwMode="auto">
          <a:xfrm>
            <a:off x="3276600" y="4508500"/>
            <a:ext cx="38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119852" name="TextBox 71"/>
          <p:cNvSpPr txBox="1">
            <a:spLocks noChangeArrowheads="1"/>
          </p:cNvSpPr>
          <p:nvPr/>
        </p:nvSpPr>
        <p:spPr bwMode="auto">
          <a:xfrm>
            <a:off x="3563938" y="450850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119853" name="TextBox 72"/>
          <p:cNvSpPr txBox="1">
            <a:spLocks noChangeArrowheads="1"/>
          </p:cNvSpPr>
          <p:nvPr/>
        </p:nvSpPr>
        <p:spPr bwMode="auto">
          <a:xfrm>
            <a:off x="3851275" y="450850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119854" name="TextBox 73"/>
          <p:cNvSpPr txBox="1">
            <a:spLocks noChangeArrowheads="1"/>
          </p:cNvSpPr>
          <p:nvPr/>
        </p:nvSpPr>
        <p:spPr bwMode="auto">
          <a:xfrm>
            <a:off x="4140200" y="4508500"/>
            <a:ext cx="38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92020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0813"/>
            <a:ext cx="7772400" cy="579437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Example: GLM with 4 predictors</a:t>
            </a:r>
          </a:p>
        </p:txBody>
      </p:sp>
      <p:sp>
        <p:nvSpPr>
          <p:cNvPr id="79874" name="Text Box 18"/>
          <p:cNvSpPr txBox="1">
            <a:spLocks noChangeArrowheads="1"/>
          </p:cNvSpPr>
          <p:nvPr/>
        </p:nvSpPr>
        <p:spPr bwMode="auto">
          <a:xfrm>
            <a:off x="539750" y="4722068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fMRI Signal</a:t>
            </a:r>
          </a:p>
        </p:txBody>
      </p:sp>
      <p:sp>
        <p:nvSpPr>
          <p:cNvPr id="79877" name="Text Box 21"/>
          <p:cNvSpPr txBox="1">
            <a:spLocks noChangeArrowheads="1"/>
          </p:cNvSpPr>
          <p:nvPr/>
        </p:nvSpPr>
        <p:spPr bwMode="auto">
          <a:xfrm>
            <a:off x="2447132" y="2375694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=</a:t>
            </a:r>
            <a:endParaRPr lang="en-US" sz="2800">
              <a:latin typeface="Times New Roman" charset="0"/>
            </a:endParaRPr>
          </a:p>
        </p:txBody>
      </p:sp>
      <p:sp>
        <p:nvSpPr>
          <p:cNvPr id="79878" name="Text Box 22"/>
          <p:cNvSpPr txBox="1">
            <a:spLocks noChangeArrowheads="1"/>
          </p:cNvSpPr>
          <p:nvPr/>
        </p:nvSpPr>
        <p:spPr bwMode="auto">
          <a:xfrm>
            <a:off x="7237413" y="4722068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Residuals</a:t>
            </a:r>
          </a:p>
        </p:txBody>
      </p:sp>
      <p:sp>
        <p:nvSpPr>
          <p:cNvPr id="79879" name="Text Box 23"/>
          <p:cNvSpPr txBox="1">
            <a:spLocks noChangeArrowheads="1"/>
          </p:cNvSpPr>
          <p:nvPr/>
        </p:nvSpPr>
        <p:spPr bwMode="auto">
          <a:xfrm>
            <a:off x="3203575" y="4722068"/>
            <a:ext cx="173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Design Matrix</a:t>
            </a:r>
          </a:p>
        </p:txBody>
      </p:sp>
      <p:sp>
        <p:nvSpPr>
          <p:cNvPr id="79880" name="Text Box 24"/>
          <p:cNvSpPr txBox="1">
            <a:spLocks noChangeArrowheads="1"/>
          </p:cNvSpPr>
          <p:nvPr/>
        </p:nvSpPr>
        <p:spPr bwMode="auto">
          <a:xfrm>
            <a:off x="6134106" y="2515996"/>
            <a:ext cx="333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+</a:t>
            </a:r>
            <a:endParaRPr lang="en-US" sz="2000">
              <a:latin typeface="Times New Roman" charset="0"/>
            </a:endParaRPr>
          </a:p>
        </p:txBody>
      </p:sp>
      <p:sp>
        <p:nvSpPr>
          <p:cNvPr id="79884" name="Text Box 48"/>
          <p:cNvSpPr txBox="1">
            <a:spLocks noChangeArrowheads="1"/>
          </p:cNvSpPr>
          <p:nvPr/>
        </p:nvSpPr>
        <p:spPr bwMode="auto">
          <a:xfrm>
            <a:off x="3492500" y="5199905"/>
            <a:ext cx="12969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1"/>
              <a:t>“what we CAN explain”</a:t>
            </a:r>
          </a:p>
        </p:txBody>
      </p:sp>
      <p:sp>
        <p:nvSpPr>
          <p:cNvPr id="79885" name="Text Box 49"/>
          <p:cNvSpPr txBox="1">
            <a:spLocks noChangeArrowheads="1"/>
          </p:cNvSpPr>
          <p:nvPr/>
        </p:nvSpPr>
        <p:spPr bwMode="auto">
          <a:xfrm>
            <a:off x="7378700" y="5201493"/>
            <a:ext cx="10810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1"/>
              <a:t>“what we CANNOT explain”</a:t>
            </a:r>
          </a:p>
        </p:txBody>
      </p:sp>
      <p:sp>
        <p:nvSpPr>
          <p:cNvPr id="79886" name="Text Box 50"/>
          <p:cNvSpPr txBox="1">
            <a:spLocks noChangeArrowheads="1"/>
          </p:cNvSpPr>
          <p:nvPr/>
        </p:nvSpPr>
        <p:spPr bwMode="auto">
          <a:xfrm>
            <a:off x="2627313" y="4660155"/>
            <a:ext cx="360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=</a:t>
            </a:r>
            <a:endParaRPr lang="en-US" sz="2800">
              <a:latin typeface="Times New Roman" charset="0"/>
            </a:endParaRPr>
          </a:p>
        </p:txBody>
      </p:sp>
      <p:sp>
        <p:nvSpPr>
          <p:cNvPr id="79887" name="Text Box 51"/>
          <p:cNvSpPr txBox="1">
            <a:spLocks noChangeArrowheads="1"/>
          </p:cNvSpPr>
          <p:nvPr/>
        </p:nvSpPr>
        <p:spPr bwMode="auto">
          <a:xfrm>
            <a:off x="6659563" y="4720480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+</a:t>
            </a:r>
            <a:endParaRPr lang="en-US" sz="2000">
              <a:latin typeface="Times New Roman" charset="0"/>
            </a:endParaRPr>
          </a:p>
        </p:txBody>
      </p:sp>
      <p:sp>
        <p:nvSpPr>
          <p:cNvPr id="79888" name="Text Box 52"/>
          <p:cNvSpPr txBox="1">
            <a:spLocks noChangeArrowheads="1"/>
          </p:cNvSpPr>
          <p:nvPr/>
        </p:nvSpPr>
        <p:spPr bwMode="auto">
          <a:xfrm>
            <a:off x="5364163" y="4722068"/>
            <a:ext cx="173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Betas</a:t>
            </a:r>
          </a:p>
        </p:txBody>
      </p:sp>
      <p:sp>
        <p:nvSpPr>
          <p:cNvPr id="79889" name="Text Box 53"/>
          <p:cNvSpPr txBox="1">
            <a:spLocks noChangeArrowheads="1"/>
          </p:cNvSpPr>
          <p:nvPr/>
        </p:nvSpPr>
        <p:spPr bwMode="auto">
          <a:xfrm>
            <a:off x="5003800" y="472206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x</a:t>
            </a:r>
          </a:p>
        </p:txBody>
      </p:sp>
      <p:sp>
        <p:nvSpPr>
          <p:cNvPr id="79890" name="Text Box 54"/>
          <p:cNvSpPr txBox="1">
            <a:spLocks noChangeArrowheads="1"/>
          </p:cNvSpPr>
          <p:nvPr/>
        </p:nvSpPr>
        <p:spPr bwMode="auto">
          <a:xfrm>
            <a:off x="5076825" y="5201493"/>
            <a:ext cx="14398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1"/>
              <a:t>“how much of it we CAN explain”</a:t>
            </a:r>
          </a:p>
        </p:txBody>
      </p:sp>
      <p:sp>
        <p:nvSpPr>
          <p:cNvPr id="79891" name="Text Box 55"/>
          <p:cNvSpPr txBox="1">
            <a:spLocks noChangeArrowheads="1"/>
          </p:cNvSpPr>
          <p:nvPr/>
        </p:nvSpPr>
        <p:spPr bwMode="auto">
          <a:xfrm>
            <a:off x="684213" y="5444380"/>
            <a:ext cx="1439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“our data”</a:t>
            </a:r>
          </a:p>
        </p:txBody>
      </p:sp>
      <p:sp>
        <p:nvSpPr>
          <p:cNvPr id="79894" name="Text Box 76"/>
          <p:cNvSpPr txBox="1">
            <a:spLocks noChangeArrowheads="1"/>
          </p:cNvSpPr>
          <p:nvPr/>
        </p:nvSpPr>
        <p:spPr bwMode="auto">
          <a:xfrm>
            <a:off x="2627313" y="5353893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=</a:t>
            </a:r>
            <a:endParaRPr lang="en-US" sz="2800">
              <a:latin typeface="Times New Roman" charset="0"/>
            </a:endParaRPr>
          </a:p>
        </p:txBody>
      </p:sp>
      <p:sp>
        <p:nvSpPr>
          <p:cNvPr id="79895" name="Text Box 77"/>
          <p:cNvSpPr txBox="1">
            <a:spLocks noChangeArrowheads="1"/>
          </p:cNvSpPr>
          <p:nvPr/>
        </p:nvSpPr>
        <p:spPr bwMode="auto">
          <a:xfrm>
            <a:off x="6661150" y="541421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+</a:t>
            </a:r>
            <a:endParaRPr lang="en-US" sz="2000">
              <a:latin typeface="Times New Roman" charset="0"/>
            </a:endParaRPr>
          </a:p>
        </p:txBody>
      </p:sp>
      <p:sp>
        <p:nvSpPr>
          <p:cNvPr id="79896" name="Text Box 78"/>
          <p:cNvSpPr txBox="1">
            <a:spLocks noChangeArrowheads="1"/>
          </p:cNvSpPr>
          <p:nvPr/>
        </p:nvSpPr>
        <p:spPr bwMode="auto">
          <a:xfrm>
            <a:off x="4572000" y="541421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x</a:t>
            </a:r>
          </a:p>
        </p:txBody>
      </p:sp>
      <p:sp>
        <p:nvSpPr>
          <p:cNvPr id="79897" name="Text Box 79"/>
          <p:cNvSpPr txBox="1">
            <a:spLocks noChangeArrowheads="1"/>
          </p:cNvSpPr>
          <p:nvPr/>
        </p:nvSpPr>
        <p:spPr bwMode="auto">
          <a:xfrm>
            <a:off x="3348038" y="6100018"/>
            <a:ext cx="556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FFFF"/>
                </a:solidFill>
              </a:rPr>
              <a:t>Statistical significance is basically a ratio of explained to unexplained variance</a:t>
            </a:r>
          </a:p>
        </p:txBody>
      </p:sp>
      <p:sp>
        <p:nvSpPr>
          <p:cNvPr id="79898" name="Line 80"/>
          <p:cNvSpPr>
            <a:spLocks noChangeShapeType="1"/>
          </p:cNvSpPr>
          <p:nvPr/>
        </p:nvSpPr>
        <p:spPr bwMode="auto">
          <a:xfrm>
            <a:off x="3419475" y="610001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99" name="Line 81"/>
          <p:cNvSpPr>
            <a:spLocks noChangeShapeType="1"/>
          </p:cNvSpPr>
          <p:nvPr/>
        </p:nvSpPr>
        <p:spPr bwMode="auto">
          <a:xfrm>
            <a:off x="7235825" y="610001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00" name="Line 82"/>
          <p:cNvSpPr>
            <a:spLocks noChangeShapeType="1"/>
          </p:cNvSpPr>
          <p:nvPr/>
        </p:nvSpPr>
        <p:spPr bwMode="auto">
          <a:xfrm rot="-5400000">
            <a:off x="3347243" y="602778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01" name="Line 83"/>
          <p:cNvSpPr>
            <a:spLocks noChangeShapeType="1"/>
          </p:cNvSpPr>
          <p:nvPr/>
        </p:nvSpPr>
        <p:spPr bwMode="auto">
          <a:xfrm rot="-5400000">
            <a:off x="6515893" y="602778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02" name="Line 84"/>
          <p:cNvSpPr>
            <a:spLocks noChangeShapeType="1"/>
          </p:cNvSpPr>
          <p:nvPr/>
        </p:nvSpPr>
        <p:spPr bwMode="auto">
          <a:xfrm rot="-5400000">
            <a:off x="7163593" y="602778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03" name="Line 85"/>
          <p:cNvSpPr>
            <a:spLocks noChangeShapeType="1"/>
          </p:cNvSpPr>
          <p:nvPr/>
        </p:nvSpPr>
        <p:spPr bwMode="auto">
          <a:xfrm rot="-5400000">
            <a:off x="8460581" y="602778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5" y="2223777"/>
            <a:ext cx="2387837" cy="8229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16371" y="1017917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ym typeface="Symbol" charset="0"/>
              </a:rPr>
              <a:t>x </a:t>
            </a:r>
            <a:r>
              <a:rPr lang="en-US" sz="2000" baseline="-25000" dirty="0">
                <a:solidFill>
                  <a:srgbClr val="FF25FE"/>
                </a:solidFill>
              </a:rPr>
              <a:t>Faces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54962" y="1958698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ym typeface="Symbol" charset="0"/>
              </a:rPr>
              <a:t>x </a:t>
            </a:r>
            <a:r>
              <a:rPr lang="en-US" sz="2000" baseline="-25000" dirty="0">
                <a:solidFill>
                  <a:srgbClr val="7212EC"/>
                </a:solidFill>
              </a:rPr>
              <a:t>Hands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4962" y="3069401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ym typeface="Symbol" charset="0"/>
              </a:rPr>
              <a:t>x </a:t>
            </a:r>
            <a:r>
              <a:rPr lang="en-US" sz="2000" baseline="-25000" dirty="0">
                <a:solidFill>
                  <a:srgbClr val="0083FE"/>
                </a:solidFill>
              </a:rPr>
              <a:t>Bodies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5484" y="4063784"/>
            <a:ext cx="1018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ym typeface="Symbol" charset="0"/>
              </a:rPr>
              <a:t>x </a:t>
            </a:r>
            <a:r>
              <a:rPr lang="en-US" sz="2000" baseline="-25000" dirty="0">
                <a:solidFill>
                  <a:srgbClr val="666666"/>
                </a:solidFill>
              </a:rPr>
              <a:t>Scram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482" y="790946"/>
            <a:ext cx="2660324" cy="8830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482" y="1801510"/>
            <a:ext cx="2667776" cy="8866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482" y="3865298"/>
            <a:ext cx="2660324" cy="8902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240" y="2841188"/>
            <a:ext cx="2637969" cy="893790"/>
          </a:xfrm>
          <a:prstGeom prst="rect">
            <a:avLst/>
          </a:prstGeom>
        </p:spPr>
      </p:pic>
      <p:sp>
        <p:nvSpPr>
          <p:cNvPr id="40" name="Text Box 24"/>
          <p:cNvSpPr txBox="1">
            <a:spLocks noChangeArrowheads="1"/>
          </p:cNvSpPr>
          <p:nvPr/>
        </p:nvSpPr>
        <p:spPr bwMode="auto">
          <a:xfrm flipH="1">
            <a:off x="4657694" y="1507317"/>
            <a:ext cx="346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+</a:t>
            </a:r>
            <a:endParaRPr lang="en-US" sz="2000">
              <a:latin typeface="Times New Roman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 flipH="1">
            <a:off x="4657694" y="2537866"/>
            <a:ext cx="346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+</a:t>
            </a:r>
            <a:endParaRPr lang="en-US" sz="2000">
              <a:latin typeface="Times New Roman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 flipH="1">
            <a:off x="4657694" y="3573016"/>
            <a:ext cx="346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charset="0"/>
              </a:rPr>
              <a:t>+</a:t>
            </a:r>
            <a:endParaRPr lang="en-US" sz="2000" dirty="0"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712" y="2295564"/>
            <a:ext cx="2609230" cy="884713"/>
          </a:xfrm>
          <a:prstGeom prst="rect">
            <a:avLst/>
          </a:prstGeom>
        </p:spPr>
      </p:pic>
      <p:sp>
        <p:nvSpPr>
          <p:cNvPr id="2" name="Up Arrow 1">
            <a:extLst>
              <a:ext uri="{FF2B5EF4-FFF2-40B4-BE49-F238E27FC236}">
                <a16:creationId xmlns:a16="http://schemas.microsoft.com/office/drawing/2014/main" id="{8A1EB467-BE19-4344-A9D3-9298B01CC836}"/>
              </a:ext>
            </a:extLst>
          </p:cNvPr>
          <p:cNvSpPr/>
          <p:nvPr/>
        </p:nvSpPr>
        <p:spPr bwMode="auto">
          <a:xfrm>
            <a:off x="3863948" y="1678240"/>
            <a:ext cx="720080" cy="2063788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C9B512EC-3B48-F74B-8E77-AFA753FD80E5}"/>
              </a:ext>
            </a:extLst>
          </p:cNvPr>
          <p:cNvSpPr/>
          <p:nvPr/>
        </p:nvSpPr>
        <p:spPr bwMode="auto">
          <a:xfrm rot="10800000">
            <a:off x="7538263" y="1783254"/>
            <a:ext cx="720080" cy="2063788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Up Arrow 43">
            <a:extLst>
              <a:ext uri="{FF2B5EF4-FFF2-40B4-BE49-F238E27FC236}">
                <a16:creationId xmlns:a16="http://schemas.microsoft.com/office/drawing/2014/main" id="{BE58C7C0-F729-0546-869D-15744902CC9A}"/>
              </a:ext>
            </a:extLst>
          </p:cNvPr>
          <p:cNvSpPr/>
          <p:nvPr/>
        </p:nvSpPr>
        <p:spPr bwMode="auto">
          <a:xfrm rot="16200000">
            <a:off x="6068746" y="4100418"/>
            <a:ext cx="681136" cy="3094126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3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107950" y="180975"/>
            <a:ext cx="9036050" cy="522288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Gaussian Smoothing (4-mm) FWHM on One Voxel</a:t>
            </a:r>
          </a:p>
        </p:txBody>
      </p:sp>
      <p:pic>
        <p:nvPicPr>
          <p:cNvPr id="121858" name="Picture 2" descr="Screen Shot 2014-09-29 at 4.1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013" y="4102100"/>
            <a:ext cx="5400675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859" name="Straight Connector 4"/>
          <p:cNvCxnSpPr>
            <a:cxnSpLocks noChangeShapeType="1"/>
          </p:cNvCxnSpPr>
          <p:nvPr/>
        </p:nvCxnSpPr>
        <p:spPr bwMode="auto">
          <a:xfrm flipH="1" flipV="1">
            <a:off x="585788" y="2708275"/>
            <a:ext cx="31940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" name="Straight Connector 11"/>
          <p:cNvCxnSpPr>
            <a:cxnSpLocks noChangeShapeType="1"/>
          </p:cNvCxnSpPr>
          <p:nvPr/>
        </p:nvCxnSpPr>
        <p:spPr bwMode="auto">
          <a:xfrm flipV="1">
            <a:off x="4398963" y="2708275"/>
            <a:ext cx="46370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85788" y="2420938"/>
          <a:ext cx="8407404" cy="215900"/>
        </p:xfrm>
        <a:graphic>
          <a:graphicData uri="http://schemas.openxmlformats.org/drawingml/2006/table">
            <a:tbl>
              <a:tblPr/>
              <a:tblGrid>
                <a:gridCol w="23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1937" name="Picture 20" descr="Screen Shot 2014-09-29 at 4.4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765175"/>
            <a:ext cx="90360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938" name="Group 8"/>
          <p:cNvGrpSpPr>
            <a:grpSpLocks/>
          </p:cNvGrpSpPr>
          <p:nvPr/>
        </p:nvGrpSpPr>
        <p:grpSpPr bwMode="auto">
          <a:xfrm>
            <a:off x="2651125" y="812800"/>
            <a:ext cx="2232025" cy="1162050"/>
            <a:chOff x="-1548680" y="-99392"/>
            <a:chExt cx="2210843" cy="1196609"/>
          </a:xfrm>
        </p:grpSpPr>
        <p:grpSp>
          <p:nvGrpSpPr>
            <p:cNvPr id="121942" name="Group 9"/>
            <p:cNvGrpSpPr>
              <a:grpSpLocks/>
            </p:cNvGrpSpPr>
            <p:nvPr/>
          </p:nvGrpSpPr>
          <p:grpSpPr bwMode="auto">
            <a:xfrm>
              <a:off x="-1548680" y="-99392"/>
              <a:ext cx="2210843" cy="1196609"/>
              <a:chOff x="827584" y="908720"/>
              <a:chExt cx="1628060" cy="1062608"/>
            </a:xfrm>
          </p:grpSpPr>
          <p:pic>
            <p:nvPicPr>
              <p:cNvPr id="121944" name="Picture 6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908720"/>
                <a:ext cx="1628060" cy="106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1945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382243" y="1412776"/>
                <a:ext cx="504056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1943" name="Straight Connector 10"/>
            <p:cNvCxnSpPr>
              <a:cxnSpLocks noChangeShapeType="1"/>
            </p:cNvCxnSpPr>
            <p:nvPr/>
          </p:nvCxnSpPr>
          <p:spPr bwMode="auto">
            <a:xfrm>
              <a:off x="-450515" y="-99392"/>
              <a:ext cx="0" cy="11966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1939" name="TextBox 15"/>
          <p:cNvSpPr txBox="1">
            <a:spLocks noChangeArrowheads="1"/>
          </p:cNvSpPr>
          <p:nvPr/>
        </p:nvSpPr>
        <p:spPr bwMode="auto">
          <a:xfrm>
            <a:off x="179388" y="4941888"/>
            <a:ext cx="8964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Smoothed V</a:t>
            </a:r>
            <a:r>
              <a:rPr lang="en-US" altLang="en-US" sz="1800" baseline="-25000"/>
              <a:t>14</a:t>
            </a:r>
            <a:r>
              <a:rPr lang="en-US" altLang="en-US" sz="1800"/>
              <a:t> ~= 0.1xV</a:t>
            </a:r>
            <a:r>
              <a:rPr lang="en-US" altLang="en-US" sz="1800" baseline="-25000"/>
              <a:t>11</a:t>
            </a:r>
            <a:r>
              <a:rPr lang="en-US" altLang="en-US" sz="1800"/>
              <a:t> + 0.3xV</a:t>
            </a:r>
            <a:r>
              <a:rPr lang="en-US" altLang="en-US" sz="1800" baseline="-25000"/>
              <a:t>12</a:t>
            </a:r>
            <a:r>
              <a:rPr lang="en-US" altLang="en-US" sz="1800"/>
              <a:t> + 0.75xV</a:t>
            </a:r>
            <a:r>
              <a:rPr lang="en-US" altLang="en-US" sz="1800" baseline="-25000"/>
              <a:t>13 </a:t>
            </a:r>
            <a:r>
              <a:rPr lang="en-US" altLang="en-US" sz="1800"/>
              <a:t>+ 1xV</a:t>
            </a:r>
            <a:r>
              <a:rPr lang="en-US" altLang="en-US" sz="1800" baseline="-25000"/>
              <a:t>14</a:t>
            </a:r>
            <a:r>
              <a:rPr lang="en-US" altLang="en-US" sz="1800"/>
              <a:t> + 0.75xV</a:t>
            </a:r>
            <a:r>
              <a:rPr lang="en-US" altLang="en-US" sz="1800" baseline="-25000"/>
              <a:t>15</a:t>
            </a:r>
            <a:r>
              <a:rPr lang="en-US" altLang="en-US" sz="1800"/>
              <a:t> + 0.3xV</a:t>
            </a:r>
            <a:r>
              <a:rPr lang="en-US" altLang="en-US" sz="1800" baseline="-25000"/>
              <a:t>16</a:t>
            </a:r>
            <a:r>
              <a:rPr lang="en-US" altLang="en-US" sz="1800"/>
              <a:t> + 0.1xV</a:t>
            </a:r>
            <a:r>
              <a:rPr lang="en-US" altLang="en-US" sz="1800" baseline="-25000"/>
              <a:t>17</a:t>
            </a:r>
          </a:p>
        </p:txBody>
      </p:sp>
      <p:sp>
        <p:nvSpPr>
          <p:cNvPr id="121940" name="TextBox 16"/>
          <p:cNvSpPr txBox="1">
            <a:spLocks noChangeArrowheads="1"/>
          </p:cNvSpPr>
          <p:nvPr/>
        </p:nvSpPr>
        <p:spPr bwMode="auto">
          <a:xfrm>
            <a:off x="3348038" y="5508625"/>
            <a:ext cx="405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0.1 + 0.3 + 0.75</a:t>
            </a:r>
            <a:r>
              <a:rPr lang="en-US" altLang="en-US" sz="1800" baseline="-25000"/>
              <a:t> </a:t>
            </a:r>
            <a:r>
              <a:rPr lang="en-US" altLang="en-US" sz="1800"/>
              <a:t>+ 1 + 0.75 + 0.3 + 0.1</a:t>
            </a:r>
            <a:endParaRPr lang="en-US" altLang="en-US" sz="1800" baseline="-25000"/>
          </a:p>
        </p:txBody>
      </p:sp>
      <p:cxnSp>
        <p:nvCxnSpPr>
          <p:cNvPr id="121941" name="Straight Connector 5"/>
          <p:cNvCxnSpPr>
            <a:cxnSpLocks noChangeShapeType="1"/>
          </p:cNvCxnSpPr>
          <p:nvPr/>
        </p:nvCxnSpPr>
        <p:spPr bwMode="auto">
          <a:xfrm>
            <a:off x="2051050" y="5373688"/>
            <a:ext cx="7058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10868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Repeat for every voxel…</a:t>
            </a:r>
          </a:p>
        </p:txBody>
      </p:sp>
      <p:pic>
        <p:nvPicPr>
          <p:cNvPr id="122882" name="Picture 2" descr="Screen Shot 2014-09-29 at 4.1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013" y="4102100"/>
            <a:ext cx="5400675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883" name="Straight Connector 4"/>
          <p:cNvCxnSpPr>
            <a:cxnSpLocks noChangeShapeType="1"/>
          </p:cNvCxnSpPr>
          <p:nvPr/>
        </p:nvCxnSpPr>
        <p:spPr bwMode="auto">
          <a:xfrm flipH="1" flipV="1">
            <a:off x="585788" y="2708275"/>
            <a:ext cx="31940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84" name="Straight Connector 11"/>
          <p:cNvCxnSpPr>
            <a:cxnSpLocks noChangeShapeType="1"/>
          </p:cNvCxnSpPr>
          <p:nvPr/>
        </p:nvCxnSpPr>
        <p:spPr bwMode="auto">
          <a:xfrm flipV="1">
            <a:off x="4398963" y="2708275"/>
            <a:ext cx="46370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85788" y="2420938"/>
          <a:ext cx="8407404" cy="215900"/>
        </p:xfrm>
        <a:graphic>
          <a:graphicData uri="http://schemas.openxmlformats.org/drawingml/2006/table">
            <a:tbl>
              <a:tblPr/>
              <a:tblGrid>
                <a:gridCol w="23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961" name="Picture 20" descr="Screen Shot 2014-09-29 at 4.4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765175"/>
            <a:ext cx="90360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82575" y="820738"/>
            <a:ext cx="2230438" cy="1162050"/>
            <a:chOff x="-1548680" y="-99392"/>
            <a:chExt cx="2210843" cy="1196609"/>
          </a:xfrm>
        </p:grpSpPr>
        <p:grpSp>
          <p:nvGrpSpPr>
            <p:cNvPr id="122963" name="Group 9"/>
            <p:cNvGrpSpPr>
              <a:grpSpLocks/>
            </p:cNvGrpSpPr>
            <p:nvPr/>
          </p:nvGrpSpPr>
          <p:grpSpPr bwMode="auto">
            <a:xfrm>
              <a:off x="-1548680" y="-99392"/>
              <a:ext cx="2210843" cy="1196609"/>
              <a:chOff x="827584" y="908720"/>
              <a:chExt cx="1628060" cy="1062608"/>
            </a:xfrm>
          </p:grpSpPr>
          <p:pic>
            <p:nvPicPr>
              <p:cNvPr id="122965" name="Picture 6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908720"/>
                <a:ext cx="1628060" cy="106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2966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382243" y="1412776"/>
                <a:ext cx="504056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2964" name="Straight Connector 10"/>
            <p:cNvCxnSpPr>
              <a:cxnSpLocks noChangeShapeType="1"/>
            </p:cNvCxnSpPr>
            <p:nvPr/>
          </p:nvCxnSpPr>
          <p:spPr bwMode="auto">
            <a:xfrm>
              <a:off x="-450515" y="-99392"/>
              <a:ext cx="0" cy="11966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566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82691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Effect of Smoothing</a:t>
            </a:r>
          </a:p>
        </p:txBody>
      </p:sp>
      <p:pic>
        <p:nvPicPr>
          <p:cNvPr id="199682" name="Picture 3" descr="Screen Shot 2014-09-29 at 5.4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1125538"/>
            <a:ext cx="91440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TextBox 4"/>
          <p:cNvSpPr txBox="1">
            <a:spLocks noChangeArrowheads="1"/>
          </p:cNvSpPr>
          <p:nvPr/>
        </p:nvSpPr>
        <p:spPr bwMode="auto">
          <a:xfrm>
            <a:off x="4643438" y="1773238"/>
            <a:ext cx="311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FF"/>
                </a:solidFill>
              </a:rPr>
              <a:t>pre-smoothing</a:t>
            </a:r>
          </a:p>
          <a:p>
            <a:pPr eaLnBrk="1" hangingPunct="1"/>
            <a:r>
              <a:rPr lang="en-US" altLang="en-US" sz="1600">
                <a:solidFill>
                  <a:srgbClr val="CB1F0F"/>
                </a:solidFill>
              </a:rPr>
              <a:t>post-smooothing (4-mm FWHM)</a:t>
            </a:r>
          </a:p>
        </p:txBody>
      </p:sp>
    </p:spTree>
    <p:extLst>
      <p:ext uri="{BB962C8B-B14F-4D97-AF65-F5344CB8AC3E}">
        <p14:creationId xmlns:p14="http://schemas.microsoft.com/office/powerpoint/2010/main" val="204848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Screen Shot 2014-09-29 at 4.1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013" y="4102100"/>
            <a:ext cx="5400675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3906" name="Straight Connector 4"/>
          <p:cNvCxnSpPr>
            <a:cxnSpLocks noChangeShapeType="1"/>
          </p:cNvCxnSpPr>
          <p:nvPr/>
        </p:nvCxnSpPr>
        <p:spPr bwMode="auto">
          <a:xfrm flipH="1" flipV="1">
            <a:off x="585788" y="2708275"/>
            <a:ext cx="31940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07" name="Straight Connector 11"/>
          <p:cNvCxnSpPr>
            <a:cxnSpLocks noChangeShapeType="1"/>
          </p:cNvCxnSpPr>
          <p:nvPr/>
        </p:nvCxnSpPr>
        <p:spPr bwMode="auto">
          <a:xfrm flipV="1">
            <a:off x="4398963" y="2708275"/>
            <a:ext cx="46370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85788" y="2420938"/>
          <a:ext cx="8407404" cy="215900"/>
        </p:xfrm>
        <a:graphic>
          <a:graphicData uri="http://schemas.openxmlformats.org/drawingml/2006/table">
            <a:tbl>
              <a:tblPr/>
              <a:tblGrid>
                <a:gridCol w="23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33539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996" marR="7996" marT="799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3984" name="Picture 20" descr="Screen Shot 2014-09-29 at 4.4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765175"/>
            <a:ext cx="90360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985" name="Group 8"/>
          <p:cNvGrpSpPr>
            <a:grpSpLocks/>
          </p:cNvGrpSpPr>
          <p:nvPr/>
        </p:nvGrpSpPr>
        <p:grpSpPr bwMode="auto">
          <a:xfrm>
            <a:off x="1085850" y="836613"/>
            <a:ext cx="5400675" cy="1162050"/>
            <a:chOff x="-1548680" y="-99392"/>
            <a:chExt cx="2210843" cy="1196609"/>
          </a:xfrm>
        </p:grpSpPr>
        <p:grpSp>
          <p:nvGrpSpPr>
            <p:cNvPr id="123988" name="Group 9"/>
            <p:cNvGrpSpPr>
              <a:grpSpLocks/>
            </p:cNvGrpSpPr>
            <p:nvPr/>
          </p:nvGrpSpPr>
          <p:grpSpPr bwMode="auto">
            <a:xfrm>
              <a:off x="-1548680" y="-99392"/>
              <a:ext cx="2210843" cy="1196609"/>
              <a:chOff x="827584" y="908720"/>
              <a:chExt cx="1628060" cy="1062608"/>
            </a:xfrm>
          </p:grpSpPr>
          <p:pic>
            <p:nvPicPr>
              <p:cNvPr id="123990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908720"/>
                <a:ext cx="1628060" cy="106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3991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382243" y="1412776"/>
                <a:ext cx="504056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3989" name="Straight Connector 10"/>
            <p:cNvCxnSpPr>
              <a:cxnSpLocks noChangeShapeType="1"/>
            </p:cNvCxnSpPr>
            <p:nvPr/>
          </p:nvCxnSpPr>
          <p:spPr bwMode="auto">
            <a:xfrm>
              <a:off x="-463939" y="-99392"/>
              <a:ext cx="0" cy="11966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3986" name="Title 1"/>
          <p:cNvSpPr>
            <a:spLocks noGrp="1"/>
          </p:cNvSpPr>
          <p:nvPr>
            <p:ph type="title"/>
          </p:nvPr>
        </p:nvSpPr>
        <p:spPr>
          <a:xfrm>
            <a:off x="107950" y="180975"/>
            <a:ext cx="9036050" cy="522288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Gaussian Smoothing (8-mm) FWHM on One Voxel</a:t>
            </a:r>
          </a:p>
        </p:txBody>
      </p:sp>
      <p:sp>
        <p:nvSpPr>
          <p:cNvPr id="123987" name="TextBox 19"/>
          <p:cNvSpPr txBox="1">
            <a:spLocks noChangeArrowheads="1"/>
          </p:cNvSpPr>
          <p:nvPr/>
        </p:nvSpPr>
        <p:spPr bwMode="auto">
          <a:xfrm>
            <a:off x="684213" y="5157788"/>
            <a:ext cx="6913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Now voxels within +/- 8 mm have an effect</a:t>
            </a:r>
          </a:p>
        </p:txBody>
      </p:sp>
    </p:spTree>
    <p:extLst>
      <p:ext uri="{BB962C8B-B14F-4D97-AF65-F5344CB8AC3E}">
        <p14:creationId xmlns:p14="http://schemas.microsoft.com/office/powerpoint/2010/main" val="326974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3"/>
          <p:cNvSpPr>
            <a:spLocks noChangeArrowheads="1"/>
          </p:cNvSpPr>
          <p:nvPr/>
        </p:nvSpPr>
        <p:spPr bwMode="auto">
          <a:xfrm>
            <a:off x="107950" y="765175"/>
            <a:ext cx="8928100" cy="5184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4930" name="Picture 20" descr="Screen Shot 2014-09-29 at 6.31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4264025"/>
            <a:ext cx="41322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22" descr="Screen Shot 2014-09-29 at 6.32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725" y="4271963"/>
            <a:ext cx="42100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19" descr="Screen Shot 2014-09-29 at 6.30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425" y="2549525"/>
            <a:ext cx="42052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18" descr="Screen Shot 2014-09-29 at 6.28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" y="2565400"/>
            <a:ext cx="41544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17" descr="Screen Shot 2014-09-29 at 6.27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663" y="836613"/>
            <a:ext cx="41481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16" descr="Screen Shot 2014-09-29 at 6.26.2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836613"/>
            <a:ext cx="41433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6" name="Titl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5794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Why Smooth?</a:t>
            </a:r>
          </a:p>
        </p:txBody>
      </p:sp>
      <p:sp>
        <p:nvSpPr>
          <p:cNvPr id="124937" name="TextBox 4"/>
          <p:cNvSpPr txBox="1">
            <a:spLocks noChangeArrowheads="1"/>
          </p:cNvSpPr>
          <p:nvPr/>
        </p:nvSpPr>
        <p:spPr bwMode="auto">
          <a:xfrm>
            <a:off x="523875" y="836613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Signal</a:t>
            </a:r>
          </a:p>
        </p:txBody>
      </p:sp>
      <p:sp>
        <p:nvSpPr>
          <p:cNvPr id="124938" name="TextBox 5"/>
          <p:cNvSpPr txBox="1">
            <a:spLocks noChangeArrowheads="1"/>
          </p:cNvSpPr>
          <p:nvPr/>
        </p:nvSpPr>
        <p:spPr bwMode="auto">
          <a:xfrm>
            <a:off x="5035550" y="836613"/>
            <a:ext cx="155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Smoothed Signal</a:t>
            </a:r>
          </a:p>
        </p:txBody>
      </p:sp>
      <p:sp>
        <p:nvSpPr>
          <p:cNvPr id="124939" name="TextBox 6"/>
          <p:cNvSpPr txBox="1">
            <a:spLocks noChangeArrowheads="1"/>
          </p:cNvSpPr>
          <p:nvPr/>
        </p:nvSpPr>
        <p:spPr bwMode="auto">
          <a:xfrm>
            <a:off x="523875" y="2565400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Noise</a:t>
            </a:r>
          </a:p>
        </p:txBody>
      </p:sp>
      <p:sp>
        <p:nvSpPr>
          <p:cNvPr id="124940" name="TextBox 7"/>
          <p:cNvSpPr txBox="1">
            <a:spLocks noChangeArrowheads="1"/>
          </p:cNvSpPr>
          <p:nvPr/>
        </p:nvSpPr>
        <p:spPr bwMode="auto">
          <a:xfrm>
            <a:off x="5035550" y="2565400"/>
            <a:ext cx="151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Smoothed Noise</a:t>
            </a:r>
          </a:p>
        </p:txBody>
      </p:sp>
      <p:sp>
        <p:nvSpPr>
          <p:cNvPr id="124941" name="TextBox 8"/>
          <p:cNvSpPr txBox="1">
            <a:spLocks noChangeArrowheads="1"/>
          </p:cNvSpPr>
          <p:nvPr/>
        </p:nvSpPr>
        <p:spPr bwMode="auto">
          <a:xfrm>
            <a:off x="523875" y="4278313"/>
            <a:ext cx="146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(Signal + Noise)</a:t>
            </a:r>
          </a:p>
        </p:txBody>
      </p:sp>
      <p:sp>
        <p:nvSpPr>
          <p:cNvPr id="124942" name="TextBox 9"/>
          <p:cNvSpPr txBox="1">
            <a:spLocks noChangeArrowheads="1"/>
          </p:cNvSpPr>
          <p:nvPr/>
        </p:nvSpPr>
        <p:spPr bwMode="auto">
          <a:xfrm>
            <a:off x="5035550" y="4278313"/>
            <a:ext cx="2335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Smoothed (Signal + Noise)</a:t>
            </a:r>
          </a:p>
        </p:txBody>
      </p:sp>
      <p:sp>
        <p:nvSpPr>
          <p:cNvPr id="124943" name="TextBox 10"/>
          <p:cNvSpPr txBox="1">
            <a:spLocks noChangeArrowheads="1"/>
          </p:cNvSpPr>
          <p:nvPr/>
        </p:nvSpPr>
        <p:spPr bwMode="auto">
          <a:xfrm>
            <a:off x="547688" y="1412875"/>
            <a:ext cx="6397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100">
                <a:solidFill>
                  <a:srgbClr val="000000"/>
                </a:solidFill>
              </a:rPr>
              <a:t>outside</a:t>
            </a:r>
          </a:p>
          <a:p>
            <a:pPr algn="ctr" eaLnBrk="1" hangingPunct="1"/>
            <a:r>
              <a:rPr lang="en-US" altLang="en-US" sz="1100">
                <a:solidFill>
                  <a:srgbClr val="000000"/>
                </a:solidFill>
              </a:rPr>
              <a:t>brain</a:t>
            </a:r>
          </a:p>
        </p:txBody>
      </p:sp>
      <p:sp>
        <p:nvSpPr>
          <p:cNvPr id="124944" name="TextBox 11"/>
          <p:cNvSpPr txBox="1">
            <a:spLocks noChangeArrowheads="1"/>
          </p:cNvSpPr>
          <p:nvPr/>
        </p:nvSpPr>
        <p:spPr bwMode="auto">
          <a:xfrm>
            <a:off x="1295400" y="1412875"/>
            <a:ext cx="584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100">
                <a:solidFill>
                  <a:srgbClr val="000000"/>
                </a:solidFill>
              </a:rPr>
              <a:t>gray</a:t>
            </a:r>
          </a:p>
          <a:p>
            <a:pPr algn="ctr" eaLnBrk="1" hangingPunct="1"/>
            <a:r>
              <a:rPr lang="en-US" altLang="en-US" sz="1100">
                <a:solidFill>
                  <a:srgbClr val="000000"/>
                </a:solidFill>
              </a:rPr>
              <a:t>matter</a:t>
            </a:r>
          </a:p>
        </p:txBody>
      </p:sp>
      <p:sp>
        <p:nvSpPr>
          <p:cNvPr id="124945" name="TextBox 12"/>
          <p:cNvSpPr txBox="1">
            <a:spLocks noChangeArrowheads="1"/>
          </p:cNvSpPr>
          <p:nvPr/>
        </p:nvSpPr>
        <p:spPr bwMode="auto">
          <a:xfrm>
            <a:off x="2116138" y="1412875"/>
            <a:ext cx="584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100">
                <a:solidFill>
                  <a:srgbClr val="000000"/>
                </a:solidFill>
              </a:rPr>
              <a:t>white</a:t>
            </a:r>
          </a:p>
          <a:p>
            <a:pPr algn="ctr" eaLnBrk="1" hangingPunct="1"/>
            <a:r>
              <a:rPr lang="en-US" altLang="en-US" sz="1100">
                <a:solidFill>
                  <a:srgbClr val="000000"/>
                </a:solidFill>
              </a:rPr>
              <a:t>matter</a:t>
            </a:r>
          </a:p>
        </p:txBody>
      </p:sp>
      <p:sp>
        <p:nvSpPr>
          <p:cNvPr id="124946" name="TextBox 13"/>
          <p:cNvSpPr txBox="1">
            <a:spLocks noChangeArrowheads="1"/>
          </p:cNvSpPr>
          <p:nvPr/>
        </p:nvSpPr>
        <p:spPr bwMode="auto">
          <a:xfrm>
            <a:off x="3059113" y="1412875"/>
            <a:ext cx="585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100">
                <a:solidFill>
                  <a:srgbClr val="000000"/>
                </a:solidFill>
              </a:rPr>
              <a:t>gray</a:t>
            </a:r>
          </a:p>
          <a:p>
            <a:pPr algn="ctr" eaLnBrk="1" hangingPunct="1"/>
            <a:r>
              <a:rPr lang="en-US" altLang="en-US" sz="1100">
                <a:solidFill>
                  <a:srgbClr val="000000"/>
                </a:solidFill>
              </a:rPr>
              <a:t>matter</a:t>
            </a:r>
          </a:p>
        </p:txBody>
      </p:sp>
      <p:sp>
        <p:nvSpPr>
          <p:cNvPr id="124947" name="TextBox 14"/>
          <p:cNvSpPr txBox="1">
            <a:spLocks noChangeArrowheads="1"/>
          </p:cNvSpPr>
          <p:nvPr/>
        </p:nvSpPr>
        <p:spPr bwMode="auto">
          <a:xfrm>
            <a:off x="3635375" y="1412875"/>
            <a:ext cx="639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100">
                <a:solidFill>
                  <a:srgbClr val="000000"/>
                </a:solidFill>
              </a:rPr>
              <a:t>outside</a:t>
            </a:r>
          </a:p>
          <a:p>
            <a:pPr algn="ctr" eaLnBrk="1" hangingPunct="1"/>
            <a:r>
              <a:rPr lang="en-US" altLang="en-US" sz="1100">
                <a:solidFill>
                  <a:srgbClr val="000000"/>
                </a:solidFill>
              </a:rPr>
              <a:t>brain</a:t>
            </a:r>
          </a:p>
        </p:txBody>
      </p:sp>
      <p:sp>
        <p:nvSpPr>
          <p:cNvPr id="124948" name="Rectangle 3"/>
          <p:cNvSpPr txBox="1">
            <a:spLocks noChangeArrowheads="1"/>
          </p:cNvSpPr>
          <p:nvPr/>
        </p:nvSpPr>
        <p:spPr bwMode="auto">
          <a:xfrm>
            <a:off x="3276600" y="6021388"/>
            <a:ext cx="35988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Signal sums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Random noise cancels</a:t>
            </a:r>
          </a:p>
        </p:txBody>
      </p:sp>
    </p:spTree>
    <p:extLst>
      <p:ext uri="{BB962C8B-B14F-4D97-AF65-F5344CB8AC3E}">
        <p14:creationId xmlns:p14="http://schemas.microsoft.com/office/powerpoint/2010/main" val="3644498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7"/>
          <p:cNvSpPr>
            <a:spLocks noChangeArrowheads="1"/>
          </p:cNvSpPr>
          <p:nvPr/>
        </p:nvSpPr>
        <p:spPr bwMode="auto">
          <a:xfrm>
            <a:off x="214313" y="1412875"/>
            <a:ext cx="2449512" cy="2303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1D - 2D – 3D Gaussians</a:t>
            </a:r>
          </a:p>
        </p:txBody>
      </p:sp>
      <p:pic>
        <p:nvPicPr>
          <p:cNvPr id="125955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1" b="-6551"/>
          <a:stretch>
            <a:fillRect/>
          </a:stretch>
        </p:blipFill>
        <p:spPr>
          <a:xfrm>
            <a:off x="2879725" y="1412875"/>
            <a:ext cx="2843213" cy="2289175"/>
          </a:xfrm>
          <a:solidFill>
            <a:srgbClr val="FFFFFF"/>
          </a:solidFill>
        </p:spPr>
      </p:pic>
      <p:pic>
        <p:nvPicPr>
          <p:cNvPr id="12595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913" y="1412875"/>
            <a:ext cx="30607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13" descr="Screen Shot 2014-09-29 at 4.19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084763"/>
            <a:ext cx="1611313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14" descr="Screen Shot 2014-09-29 at 4.19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1630362" cy="19446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5959" name="Picture 15" descr="Screen Shot 2014-09-29 at 4.18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463" y="4005263"/>
            <a:ext cx="1911350" cy="191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314325" y="2025650"/>
            <a:ext cx="2200275" cy="1123950"/>
          </a:xfrm>
          <a:custGeom>
            <a:avLst/>
            <a:gdLst>
              <a:gd name="connsiteX0" fmla="*/ 0 w 2200275"/>
              <a:gd name="connsiteY0" fmla="*/ 1123950 h 1123950"/>
              <a:gd name="connsiteX1" fmla="*/ 155575 w 2200275"/>
              <a:gd name="connsiteY1" fmla="*/ 1117600 h 1123950"/>
              <a:gd name="connsiteX2" fmla="*/ 288925 w 2200275"/>
              <a:gd name="connsiteY2" fmla="*/ 1089025 h 1123950"/>
              <a:gd name="connsiteX3" fmla="*/ 438150 w 2200275"/>
              <a:gd name="connsiteY3" fmla="*/ 1009650 h 1123950"/>
              <a:gd name="connsiteX4" fmla="*/ 568325 w 2200275"/>
              <a:gd name="connsiteY4" fmla="*/ 854075 h 1123950"/>
              <a:gd name="connsiteX5" fmla="*/ 654050 w 2200275"/>
              <a:gd name="connsiteY5" fmla="*/ 688975 h 1123950"/>
              <a:gd name="connsiteX6" fmla="*/ 825500 w 2200275"/>
              <a:gd name="connsiteY6" fmla="*/ 323850 h 1123950"/>
              <a:gd name="connsiteX7" fmla="*/ 920750 w 2200275"/>
              <a:gd name="connsiteY7" fmla="*/ 149225 h 1123950"/>
              <a:gd name="connsiteX8" fmla="*/ 996950 w 2200275"/>
              <a:gd name="connsiteY8" fmla="*/ 41275 h 1123950"/>
              <a:gd name="connsiteX9" fmla="*/ 1069975 w 2200275"/>
              <a:gd name="connsiteY9" fmla="*/ 0 h 1123950"/>
              <a:gd name="connsiteX10" fmla="*/ 1143000 w 2200275"/>
              <a:gd name="connsiteY10" fmla="*/ 6350 h 1123950"/>
              <a:gd name="connsiteX11" fmla="*/ 1235075 w 2200275"/>
              <a:gd name="connsiteY11" fmla="*/ 117475 h 1123950"/>
              <a:gd name="connsiteX12" fmla="*/ 1330325 w 2200275"/>
              <a:gd name="connsiteY12" fmla="*/ 295275 h 1123950"/>
              <a:gd name="connsiteX13" fmla="*/ 1422400 w 2200275"/>
              <a:gd name="connsiteY13" fmla="*/ 482600 h 1123950"/>
              <a:gd name="connsiteX14" fmla="*/ 1568450 w 2200275"/>
              <a:gd name="connsiteY14" fmla="*/ 765175 h 1123950"/>
              <a:gd name="connsiteX15" fmla="*/ 1701800 w 2200275"/>
              <a:gd name="connsiteY15" fmla="*/ 939800 h 1123950"/>
              <a:gd name="connsiteX16" fmla="*/ 1812925 w 2200275"/>
              <a:gd name="connsiteY16" fmla="*/ 1041400 h 1123950"/>
              <a:gd name="connsiteX17" fmla="*/ 1936750 w 2200275"/>
              <a:gd name="connsiteY17" fmla="*/ 1095375 h 1123950"/>
              <a:gd name="connsiteX18" fmla="*/ 2063750 w 2200275"/>
              <a:gd name="connsiteY18" fmla="*/ 1114425 h 1123950"/>
              <a:gd name="connsiteX19" fmla="*/ 2200275 w 2200275"/>
              <a:gd name="connsiteY19" fmla="*/ 111760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0275" h="1123950">
                <a:moveTo>
                  <a:pt x="0" y="1123950"/>
                </a:moveTo>
                <a:lnTo>
                  <a:pt x="155575" y="1117600"/>
                </a:lnTo>
                <a:lnTo>
                  <a:pt x="288925" y="1089025"/>
                </a:lnTo>
                <a:lnTo>
                  <a:pt x="438150" y="1009650"/>
                </a:lnTo>
                <a:lnTo>
                  <a:pt x="568325" y="854075"/>
                </a:lnTo>
                <a:lnTo>
                  <a:pt x="654050" y="688975"/>
                </a:lnTo>
                <a:lnTo>
                  <a:pt x="825500" y="323850"/>
                </a:lnTo>
                <a:lnTo>
                  <a:pt x="920750" y="149225"/>
                </a:lnTo>
                <a:lnTo>
                  <a:pt x="996950" y="41275"/>
                </a:lnTo>
                <a:lnTo>
                  <a:pt x="1069975" y="0"/>
                </a:lnTo>
                <a:lnTo>
                  <a:pt x="1143000" y="6350"/>
                </a:lnTo>
                <a:lnTo>
                  <a:pt x="1235075" y="117475"/>
                </a:lnTo>
                <a:lnTo>
                  <a:pt x="1330325" y="295275"/>
                </a:lnTo>
                <a:lnTo>
                  <a:pt x="1422400" y="482600"/>
                </a:lnTo>
                <a:lnTo>
                  <a:pt x="1568450" y="765175"/>
                </a:lnTo>
                <a:lnTo>
                  <a:pt x="1701800" y="939800"/>
                </a:lnTo>
                <a:lnTo>
                  <a:pt x="1812925" y="1041400"/>
                </a:lnTo>
                <a:lnTo>
                  <a:pt x="1936750" y="1095375"/>
                </a:lnTo>
                <a:lnTo>
                  <a:pt x="2063750" y="1114425"/>
                </a:lnTo>
                <a:lnTo>
                  <a:pt x="2200275" y="1117600"/>
                </a:lnTo>
              </a:path>
            </a:pathLst>
          </a:custGeom>
          <a:gradFill flip="none" rotWithShape="1">
            <a:gsLst>
              <a:gs pos="16000">
                <a:srgbClr val="0000FF"/>
              </a:gs>
              <a:gs pos="85000">
                <a:srgbClr val="0000FF"/>
              </a:gs>
              <a:gs pos="50000">
                <a:srgbClr val="FF0000"/>
              </a:gs>
              <a:gs pos="60000">
                <a:schemeClr val="tx2"/>
              </a:gs>
              <a:gs pos="32000">
                <a:srgbClr val="00FFFF"/>
              </a:gs>
              <a:gs pos="41000">
                <a:schemeClr val="tx2"/>
              </a:gs>
              <a:gs pos="71000">
                <a:srgbClr val="00FFFF"/>
              </a:gs>
            </a:gsLst>
            <a:lin ang="0" scaled="1"/>
            <a:tileRect/>
          </a:gradFill>
          <a:ln w="57150" cmpd="sng">
            <a:noFill/>
          </a:ln>
        </p:spPr>
        <p:txBody>
          <a:bodyPr>
            <a:spAutoFit/>
          </a:bodyPr>
          <a:lstStyle/>
          <a:p>
            <a:pPr marL="495300" indent="-49530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77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2400"/>
            <a:ext cx="8278812" cy="5794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Effects of Spatial Smoothing on Activity</a:t>
            </a:r>
            <a:endParaRPr lang="en-US" altLang="en-US" sz="2800" b="1">
              <a:ea typeface="ＭＳ Ｐゴシック" charset="-128"/>
            </a:endParaRPr>
          </a:p>
        </p:txBody>
      </p:sp>
      <p:pic>
        <p:nvPicPr>
          <p:cNvPr id="126978" name="Picture 22" descr="stat0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990600"/>
            <a:ext cx="2159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ext Box 26"/>
          <p:cNvSpPr txBox="1">
            <a:spLocks noChangeArrowheads="1"/>
          </p:cNvSpPr>
          <p:nvPr/>
        </p:nvSpPr>
        <p:spPr bwMode="auto">
          <a:xfrm>
            <a:off x="306388" y="3276600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/>
              <a:t>No smoothing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362200" y="990600"/>
            <a:ext cx="2159000" cy="2686050"/>
            <a:chOff x="1488" y="624"/>
            <a:chExt cx="1360" cy="1692"/>
          </a:xfrm>
        </p:grpSpPr>
        <p:pic>
          <p:nvPicPr>
            <p:cNvPr id="126991" name="Picture 23" descr="stat_4m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624"/>
              <a:ext cx="1360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92" name="Text Box 27"/>
            <p:cNvSpPr txBox="1">
              <a:spLocks noChangeArrowheads="1"/>
            </p:cNvSpPr>
            <p:nvPr/>
          </p:nvSpPr>
          <p:spPr bwMode="auto">
            <a:xfrm>
              <a:off x="1639" y="2064"/>
              <a:ext cx="10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/>
                <a:t>4-mm FWHM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622800" y="990600"/>
            <a:ext cx="2159000" cy="2686050"/>
            <a:chOff x="2912" y="624"/>
            <a:chExt cx="1360" cy="1692"/>
          </a:xfrm>
        </p:grpSpPr>
        <p:pic>
          <p:nvPicPr>
            <p:cNvPr id="126989" name="Picture 24" descr="stat_7m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624"/>
              <a:ext cx="1360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90" name="Text Box 28"/>
            <p:cNvSpPr txBox="1">
              <a:spLocks noChangeArrowheads="1"/>
            </p:cNvSpPr>
            <p:nvPr/>
          </p:nvSpPr>
          <p:spPr bwMode="auto">
            <a:xfrm>
              <a:off x="3061" y="2064"/>
              <a:ext cx="10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/>
                <a:t>7-mm FWHM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883400" y="990600"/>
            <a:ext cx="2159000" cy="2686050"/>
            <a:chOff x="4336" y="624"/>
            <a:chExt cx="1360" cy="1692"/>
          </a:xfrm>
        </p:grpSpPr>
        <p:pic>
          <p:nvPicPr>
            <p:cNvPr id="126987" name="Picture 25" descr="stat_10m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" y="624"/>
              <a:ext cx="1360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8" name="Text Box 29"/>
            <p:cNvSpPr txBox="1">
              <a:spLocks noChangeArrowheads="1"/>
            </p:cNvSpPr>
            <p:nvPr/>
          </p:nvSpPr>
          <p:spPr bwMode="auto">
            <a:xfrm>
              <a:off x="4419" y="2064"/>
              <a:ext cx="11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/>
                <a:t>10-mm FWHM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1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Should you spatially smooth?</a:t>
            </a:r>
            <a:endParaRPr lang="en-US" altLang="en-US" sz="2800" b="1">
              <a:ea typeface="ＭＳ Ｐゴシック" charset="-128"/>
            </a:endParaRP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charset="-128"/>
              </a:rPr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Increases Signal to Noise Ratio (SNR)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FFFF"/>
                </a:solidFill>
              </a:rPr>
              <a:t>Matched Filter Theorem</a:t>
            </a:r>
            <a:r>
              <a:rPr lang="en-US" altLang="en-US" sz="2000"/>
              <a:t>: Maximum increase in SNR by filter with same shape/size as signal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Reduces number of comparisons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Allows application of </a:t>
            </a:r>
            <a:r>
              <a:rPr lang="en-US" altLang="en-US" sz="2000">
                <a:solidFill>
                  <a:srgbClr val="00FFFF"/>
                </a:solidFill>
              </a:rPr>
              <a:t>Gaussian Field Theory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May improve comparisons across subjects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Signal may be spread widely across cortex, due to intersubject variability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charset="-128"/>
              </a:rPr>
              <a:t>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Reduces spatial resolution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Challenging to smooth accurately if size/shape of signal is not known</a:t>
            </a:r>
          </a:p>
        </p:txBody>
      </p:sp>
      <p:sp>
        <p:nvSpPr>
          <p:cNvPr id="129027" name="Text Box 4"/>
          <p:cNvSpPr txBox="1">
            <a:spLocks noChangeArrowheads="1"/>
          </p:cNvSpPr>
          <p:nvPr/>
        </p:nvSpPr>
        <p:spPr bwMode="auto">
          <a:xfrm>
            <a:off x="71438" y="6443663"/>
            <a:ext cx="203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i="1"/>
              <a:t>Slide from Duke course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953000" y="4038600"/>
            <a:ext cx="388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99FF"/>
                </a:solidFill>
                <a:latin typeface="Andale Mono" charset="0"/>
              </a:rPr>
              <a:t>“Why would you spend $4 million to buy an MRI scanner and then blur the data till it looked like PET?”  </a:t>
            </a:r>
          </a:p>
          <a:p>
            <a:pPr eaLnBrk="1" hangingPunct="1"/>
            <a:r>
              <a:rPr lang="en-US" altLang="en-US" sz="1400">
                <a:solidFill>
                  <a:srgbClr val="FF99FF"/>
                </a:solidFill>
                <a:latin typeface="Andale Mono" charset="0"/>
              </a:rPr>
              <a:t>		    -- Ravi Menon</a:t>
            </a:r>
          </a:p>
        </p:txBody>
      </p:sp>
    </p:spTree>
    <p:extLst>
      <p:ext uri="{BB962C8B-B14F-4D97-AF65-F5344CB8AC3E}">
        <p14:creationId xmlns:p14="http://schemas.microsoft.com/office/powerpoint/2010/main" val="160943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CD47-1109-FA47-AA45-09834D5E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dirty="0"/>
              <a:t>Decreasing Noise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D8E3D-ABE0-1F47-80E7-07A4409E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Temporal Filtering</a:t>
            </a:r>
          </a:p>
        </p:txBody>
      </p:sp>
    </p:spTree>
    <p:extLst>
      <p:ext uri="{BB962C8B-B14F-4D97-AF65-F5344CB8AC3E}">
        <p14:creationId xmlns:p14="http://schemas.microsoft.com/office/powerpoint/2010/main" val="64673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188913"/>
            <a:ext cx="5326063" cy="57943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BV Preprocessing Options</a:t>
            </a:r>
            <a:endParaRPr lang="en-US" altLang="en-US" sz="2800" b="1">
              <a:ea typeface="ＭＳ Ｐゴシック" charset="-128"/>
            </a:endParaRPr>
          </a:p>
        </p:txBody>
      </p:sp>
      <p:pic>
        <p:nvPicPr>
          <p:cNvPr id="131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8289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71247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Line 7"/>
          <p:cNvSpPr>
            <a:spLocks noChangeShapeType="1"/>
          </p:cNvSpPr>
          <p:nvPr/>
        </p:nvSpPr>
        <p:spPr bwMode="auto">
          <a:xfrm flipV="1">
            <a:off x="395288" y="1412875"/>
            <a:ext cx="1081087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077" name="Line 8"/>
          <p:cNvSpPr>
            <a:spLocks noChangeShapeType="1"/>
          </p:cNvSpPr>
          <p:nvPr/>
        </p:nvSpPr>
        <p:spPr bwMode="auto">
          <a:xfrm>
            <a:off x="395288" y="2420938"/>
            <a:ext cx="1081087" cy="4032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078" name="Oval 9"/>
          <p:cNvSpPr>
            <a:spLocks noChangeArrowheads="1"/>
          </p:cNvSpPr>
          <p:nvPr/>
        </p:nvSpPr>
        <p:spPr bwMode="auto">
          <a:xfrm>
            <a:off x="1468438" y="2828925"/>
            <a:ext cx="1582737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79" name="Oval 10"/>
          <p:cNvSpPr>
            <a:spLocks noChangeArrowheads="1"/>
          </p:cNvSpPr>
          <p:nvPr/>
        </p:nvSpPr>
        <p:spPr bwMode="auto">
          <a:xfrm>
            <a:off x="5076825" y="4797425"/>
            <a:ext cx="3527425" cy="13684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60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76FC-7883-1648-82AF-3A64898FBD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So how can we improve our statistics?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F9F8A-A348-5142-95BE-0AF2A3C7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2736"/>
            <a:ext cx="8278688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Increase signal</a:t>
            </a:r>
          </a:p>
          <a:p>
            <a:pPr lvl="1"/>
            <a:r>
              <a:rPr lang="en-US" dirty="0"/>
              <a:t>slice scan time correction</a:t>
            </a:r>
          </a:p>
          <a:p>
            <a:pPr lvl="1"/>
            <a:r>
              <a:rPr lang="en-US" dirty="0"/>
              <a:t>spatial smoothing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Decrease residuals (noise)</a:t>
            </a:r>
          </a:p>
          <a:p>
            <a:pPr lvl="1"/>
            <a:r>
              <a:rPr lang="en-US" dirty="0"/>
              <a:t>spatial smoothing</a:t>
            </a:r>
          </a:p>
          <a:p>
            <a:pPr lvl="1"/>
            <a:r>
              <a:rPr lang="en-US" dirty="0"/>
              <a:t>motion correction</a:t>
            </a:r>
          </a:p>
          <a:p>
            <a:pPr lvl="1"/>
            <a:r>
              <a:rPr lang="en-US" dirty="0"/>
              <a:t>high-pass temporal filtering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Moving variance from unexplained (noise) to explained </a:t>
            </a:r>
          </a:p>
          <a:p>
            <a:pPr lvl="1"/>
            <a:r>
              <a:rPr lang="en-US" dirty="0"/>
              <a:t>predictors of no interest</a:t>
            </a:r>
          </a:p>
          <a:p>
            <a:pPr lvl="2"/>
            <a:r>
              <a:rPr lang="en-US" dirty="0"/>
              <a:t>motion parameters</a:t>
            </a:r>
          </a:p>
          <a:p>
            <a:pPr lvl="2"/>
            <a:r>
              <a:rPr lang="en-US" dirty="0"/>
              <a:t>signals from noisy areas (e.g., white matter)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28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Components of Time Course Data</a:t>
            </a:r>
            <a:endParaRPr lang="en-CA" altLang="en-US" sz="2800" b="1">
              <a:ea typeface="ＭＳ Ｐゴシック" charset="-128"/>
            </a:endParaRPr>
          </a:p>
        </p:txBody>
      </p:sp>
      <p:pic>
        <p:nvPicPr>
          <p:cNvPr id="133122" name="Picture 8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931863"/>
            <a:ext cx="5867400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10"/>
          <p:cNvSpPr txBox="1">
            <a:spLocks noChangeArrowheads="1"/>
          </p:cNvSpPr>
          <p:nvPr/>
        </p:nvSpPr>
        <p:spPr bwMode="auto">
          <a:xfrm>
            <a:off x="1752600" y="6142038"/>
            <a:ext cx="5599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i="1"/>
              <a:t>Source: Smith chapter in Functional MRI: An Introduction to Methods</a:t>
            </a:r>
            <a:endParaRPr lang="en-CA" altLang="en-US" sz="1400" i="1"/>
          </a:p>
        </p:txBody>
      </p:sp>
    </p:spTree>
    <p:extLst>
      <p:ext uri="{BB962C8B-B14F-4D97-AF65-F5344CB8AC3E}">
        <p14:creationId xmlns:p14="http://schemas.microsoft.com/office/powerpoint/2010/main" val="3439723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8685-C270-3B4D-B931-6ACD3F7B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Analysis</a:t>
            </a: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11D9904A-A717-7E45-92F6-F03B47A1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908720"/>
            <a:ext cx="4328610" cy="3600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225456-E495-3845-AF2F-F283F18AECB5}"/>
              </a:ext>
            </a:extLst>
          </p:cNvPr>
          <p:cNvSpPr txBox="1"/>
          <p:nvPr/>
        </p:nvSpPr>
        <p:spPr>
          <a:xfrm>
            <a:off x="685800" y="4941168"/>
            <a:ext cx="7918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waveform (like a time series) can be composed into a series of sine waves (each with a frequency and an amplitude). These sine waves can be plotted with amplitude as a function of frequency.</a:t>
            </a:r>
          </a:p>
        </p:txBody>
      </p:sp>
    </p:spTree>
    <p:extLst>
      <p:ext uri="{BB962C8B-B14F-4D97-AF65-F5344CB8AC3E}">
        <p14:creationId xmlns:p14="http://schemas.microsoft.com/office/powerpoint/2010/main" val="3548606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9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305050"/>
            <a:ext cx="3657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Fourier Spectrum for Data at Rest</a:t>
            </a:r>
            <a:endParaRPr lang="en-CA" altLang="en-US" sz="2800">
              <a:ea typeface="ＭＳ Ｐゴシック" charset="-128"/>
            </a:endParaRPr>
          </a:p>
        </p:txBody>
      </p:sp>
      <p:sp>
        <p:nvSpPr>
          <p:cNvPr id="144387" name="Content Placeholder 1"/>
          <p:cNvSpPr>
            <a:spLocks noGrp="1"/>
          </p:cNvSpPr>
          <p:nvPr>
            <p:ph idx="1"/>
          </p:nvPr>
        </p:nvSpPr>
        <p:spPr>
          <a:xfrm>
            <a:off x="755650" y="838200"/>
            <a:ext cx="7702550" cy="11509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Even in a “resting state scan” (i.e., when subject isn’t doing a task), certain frequencies are present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57200" y="2060575"/>
            <a:ext cx="83820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/>
              <a:t>Respiration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every 4-10 sec (0.3 Hz)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moving chest distorts susceptibility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Cardiac Cycle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every ~1 sec (0.9 Hz)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pulsing motion, blood changes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Solutions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gating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avoiding paradigms at those frequencies</a:t>
            </a:r>
          </a:p>
          <a:p>
            <a:pPr eaLnBrk="1" hangingPunct="1"/>
            <a:endParaRPr lang="en-CA" altLang="en-US" sz="1600"/>
          </a:p>
        </p:txBody>
      </p:sp>
    </p:spTree>
    <p:extLst>
      <p:ext uri="{BB962C8B-B14F-4D97-AF65-F5344CB8AC3E}">
        <p14:creationId xmlns:p14="http://schemas.microsoft.com/office/powerpoint/2010/main" val="336715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“Low-Pass” vs. “High-Pass”</a:t>
            </a:r>
          </a:p>
        </p:txBody>
      </p:sp>
      <p:pic>
        <p:nvPicPr>
          <p:cNvPr id="143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5665788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788" y="2781300"/>
            <a:ext cx="2592387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Low-pass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pass the low frequencies through the filter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remove the high frequencies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you could also call this temporal smoothing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25" y="4508500"/>
            <a:ext cx="259238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High-pass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pass the high frequencies through the filter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remove </a:t>
            </a:r>
            <a:r>
              <a:rPr lang="en-US" sz="1400">
                <a:ea typeface="ＭＳ Ｐゴシック" charset="0"/>
                <a:cs typeface="ＭＳ Ｐゴシック" charset="0"/>
              </a:rPr>
              <a:t>the low 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frequencies</a:t>
            </a:r>
          </a:p>
        </p:txBody>
      </p:sp>
    </p:spTree>
    <p:extLst>
      <p:ext uri="{BB962C8B-B14F-4D97-AF65-F5344CB8AC3E}">
        <p14:creationId xmlns:p14="http://schemas.microsoft.com/office/powerpoint/2010/main" val="346725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372200" y="4600352"/>
            <a:ext cx="2326788" cy="1799032"/>
            <a:chOff x="6372200" y="700368"/>
            <a:chExt cx="2326788" cy="179903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72200" y="2650360"/>
            <a:ext cx="2326788" cy="1799032"/>
            <a:chOff x="6372200" y="700368"/>
            <a:chExt cx="2326788" cy="179903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72200" y="700368"/>
            <a:ext cx="2326788" cy="1799032"/>
            <a:chOff x="6372200" y="700368"/>
            <a:chExt cx="2326788" cy="179903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7" y="700368"/>
            <a:ext cx="5101609" cy="1650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2645153"/>
            <a:ext cx="5134214" cy="165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7" y="4725145"/>
            <a:ext cx="5128597" cy="1656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5043" y="1196752"/>
            <a:ext cx="628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2703" y="2959953"/>
            <a:ext cx="12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LTR</a:t>
            </a:r>
          </a:p>
          <a:p>
            <a:pPr algn="ctr"/>
            <a:r>
              <a:rPr lang="en-US" sz="1200" dirty="0"/>
              <a:t>(linear trend removal)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82418" y="4793724"/>
            <a:ext cx="143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LTR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THP3c</a:t>
            </a:r>
          </a:p>
          <a:p>
            <a:pPr algn="ctr"/>
            <a:r>
              <a:rPr lang="en-US" sz="1200" dirty="0"/>
              <a:t>(temporal high-pass 3 cycles/run)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88989"/>
            <a:ext cx="9144000" cy="461665"/>
          </a:xfrm>
        </p:spPr>
        <p:txBody>
          <a:bodyPr/>
          <a:lstStyle/>
          <a:p>
            <a:r>
              <a:rPr lang="en-US" sz="2400" dirty="0"/>
              <a:t>Temporal Filtering You Should </a:t>
            </a:r>
            <a:r>
              <a:rPr lang="en-US" sz="2400"/>
              <a:t>Usually Do: LTR + High-Pass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636" y="720964"/>
            <a:ext cx="2069352" cy="1524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5043" y="2673571"/>
            <a:ext cx="2057156" cy="1528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556" y="4637917"/>
            <a:ext cx="2046432" cy="150721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186201" y="1231414"/>
            <a:ext cx="5210874" cy="5087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23528" y="3356992"/>
            <a:ext cx="4968552" cy="5526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02869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372200" y="700368"/>
            <a:ext cx="2326788" cy="1799032"/>
            <a:chOff x="6372200" y="700368"/>
            <a:chExt cx="2326788" cy="179903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7" y="700368"/>
            <a:ext cx="5101609" cy="1650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5043" y="1196752"/>
            <a:ext cx="628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Raw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88989"/>
            <a:ext cx="9144000" cy="461665"/>
          </a:xfrm>
        </p:spPr>
        <p:txBody>
          <a:bodyPr/>
          <a:lstStyle/>
          <a:p>
            <a:r>
              <a:rPr lang="en-US" sz="2400" dirty="0"/>
              <a:t>Temporal Filtering You Should </a:t>
            </a:r>
            <a:r>
              <a:rPr lang="en-US" sz="2400"/>
              <a:t>Usually Do: LTR + High-Pass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636" y="720964"/>
            <a:ext cx="2069352" cy="15246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186201" y="1231414"/>
            <a:ext cx="5210874" cy="5087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076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637700" y="2650360"/>
            <a:ext cx="2326788" cy="1799032"/>
            <a:chOff x="6372200" y="700368"/>
            <a:chExt cx="2326788" cy="179903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37700" y="700368"/>
            <a:ext cx="2326788" cy="1799032"/>
            <a:chOff x="6372200" y="700368"/>
            <a:chExt cx="2326788" cy="179903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7" y="700368"/>
            <a:ext cx="5101609" cy="1650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2645153"/>
            <a:ext cx="5134214" cy="1656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55327" y="1196752"/>
            <a:ext cx="628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2987" y="2959953"/>
            <a:ext cx="12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LTR</a:t>
            </a:r>
          </a:p>
          <a:p>
            <a:pPr algn="ctr"/>
            <a:r>
              <a:rPr lang="en-US" sz="1200" dirty="0"/>
              <a:t>(linear trend removal)</a:t>
            </a:r>
            <a:endParaRPr lang="en-US" sz="16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88989"/>
            <a:ext cx="9144000" cy="461665"/>
          </a:xfrm>
        </p:spPr>
        <p:txBody>
          <a:bodyPr/>
          <a:lstStyle/>
          <a:p>
            <a:r>
              <a:rPr lang="en-US" sz="2400" dirty="0"/>
              <a:t>Temporal Filtering You Should </a:t>
            </a:r>
            <a:r>
              <a:rPr lang="en-US" sz="2400"/>
              <a:t>Usually Do: LTR + High-Pass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136" y="720964"/>
            <a:ext cx="2069352" cy="1524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543" y="2673571"/>
            <a:ext cx="2057156" cy="152863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186201" y="1231414"/>
            <a:ext cx="5210874" cy="5087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23528" y="3356992"/>
            <a:ext cx="4968552" cy="5526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0515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637700" y="2650360"/>
            <a:ext cx="2326788" cy="1799032"/>
            <a:chOff x="6372200" y="700368"/>
            <a:chExt cx="2326788" cy="179903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37700" y="700368"/>
            <a:ext cx="2326788" cy="1799032"/>
            <a:chOff x="6372200" y="700368"/>
            <a:chExt cx="2326788" cy="179903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7" y="700368"/>
            <a:ext cx="5101609" cy="1650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2645153"/>
            <a:ext cx="5134214" cy="1656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55327" y="1196752"/>
            <a:ext cx="628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2987" y="2959953"/>
            <a:ext cx="12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LTR</a:t>
            </a:r>
          </a:p>
          <a:p>
            <a:pPr algn="ctr"/>
            <a:r>
              <a:rPr lang="en-US" sz="1200" dirty="0"/>
              <a:t>(linear trend removal)</a:t>
            </a:r>
            <a:endParaRPr lang="en-US" sz="16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88989"/>
            <a:ext cx="9144000" cy="461665"/>
          </a:xfrm>
        </p:spPr>
        <p:txBody>
          <a:bodyPr/>
          <a:lstStyle/>
          <a:p>
            <a:r>
              <a:rPr lang="en-US" sz="2400" dirty="0"/>
              <a:t>Temporal Filtering You Should </a:t>
            </a:r>
            <a:r>
              <a:rPr lang="en-US" sz="2400"/>
              <a:t>Usually Do: LTR + High-Pass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136" y="720964"/>
            <a:ext cx="2069352" cy="1524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543" y="2673571"/>
            <a:ext cx="2057156" cy="152863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27911" y="3023712"/>
            <a:ext cx="4654507" cy="721825"/>
            <a:chOff x="427911" y="3023712"/>
            <a:chExt cx="6427142" cy="721825"/>
          </a:xfrm>
        </p:grpSpPr>
        <p:sp>
          <p:nvSpPr>
            <p:cNvPr id="28" name="Freeform 27"/>
            <p:cNvSpPr/>
            <p:nvPr/>
          </p:nvSpPr>
          <p:spPr bwMode="auto">
            <a:xfrm>
              <a:off x="427911" y="3023712"/>
              <a:ext cx="2159750" cy="666559"/>
            </a:xfrm>
            <a:custGeom>
              <a:avLst/>
              <a:gdLst>
                <a:gd name="connsiteX0" fmla="*/ 0 w 6958853"/>
                <a:gd name="connsiteY0" fmla="*/ 2276592 h 4612940"/>
                <a:gd name="connsiteX1" fmla="*/ 571500 w 6958853"/>
                <a:gd name="connsiteY1" fmla="*/ 1093251 h 4612940"/>
                <a:gd name="connsiteX2" fmla="*/ 1102659 w 6958853"/>
                <a:gd name="connsiteY2" fmla="*/ 340215 h 4612940"/>
                <a:gd name="connsiteX3" fmla="*/ 1546412 w 6958853"/>
                <a:gd name="connsiteY3" fmla="*/ 44380 h 4612940"/>
                <a:gd name="connsiteX4" fmla="*/ 1727947 w 6958853"/>
                <a:gd name="connsiteY4" fmla="*/ 10762 h 4612940"/>
                <a:gd name="connsiteX5" fmla="*/ 2104465 w 6958853"/>
                <a:gd name="connsiteY5" fmla="*/ 138510 h 4612940"/>
                <a:gd name="connsiteX6" fmla="*/ 2480982 w 6958853"/>
                <a:gd name="connsiteY6" fmla="*/ 494857 h 4612940"/>
                <a:gd name="connsiteX7" fmla="*/ 2870947 w 6958853"/>
                <a:gd name="connsiteY7" fmla="*/ 1113421 h 4612940"/>
                <a:gd name="connsiteX8" fmla="*/ 3879476 w 6958853"/>
                <a:gd name="connsiteY8" fmla="*/ 3184268 h 4612940"/>
                <a:gd name="connsiteX9" fmla="*/ 4598894 w 6958853"/>
                <a:gd name="connsiteY9" fmla="*/ 4212968 h 4612940"/>
                <a:gd name="connsiteX10" fmla="*/ 4874559 w 6958853"/>
                <a:gd name="connsiteY10" fmla="*/ 4495357 h 4612940"/>
                <a:gd name="connsiteX11" fmla="*/ 5217459 w 6958853"/>
                <a:gd name="connsiteY11" fmla="*/ 4609657 h 4612940"/>
                <a:gd name="connsiteX12" fmla="*/ 5762065 w 6958853"/>
                <a:gd name="connsiteY12" fmla="*/ 4381057 h 4612940"/>
                <a:gd name="connsiteX13" fmla="*/ 6595782 w 6958853"/>
                <a:gd name="connsiteY13" fmla="*/ 3110310 h 4612940"/>
                <a:gd name="connsiteX14" fmla="*/ 6958853 w 6958853"/>
                <a:gd name="connsiteY14" fmla="*/ 2296762 h 4612940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1102659 w 6958853"/>
                <a:gd name="connsiteY2" fmla="*/ 329453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0982 w 6958853"/>
                <a:gd name="connsiteY6" fmla="*/ 484095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0982 w 6958853"/>
                <a:gd name="connsiteY6" fmla="*/ 484095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442446 w 6958853"/>
                <a:gd name="connsiteY8" fmla="*/ 2299447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442446 w 6958853"/>
                <a:gd name="connsiteY8" fmla="*/ 2299447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6326"/>
                <a:gd name="connsiteX1" fmla="*/ 571500 w 6958853"/>
                <a:gd name="connsiteY1" fmla="*/ 1082489 h 4606326"/>
                <a:gd name="connsiteX2" fmla="*/ 968189 w 6958853"/>
                <a:gd name="connsiteY2" fmla="*/ 510988 h 4606326"/>
                <a:gd name="connsiteX3" fmla="*/ 1371600 w 6958853"/>
                <a:gd name="connsiteY3" fmla="*/ 127747 h 4606326"/>
                <a:gd name="connsiteX4" fmla="*/ 1727947 w 6958853"/>
                <a:gd name="connsiteY4" fmla="*/ 0 h 4606326"/>
                <a:gd name="connsiteX5" fmla="*/ 2104465 w 6958853"/>
                <a:gd name="connsiteY5" fmla="*/ 127748 h 4606326"/>
                <a:gd name="connsiteX6" fmla="*/ 2487706 w 6958853"/>
                <a:gd name="connsiteY6" fmla="*/ 517713 h 4606326"/>
                <a:gd name="connsiteX7" fmla="*/ 2870947 w 6958853"/>
                <a:gd name="connsiteY7" fmla="*/ 1102659 h 4606326"/>
                <a:gd name="connsiteX8" fmla="*/ 3442446 w 6958853"/>
                <a:gd name="connsiteY8" fmla="*/ 2299447 h 4606326"/>
                <a:gd name="connsiteX9" fmla="*/ 4598894 w 6958853"/>
                <a:gd name="connsiteY9" fmla="*/ 4202206 h 4606326"/>
                <a:gd name="connsiteX10" fmla="*/ 4874559 w 6958853"/>
                <a:gd name="connsiteY10" fmla="*/ 4484595 h 4606326"/>
                <a:gd name="connsiteX11" fmla="*/ 5217459 w 6958853"/>
                <a:gd name="connsiteY11" fmla="*/ 4598895 h 4606326"/>
                <a:gd name="connsiteX12" fmla="*/ 5762065 w 6958853"/>
                <a:gd name="connsiteY12" fmla="*/ 4289613 h 4606326"/>
                <a:gd name="connsiteX13" fmla="*/ 6595782 w 6958853"/>
                <a:gd name="connsiteY13" fmla="*/ 3099548 h 4606326"/>
                <a:gd name="connsiteX14" fmla="*/ 6958853 w 6958853"/>
                <a:gd name="connsiteY14" fmla="*/ 2286000 h 4606326"/>
                <a:gd name="connsiteX0" fmla="*/ 0 w 6958853"/>
                <a:gd name="connsiteY0" fmla="*/ 2265830 h 4606326"/>
                <a:gd name="connsiteX1" fmla="*/ 571500 w 6958853"/>
                <a:gd name="connsiteY1" fmla="*/ 1082489 h 4606326"/>
                <a:gd name="connsiteX2" fmla="*/ 968189 w 6958853"/>
                <a:gd name="connsiteY2" fmla="*/ 510988 h 4606326"/>
                <a:gd name="connsiteX3" fmla="*/ 1371600 w 6958853"/>
                <a:gd name="connsiteY3" fmla="*/ 127747 h 4606326"/>
                <a:gd name="connsiteX4" fmla="*/ 1727947 w 6958853"/>
                <a:gd name="connsiteY4" fmla="*/ 0 h 4606326"/>
                <a:gd name="connsiteX5" fmla="*/ 2104465 w 6958853"/>
                <a:gd name="connsiteY5" fmla="*/ 127748 h 4606326"/>
                <a:gd name="connsiteX6" fmla="*/ 2487706 w 6958853"/>
                <a:gd name="connsiteY6" fmla="*/ 517713 h 4606326"/>
                <a:gd name="connsiteX7" fmla="*/ 2870947 w 6958853"/>
                <a:gd name="connsiteY7" fmla="*/ 1102659 h 4606326"/>
                <a:gd name="connsiteX8" fmla="*/ 3442446 w 6958853"/>
                <a:gd name="connsiteY8" fmla="*/ 2299447 h 4606326"/>
                <a:gd name="connsiteX9" fmla="*/ 4598894 w 6958853"/>
                <a:gd name="connsiteY9" fmla="*/ 4202206 h 4606326"/>
                <a:gd name="connsiteX10" fmla="*/ 4874559 w 6958853"/>
                <a:gd name="connsiteY10" fmla="*/ 4484595 h 4606326"/>
                <a:gd name="connsiteX11" fmla="*/ 5217459 w 6958853"/>
                <a:gd name="connsiteY11" fmla="*/ 4598895 h 4606326"/>
                <a:gd name="connsiteX12" fmla="*/ 5762065 w 6958853"/>
                <a:gd name="connsiteY12" fmla="*/ 4289613 h 4606326"/>
                <a:gd name="connsiteX13" fmla="*/ 6555441 w 6958853"/>
                <a:gd name="connsiteY13" fmla="*/ 3072654 h 4606326"/>
                <a:gd name="connsiteX14" fmla="*/ 6958853 w 6958853"/>
                <a:gd name="connsiteY14" fmla="*/ 2286000 h 4606326"/>
                <a:gd name="connsiteX0" fmla="*/ 0 w 6958853"/>
                <a:gd name="connsiteY0" fmla="*/ 2265830 h 4632137"/>
                <a:gd name="connsiteX1" fmla="*/ 571500 w 6958853"/>
                <a:gd name="connsiteY1" fmla="*/ 1082489 h 4632137"/>
                <a:gd name="connsiteX2" fmla="*/ 968189 w 6958853"/>
                <a:gd name="connsiteY2" fmla="*/ 510988 h 4632137"/>
                <a:gd name="connsiteX3" fmla="*/ 1371600 w 6958853"/>
                <a:gd name="connsiteY3" fmla="*/ 127747 h 4632137"/>
                <a:gd name="connsiteX4" fmla="*/ 1727947 w 6958853"/>
                <a:gd name="connsiteY4" fmla="*/ 0 h 4632137"/>
                <a:gd name="connsiteX5" fmla="*/ 2104465 w 6958853"/>
                <a:gd name="connsiteY5" fmla="*/ 127748 h 4632137"/>
                <a:gd name="connsiteX6" fmla="*/ 2487706 w 6958853"/>
                <a:gd name="connsiteY6" fmla="*/ 517713 h 4632137"/>
                <a:gd name="connsiteX7" fmla="*/ 2870947 w 6958853"/>
                <a:gd name="connsiteY7" fmla="*/ 1102659 h 4632137"/>
                <a:gd name="connsiteX8" fmla="*/ 3442446 w 6958853"/>
                <a:gd name="connsiteY8" fmla="*/ 2299447 h 4632137"/>
                <a:gd name="connsiteX9" fmla="*/ 3993777 w 6958853"/>
                <a:gd name="connsiteY9" fmla="*/ 3368488 h 4632137"/>
                <a:gd name="connsiteX10" fmla="*/ 4874559 w 6958853"/>
                <a:gd name="connsiteY10" fmla="*/ 4484595 h 4632137"/>
                <a:gd name="connsiteX11" fmla="*/ 5217459 w 6958853"/>
                <a:gd name="connsiteY11" fmla="*/ 4598895 h 4632137"/>
                <a:gd name="connsiteX12" fmla="*/ 5762065 w 6958853"/>
                <a:gd name="connsiteY12" fmla="*/ 4289613 h 4632137"/>
                <a:gd name="connsiteX13" fmla="*/ 6555441 w 6958853"/>
                <a:gd name="connsiteY13" fmla="*/ 3072654 h 4632137"/>
                <a:gd name="connsiteX14" fmla="*/ 6958853 w 6958853"/>
                <a:gd name="connsiteY14" fmla="*/ 2286000 h 4632137"/>
                <a:gd name="connsiteX0" fmla="*/ 0 w 6958853"/>
                <a:gd name="connsiteY0" fmla="*/ 2265830 h 4608309"/>
                <a:gd name="connsiteX1" fmla="*/ 571500 w 6958853"/>
                <a:gd name="connsiteY1" fmla="*/ 1082489 h 4608309"/>
                <a:gd name="connsiteX2" fmla="*/ 968189 w 6958853"/>
                <a:gd name="connsiteY2" fmla="*/ 510988 h 4608309"/>
                <a:gd name="connsiteX3" fmla="*/ 1371600 w 6958853"/>
                <a:gd name="connsiteY3" fmla="*/ 127747 h 4608309"/>
                <a:gd name="connsiteX4" fmla="*/ 1727947 w 6958853"/>
                <a:gd name="connsiteY4" fmla="*/ 0 h 4608309"/>
                <a:gd name="connsiteX5" fmla="*/ 2104465 w 6958853"/>
                <a:gd name="connsiteY5" fmla="*/ 127748 h 4608309"/>
                <a:gd name="connsiteX6" fmla="*/ 2487706 w 6958853"/>
                <a:gd name="connsiteY6" fmla="*/ 517713 h 4608309"/>
                <a:gd name="connsiteX7" fmla="*/ 2870947 w 6958853"/>
                <a:gd name="connsiteY7" fmla="*/ 1102659 h 4608309"/>
                <a:gd name="connsiteX8" fmla="*/ 3442446 w 6958853"/>
                <a:gd name="connsiteY8" fmla="*/ 2299447 h 4608309"/>
                <a:gd name="connsiteX9" fmla="*/ 3993777 w 6958853"/>
                <a:gd name="connsiteY9" fmla="*/ 3368488 h 4608309"/>
                <a:gd name="connsiteX10" fmla="*/ 4424082 w 6958853"/>
                <a:gd name="connsiteY10" fmla="*/ 4047565 h 4608309"/>
                <a:gd name="connsiteX11" fmla="*/ 4874559 w 6958853"/>
                <a:gd name="connsiteY11" fmla="*/ 4484595 h 4608309"/>
                <a:gd name="connsiteX12" fmla="*/ 5217459 w 6958853"/>
                <a:gd name="connsiteY12" fmla="*/ 4598895 h 4608309"/>
                <a:gd name="connsiteX13" fmla="*/ 5762065 w 6958853"/>
                <a:gd name="connsiteY13" fmla="*/ 4289613 h 4608309"/>
                <a:gd name="connsiteX14" fmla="*/ 6555441 w 6958853"/>
                <a:gd name="connsiteY14" fmla="*/ 3072654 h 4608309"/>
                <a:gd name="connsiteX15" fmla="*/ 6958853 w 6958853"/>
                <a:gd name="connsiteY15" fmla="*/ 2286000 h 4608309"/>
                <a:gd name="connsiteX0" fmla="*/ 0 w 6958853"/>
                <a:gd name="connsiteY0" fmla="*/ 2265830 h 4599740"/>
                <a:gd name="connsiteX1" fmla="*/ 571500 w 6958853"/>
                <a:gd name="connsiteY1" fmla="*/ 1082489 h 4599740"/>
                <a:gd name="connsiteX2" fmla="*/ 968189 w 6958853"/>
                <a:gd name="connsiteY2" fmla="*/ 510988 h 4599740"/>
                <a:gd name="connsiteX3" fmla="*/ 1371600 w 6958853"/>
                <a:gd name="connsiteY3" fmla="*/ 127747 h 4599740"/>
                <a:gd name="connsiteX4" fmla="*/ 1727947 w 6958853"/>
                <a:gd name="connsiteY4" fmla="*/ 0 h 4599740"/>
                <a:gd name="connsiteX5" fmla="*/ 2104465 w 6958853"/>
                <a:gd name="connsiteY5" fmla="*/ 127748 h 4599740"/>
                <a:gd name="connsiteX6" fmla="*/ 2487706 w 6958853"/>
                <a:gd name="connsiteY6" fmla="*/ 517713 h 4599740"/>
                <a:gd name="connsiteX7" fmla="*/ 2870947 w 6958853"/>
                <a:gd name="connsiteY7" fmla="*/ 1102659 h 4599740"/>
                <a:gd name="connsiteX8" fmla="*/ 3442446 w 6958853"/>
                <a:gd name="connsiteY8" fmla="*/ 2299447 h 4599740"/>
                <a:gd name="connsiteX9" fmla="*/ 3993777 w 6958853"/>
                <a:gd name="connsiteY9" fmla="*/ 3368488 h 4599740"/>
                <a:gd name="connsiteX10" fmla="*/ 4424082 w 6958853"/>
                <a:gd name="connsiteY10" fmla="*/ 4047565 h 4599740"/>
                <a:gd name="connsiteX11" fmla="*/ 4733365 w 6958853"/>
                <a:gd name="connsiteY11" fmla="*/ 4370295 h 4599740"/>
                <a:gd name="connsiteX12" fmla="*/ 5217459 w 6958853"/>
                <a:gd name="connsiteY12" fmla="*/ 4598895 h 4599740"/>
                <a:gd name="connsiteX13" fmla="*/ 5762065 w 6958853"/>
                <a:gd name="connsiteY13" fmla="*/ 4289613 h 4599740"/>
                <a:gd name="connsiteX14" fmla="*/ 6555441 w 6958853"/>
                <a:gd name="connsiteY14" fmla="*/ 3072654 h 4599740"/>
                <a:gd name="connsiteX15" fmla="*/ 6958853 w 6958853"/>
                <a:gd name="connsiteY15" fmla="*/ 2286000 h 4599740"/>
                <a:gd name="connsiteX0" fmla="*/ 0 w 6958853"/>
                <a:gd name="connsiteY0" fmla="*/ 2265830 h 4593046"/>
                <a:gd name="connsiteX1" fmla="*/ 571500 w 6958853"/>
                <a:gd name="connsiteY1" fmla="*/ 1082489 h 4593046"/>
                <a:gd name="connsiteX2" fmla="*/ 968189 w 6958853"/>
                <a:gd name="connsiteY2" fmla="*/ 510988 h 4593046"/>
                <a:gd name="connsiteX3" fmla="*/ 1371600 w 6958853"/>
                <a:gd name="connsiteY3" fmla="*/ 127747 h 4593046"/>
                <a:gd name="connsiteX4" fmla="*/ 1727947 w 6958853"/>
                <a:gd name="connsiteY4" fmla="*/ 0 h 4593046"/>
                <a:gd name="connsiteX5" fmla="*/ 2104465 w 6958853"/>
                <a:gd name="connsiteY5" fmla="*/ 127748 h 4593046"/>
                <a:gd name="connsiteX6" fmla="*/ 2487706 w 6958853"/>
                <a:gd name="connsiteY6" fmla="*/ 517713 h 4593046"/>
                <a:gd name="connsiteX7" fmla="*/ 2870947 w 6958853"/>
                <a:gd name="connsiteY7" fmla="*/ 1102659 h 4593046"/>
                <a:gd name="connsiteX8" fmla="*/ 3442446 w 6958853"/>
                <a:gd name="connsiteY8" fmla="*/ 2299447 h 4593046"/>
                <a:gd name="connsiteX9" fmla="*/ 3993777 w 6958853"/>
                <a:gd name="connsiteY9" fmla="*/ 3368488 h 4593046"/>
                <a:gd name="connsiteX10" fmla="*/ 4424082 w 6958853"/>
                <a:gd name="connsiteY10" fmla="*/ 4047565 h 4593046"/>
                <a:gd name="connsiteX11" fmla="*/ 4733365 w 6958853"/>
                <a:gd name="connsiteY11" fmla="*/ 4370295 h 4593046"/>
                <a:gd name="connsiteX12" fmla="*/ 5217459 w 6958853"/>
                <a:gd name="connsiteY12" fmla="*/ 4592171 h 4593046"/>
                <a:gd name="connsiteX13" fmla="*/ 5762065 w 6958853"/>
                <a:gd name="connsiteY13" fmla="*/ 4289613 h 4593046"/>
                <a:gd name="connsiteX14" fmla="*/ 6555441 w 6958853"/>
                <a:gd name="connsiteY14" fmla="*/ 3072654 h 4593046"/>
                <a:gd name="connsiteX15" fmla="*/ 6958853 w 6958853"/>
                <a:gd name="connsiteY15" fmla="*/ 2286000 h 45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8853" h="4593046">
                  <a:moveTo>
                    <a:pt x="0" y="2265830"/>
                  </a:moveTo>
                  <a:cubicBezTo>
                    <a:pt x="193862" y="1835524"/>
                    <a:pt x="410135" y="1374963"/>
                    <a:pt x="571500" y="1082489"/>
                  </a:cubicBezTo>
                  <a:cubicBezTo>
                    <a:pt x="732865" y="790015"/>
                    <a:pt x="834839" y="670112"/>
                    <a:pt x="968189" y="510988"/>
                  </a:cubicBezTo>
                  <a:cubicBezTo>
                    <a:pt x="1101539" y="351864"/>
                    <a:pt x="1244974" y="212912"/>
                    <a:pt x="1371600" y="127747"/>
                  </a:cubicBezTo>
                  <a:cubicBezTo>
                    <a:pt x="1498226" y="42582"/>
                    <a:pt x="1605803" y="0"/>
                    <a:pt x="1727947" y="0"/>
                  </a:cubicBezTo>
                  <a:cubicBezTo>
                    <a:pt x="1850091" y="0"/>
                    <a:pt x="1977839" y="41463"/>
                    <a:pt x="2104465" y="127748"/>
                  </a:cubicBezTo>
                  <a:cubicBezTo>
                    <a:pt x="2231091" y="214033"/>
                    <a:pt x="2359959" y="355228"/>
                    <a:pt x="2487706" y="517713"/>
                  </a:cubicBezTo>
                  <a:cubicBezTo>
                    <a:pt x="2615453" y="680198"/>
                    <a:pt x="2711824" y="805703"/>
                    <a:pt x="2870947" y="1102659"/>
                  </a:cubicBezTo>
                  <a:cubicBezTo>
                    <a:pt x="3030070" y="1399615"/>
                    <a:pt x="3255308" y="1921809"/>
                    <a:pt x="3442446" y="2299447"/>
                  </a:cubicBezTo>
                  <a:cubicBezTo>
                    <a:pt x="3629584" y="2677085"/>
                    <a:pt x="3830171" y="3077135"/>
                    <a:pt x="3993777" y="3368488"/>
                  </a:cubicBezTo>
                  <a:cubicBezTo>
                    <a:pt x="4157383" y="3659841"/>
                    <a:pt x="4277285" y="3861547"/>
                    <a:pt x="4424082" y="4047565"/>
                  </a:cubicBezTo>
                  <a:cubicBezTo>
                    <a:pt x="4570879" y="4233583"/>
                    <a:pt x="4601136" y="4279527"/>
                    <a:pt x="4733365" y="4370295"/>
                  </a:cubicBezTo>
                  <a:cubicBezTo>
                    <a:pt x="4865594" y="4461063"/>
                    <a:pt x="5046009" y="4605618"/>
                    <a:pt x="5217459" y="4592171"/>
                  </a:cubicBezTo>
                  <a:cubicBezTo>
                    <a:pt x="5388909" y="4578724"/>
                    <a:pt x="5539068" y="4542866"/>
                    <a:pt x="5762065" y="4289613"/>
                  </a:cubicBezTo>
                  <a:cubicBezTo>
                    <a:pt x="5985062" y="4036360"/>
                    <a:pt x="6355976" y="3406590"/>
                    <a:pt x="6555441" y="3072654"/>
                  </a:cubicBezTo>
                  <a:cubicBezTo>
                    <a:pt x="6754906" y="2738719"/>
                    <a:pt x="6958853" y="2286000"/>
                    <a:pt x="6958853" y="2286000"/>
                  </a:cubicBezTo>
                </a:path>
              </a:pathLst>
            </a:cu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561607" y="3051345"/>
              <a:ext cx="2159750" cy="666559"/>
            </a:xfrm>
            <a:custGeom>
              <a:avLst/>
              <a:gdLst>
                <a:gd name="connsiteX0" fmla="*/ 0 w 6958853"/>
                <a:gd name="connsiteY0" fmla="*/ 2276592 h 4612940"/>
                <a:gd name="connsiteX1" fmla="*/ 571500 w 6958853"/>
                <a:gd name="connsiteY1" fmla="*/ 1093251 h 4612940"/>
                <a:gd name="connsiteX2" fmla="*/ 1102659 w 6958853"/>
                <a:gd name="connsiteY2" fmla="*/ 340215 h 4612940"/>
                <a:gd name="connsiteX3" fmla="*/ 1546412 w 6958853"/>
                <a:gd name="connsiteY3" fmla="*/ 44380 h 4612940"/>
                <a:gd name="connsiteX4" fmla="*/ 1727947 w 6958853"/>
                <a:gd name="connsiteY4" fmla="*/ 10762 h 4612940"/>
                <a:gd name="connsiteX5" fmla="*/ 2104465 w 6958853"/>
                <a:gd name="connsiteY5" fmla="*/ 138510 h 4612940"/>
                <a:gd name="connsiteX6" fmla="*/ 2480982 w 6958853"/>
                <a:gd name="connsiteY6" fmla="*/ 494857 h 4612940"/>
                <a:gd name="connsiteX7" fmla="*/ 2870947 w 6958853"/>
                <a:gd name="connsiteY7" fmla="*/ 1113421 h 4612940"/>
                <a:gd name="connsiteX8" fmla="*/ 3879476 w 6958853"/>
                <a:gd name="connsiteY8" fmla="*/ 3184268 h 4612940"/>
                <a:gd name="connsiteX9" fmla="*/ 4598894 w 6958853"/>
                <a:gd name="connsiteY9" fmla="*/ 4212968 h 4612940"/>
                <a:gd name="connsiteX10" fmla="*/ 4874559 w 6958853"/>
                <a:gd name="connsiteY10" fmla="*/ 4495357 h 4612940"/>
                <a:gd name="connsiteX11" fmla="*/ 5217459 w 6958853"/>
                <a:gd name="connsiteY11" fmla="*/ 4609657 h 4612940"/>
                <a:gd name="connsiteX12" fmla="*/ 5762065 w 6958853"/>
                <a:gd name="connsiteY12" fmla="*/ 4381057 h 4612940"/>
                <a:gd name="connsiteX13" fmla="*/ 6595782 w 6958853"/>
                <a:gd name="connsiteY13" fmla="*/ 3110310 h 4612940"/>
                <a:gd name="connsiteX14" fmla="*/ 6958853 w 6958853"/>
                <a:gd name="connsiteY14" fmla="*/ 2296762 h 4612940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1102659 w 6958853"/>
                <a:gd name="connsiteY2" fmla="*/ 329453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0982 w 6958853"/>
                <a:gd name="connsiteY6" fmla="*/ 484095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0982 w 6958853"/>
                <a:gd name="connsiteY6" fmla="*/ 484095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442446 w 6958853"/>
                <a:gd name="connsiteY8" fmla="*/ 2299447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442446 w 6958853"/>
                <a:gd name="connsiteY8" fmla="*/ 2299447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6326"/>
                <a:gd name="connsiteX1" fmla="*/ 571500 w 6958853"/>
                <a:gd name="connsiteY1" fmla="*/ 1082489 h 4606326"/>
                <a:gd name="connsiteX2" fmla="*/ 968189 w 6958853"/>
                <a:gd name="connsiteY2" fmla="*/ 510988 h 4606326"/>
                <a:gd name="connsiteX3" fmla="*/ 1371600 w 6958853"/>
                <a:gd name="connsiteY3" fmla="*/ 127747 h 4606326"/>
                <a:gd name="connsiteX4" fmla="*/ 1727947 w 6958853"/>
                <a:gd name="connsiteY4" fmla="*/ 0 h 4606326"/>
                <a:gd name="connsiteX5" fmla="*/ 2104465 w 6958853"/>
                <a:gd name="connsiteY5" fmla="*/ 127748 h 4606326"/>
                <a:gd name="connsiteX6" fmla="*/ 2487706 w 6958853"/>
                <a:gd name="connsiteY6" fmla="*/ 517713 h 4606326"/>
                <a:gd name="connsiteX7" fmla="*/ 2870947 w 6958853"/>
                <a:gd name="connsiteY7" fmla="*/ 1102659 h 4606326"/>
                <a:gd name="connsiteX8" fmla="*/ 3442446 w 6958853"/>
                <a:gd name="connsiteY8" fmla="*/ 2299447 h 4606326"/>
                <a:gd name="connsiteX9" fmla="*/ 4598894 w 6958853"/>
                <a:gd name="connsiteY9" fmla="*/ 4202206 h 4606326"/>
                <a:gd name="connsiteX10" fmla="*/ 4874559 w 6958853"/>
                <a:gd name="connsiteY10" fmla="*/ 4484595 h 4606326"/>
                <a:gd name="connsiteX11" fmla="*/ 5217459 w 6958853"/>
                <a:gd name="connsiteY11" fmla="*/ 4598895 h 4606326"/>
                <a:gd name="connsiteX12" fmla="*/ 5762065 w 6958853"/>
                <a:gd name="connsiteY12" fmla="*/ 4289613 h 4606326"/>
                <a:gd name="connsiteX13" fmla="*/ 6595782 w 6958853"/>
                <a:gd name="connsiteY13" fmla="*/ 3099548 h 4606326"/>
                <a:gd name="connsiteX14" fmla="*/ 6958853 w 6958853"/>
                <a:gd name="connsiteY14" fmla="*/ 2286000 h 4606326"/>
                <a:gd name="connsiteX0" fmla="*/ 0 w 6958853"/>
                <a:gd name="connsiteY0" fmla="*/ 2265830 h 4606326"/>
                <a:gd name="connsiteX1" fmla="*/ 571500 w 6958853"/>
                <a:gd name="connsiteY1" fmla="*/ 1082489 h 4606326"/>
                <a:gd name="connsiteX2" fmla="*/ 968189 w 6958853"/>
                <a:gd name="connsiteY2" fmla="*/ 510988 h 4606326"/>
                <a:gd name="connsiteX3" fmla="*/ 1371600 w 6958853"/>
                <a:gd name="connsiteY3" fmla="*/ 127747 h 4606326"/>
                <a:gd name="connsiteX4" fmla="*/ 1727947 w 6958853"/>
                <a:gd name="connsiteY4" fmla="*/ 0 h 4606326"/>
                <a:gd name="connsiteX5" fmla="*/ 2104465 w 6958853"/>
                <a:gd name="connsiteY5" fmla="*/ 127748 h 4606326"/>
                <a:gd name="connsiteX6" fmla="*/ 2487706 w 6958853"/>
                <a:gd name="connsiteY6" fmla="*/ 517713 h 4606326"/>
                <a:gd name="connsiteX7" fmla="*/ 2870947 w 6958853"/>
                <a:gd name="connsiteY7" fmla="*/ 1102659 h 4606326"/>
                <a:gd name="connsiteX8" fmla="*/ 3442446 w 6958853"/>
                <a:gd name="connsiteY8" fmla="*/ 2299447 h 4606326"/>
                <a:gd name="connsiteX9" fmla="*/ 4598894 w 6958853"/>
                <a:gd name="connsiteY9" fmla="*/ 4202206 h 4606326"/>
                <a:gd name="connsiteX10" fmla="*/ 4874559 w 6958853"/>
                <a:gd name="connsiteY10" fmla="*/ 4484595 h 4606326"/>
                <a:gd name="connsiteX11" fmla="*/ 5217459 w 6958853"/>
                <a:gd name="connsiteY11" fmla="*/ 4598895 h 4606326"/>
                <a:gd name="connsiteX12" fmla="*/ 5762065 w 6958853"/>
                <a:gd name="connsiteY12" fmla="*/ 4289613 h 4606326"/>
                <a:gd name="connsiteX13" fmla="*/ 6555441 w 6958853"/>
                <a:gd name="connsiteY13" fmla="*/ 3072654 h 4606326"/>
                <a:gd name="connsiteX14" fmla="*/ 6958853 w 6958853"/>
                <a:gd name="connsiteY14" fmla="*/ 2286000 h 4606326"/>
                <a:gd name="connsiteX0" fmla="*/ 0 w 6958853"/>
                <a:gd name="connsiteY0" fmla="*/ 2265830 h 4632137"/>
                <a:gd name="connsiteX1" fmla="*/ 571500 w 6958853"/>
                <a:gd name="connsiteY1" fmla="*/ 1082489 h 4632137"/>
                <a:gd name="connsiteX2" fmla="*/ 968189 w 6958853"/>
                <a:gd name="connsiteY2" fmla="*/ 510988 h 4632137"/>
                <a:gd name="connsiteX3" fmla="*/ 1371600 w 6958853"/>
                <a:gd name="connsiteY3" fmla="*/ 127747 h 4632137"/>
                <a:gd name="connsiteX4" fmla="*/ 1727947 w 6958853"/>
                <a:gd name="connsiteY4" fmla="*/ 0 h 4632137"/>
                <a:gd name="connsiteX5" fmla="*/ 2104465 w 6958853"/>
                <a:gd name="connsiteY5" fmla="*/ 127748 h 4632137"/>
                <a:gd name="connsiteX6" fmla="*/ 2487706 w 6958853"/>
                <a:gd name="connsiteY6" fmla="*/ 517713 h 4632137"/>
                <a:gd name="connsiteX7" fmla="*/ 2870947 w 6958853"/>
                <a:gd name="connsiteY7" fmla="*/ 1102659 h 4632137"/>
                <a:gd name="connsiteX8" fmla="*/ 3442446 w 6958853"/>
                <a:gd name="connsiteY8" fmla="*/ 2299447 h 4632137"/>
                <a:gd name="connsiteX9" fmla="*/ 3993777 w 6958853"/>
                <a:gd name="connsiteY9" fmla="*/ 3368488 h 4632137"/>
                <a:gd name="connsiteX10" fmla="*/ 4874559 w 6958853"/>
                <a:gd name="connsiteY10" fmla="*/ 4484595 h 4632137"/>
                <a:gd name="connsiteX11" fmla="*/ 5217459 w 6958853"/>
                <a:gd name="connsiteY11" fmla="*/ 4598895 h 4632137"/>
                <a:gd name="connsiteX12" fmla="*/ 5762065 w 6958853"/>
                <a:gd name="connsiteY12" fmla="*/ 4289613 h 4632137"/>
                <a:gd name="connsiteX13" fmla="*/ 6555441 w 6958853"/>
                <a:gd name="connsiteY13" fmla="*/ 3072654 h 4632137"/>
                <a:gd name="connsiteX14" fmla="*/ 6958853 w 6958853"/>
                <a:gd name="connsiteY14" fmla="*/ 2286000 h 4632137"/>
                <a:gd name="connsiteX0" fmla="*/ 0 w 6958853"/>
                <a:gd name="connsiteY0" fmla="*/ 2265830 h 4608309"/>
                <a:gd name="connsiteX1" fmla="*/ 571500 w 6958853"/>
                <a:gd name="connsiteY1" fmla="*/ 1082489 h 4608309"/>
                <a:gd name="connsiteX2" fmla="*/ 968189 w 6958853"/>
                <a:gd name="connsiteY2" fmla="*/ 510988 h 4608309"/>
                <a:gd name="connsiteX3" fmla="*/ 1371600 w 6958853"/>
                <a:gd name="connsiteY3" fmla="*/ 127747 h 4608309"/>
                <a:gd name="connsiteX4" fmla="*/ 1727947 w 6958853"/>
                <a:gd name="connsiteY4" fmla="*/ 0 h 4608309"/>
                <a:gd name="connsiteX5" fmla="*/ 2104465 w 6958853"/>
                <a:gd name="connsiteY5" fmla="*/ 127748 h 4608309"/>
                <a:gd name="connsiteX6" fmla="*/ 2487706 w 6958853"/>
                <a:gd name="connsiteY6" fmla="*/ 517713 h 4608309"/>
                <a:gd name="connsiteX7" fmla="*/ 2870947 w 6958853"/>
                <a:gd name="connsiteY7" fmla="*/ 1102659 h 4608309"/>
                <a:gd name="connsiteX8" fmla="*/ 3442446 w 6958853"/>
                <a:gd name="connsiteY8" fmla="*/ 2299447 h 4608309"/>
                <a:gd name="connsiteX9" fmla="*/ 3993777 w 6958853"/>
                <a:gd name="connsiteY9" fmla="*/ 3368488 h 4608309"/>
                <a:gd name="connsiteX10" fmla="*/ 4424082 w 6958853"/>
                <a:gd name="connsiteY10" fmla="*/ 4047565 h 4608309"/>
                <a:gd name="connsiteX11" fmla="*/ 4874559 w 6958853"/>
                <a:gd name="connsiteY11" fmla="*/ 4484595 h 4608309"/>
                <a:gd name="connsiteX12" fmla="*/ 5217459 w 6958853"/>
                <a:gd name="connsiteY12" fmla="*/ 4598895 h 4608309"/>
                <a:gd name="connsiteX13" fmla="*/ 5762065 w 6958853"/>
                <a:gd name="connsiteY13" fmla="*/ 4289613 h 4608309"/>
                <a:gd name="connsiteX14" fmla="*/ 6555441 w 6958853"/>
                <a:gd name="connsiteY14" fmla="*/ 3072654 h 4608309"/>
                <a:gd name="connsiteX15" fmla="*/ 6958853 w 6958853"/>
                <a:gd name="connsiteY15" fmla="*/ 2286000 h 4608309"/>
                <a:gd name="connsiteX0" fmla="*/ 0 w 6958853"/>
                <a:gd name="connsiteY0" fmla="*/ 2265830 h 4599740"/>
                <a:gd name="connsiteX1" fmla="*/ 571500 w 6958853"/>
                <a:gd name="connsiteY1" fmla="*/ 1082489 h 4599740"/>
                <a:gd name="connsiteX2" fmla="*/ 968189 w 6958853"/>
                <a:gd name="connsiteY2" fmla="*/ 510988 h 4599740"/>
                <a:gd name="connsiteX3" fmla="*/ 1371600 w 6958853"/>
                <a:gd name="connsiteY3" fmla="*/ 127747 h 4599740"/>
                <a:gd name="connsiteX4" fmla="*/ 1727947 w 6958853"/>
                <a:gd name="connsiteY4" fmla="*/ 0 h 4599740"/>
                <a:gd name="connsiteX5" fmla="*/ 2104465 w 6958853"/>
                <a:gd name="connsiteY5" fmla="*/ 127748 h 4599740"/>
                <a:gd name="connsiteX6" fmla="*/ 2487706 w 6958853"/>
                <a:gd name="connsiteY6" fmla="*/ 517713 h 4599740"/>
                <a:gd name="connsiteX7" fmla="*/ 2870947 w 6958853"/>
                <a:gd name="connsiteY7" fmla="*/ 1102659 h 4599740"/>
                <a:gd name="connsiteX8" fmla="*/ 3442446 w 6958853"/>
                <a:gd name="connsiteY8" fmla="*/ 2299447 h 4599740"/>
                <a:gd name="connsiteX9" fmla="*/ 3993777 w 6958853"/>
                <a:gd name="connsiteY9" fmla="*/ 3368488 h 4599740"/>
                <a:gd name="connsiteX10" fmla="*/ 4424082 w 6958853"/>
                <a:gd name="connsiteY10" fmla="*/ 4047565 h 4599740"/>
                <a:gd name="connsiteX11" fmla="*/ 4733365 w 6958853"/>
                <a:gd name="connsiteY11" fmla="*/ 4370295 h 4599740"/>
                <a:gd name="connsiteX12" fmla="*/ 5217459 w 6958853"/>
                <a:gd name="connsiteY12" fmla="*/ 4598895 h 4599740"/>
                <a:gd name="connsiteX13" fmla="*/ 5762065 w 6958853"/>
                <a:gd name="connsiteY13" fmla="*/ 4289613 h 4599740"/>
                <a:gd name="connsiteX14" fmla="*/ 6555441 w 6958853"/>
                <a:gd name="connsiteY14" fmla="*/ 3072654 h 4599740"/>
                <a:gd name="connsiteX15" fmla="*/ 6958853 w 6958853"/>
                <a:gd name="connsiteY15" fmla="*/ 2286000 h 4599740"/>
                <a:gd name="connsiteX0" fmla="*/ 0 w 6958853"/>
                <a:gd name="connsiteY0" fmla="*/ 2265830 h 4593046"/>
                <a:gd name="connsiteX1" fmla="*/ 571500 w 6958853"/>
                <a:gd name="connsiteY1" fmla="*/ 1082489 h 4593046"/>
                <a:gd name="connsiteX2" fmla="*/ 968189 w 6958853"/>
                <a:gd name="connsiteY2" fmla="*/ 510988 h 4593046"/>
                <a:gd name="connsiteX3" fmla="*/ 1371600 w 6958853"/>
                <a:gd name="connsiteY3" fmla="*/ 127747 h 4593046"/>
                <a:gd name="connsiteX4" fmla="*/ 1727947 w 6958853"/>
                <a:gd name="connsiteY4" fmla="*/ 0 h 4593046"/>
                <a:gd name="connsiteX5" fmla="*/ 2104465 w 6958853"/>
                <a:gd name="connsiteY5" fmla="*/ 127748 h 4593046"/>
                <a:gd name="connsiteX6" fmla="*/ 2487706 w 6958853"/>
                <a:gd name="connsiteY6" fmla="*/ 517713 h 4593046"/>
                <a:gd name="connsiteX7" fmla="*/ 2870947 w 6958853"/>
                <a:gd name="connsiteY7" fmla="*/ 1102659 h 4593046"/>
                <a:gd name="connsiteX8" fmla="*/ 3442446 w 6958853"/>
                <a:gd name="connsiteY8" fmla="*/ 2299447 h 4593046"/>
                <a:gd name="connsiteX9" fmla="*/ 3993777 w 6958853"/>
                <a:gd name="connsiteY9" fmla="*/ 3368488 h 4593046"/>
                <a:gd name="connsiteX10" fmla="*/ 4424082 w 6958853"/>
                <a:gd name="connsiteY10" fmla="*/ 4047565 h 4593046"/>
                <a:gd name="connsiteX11" fmla="*/ 4733365 w 6958853"/>
                <a:gd name="connsiteY11" fmla="*/ 4370295 h 4593046"/>
                <a:gd name="connsiteX12" fmla="*/ 5217459 w 6958853"/>
                <a:gd name="connsiteY12" fmla="*/ 4592171 h 4593046"/>
                <a:gd name="connsiteX13" fmla="*/ 5762065 w 6958853"/>
                <a:gd name="connsiteY13" fmla="*/ 4289613 h 4593046"/>
                <a:gd name="connsiteX14" fmla="*/ 6555441 w 6958853"/>
                <a:gd name="connsiteY14" fmla="*/ 3072654 h 4593046"/>
                <a:gd name="connsiteX15" fmla="*/ 6958853 w 6958853"/>
                <a:gd name="connsiteY15" fmla="*/ 2286000 h 45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8853" h="4593046">
                  <a:moveTo>
                    <a:pt x="0" y="2265830"/>
                  </a:moveTo>
                  <a:cubicBezTo>
                    <a:pt x="193862" y="1835524"/>
                    <a:pt x="410135" y="1374963"/>
                    <a:pt x="571500" y="1082489"/>
                  </a:cubicBezTo>
                  <a:cubicBezTo>
                    <a:pt x="732865" y="790015"/>
                    <a:pt x="834839" y="670112"/>
                    <a:pt x="968189" y="510988"/>
                  </a:cubicBezTo>
                  <a:cubicBezTo>
                    <a:pt x="1101539" y="351864"/>
                    <a:pt x="1244974" y="212912"/>
                    <a:pt x="1371600" y="127747"/>
                  </a:cubicBezTo>
                  <a:cubicBezTo>
                    <a:pt x="1498226" y="42582"/>
                    <a:pt x="1605803" y="0"/>
                    <a:pt x="1727947" y="0"/>
                  </a:cubicBezTo>
                  <a:cubicBezTo>
                    <a:pt x="1850091" y="0"/>
                    <a:pt x="1977839" y="41463"/>
                    <a:pt x="2104465" y="127748"/>
                  </a:cubicBezTo>
                  <a:cubicBezTo>
                    <a:pt x="2231091" y="214033"/>
                    <a:pt x="2359959" y="355228"/>
                    <a:pt x="2487706" y="517713"/>
                  </a:cubicBezTo>
                  <a:cubicBezTo>
                    <a:pt x="2615453" y="680198"/>
                    <a:pt x="2711824" y="805703"/>
                    <a:pt x="2870947" y="1102659"/>
                  </a:cubicBezTo>
                  <a:cubicBezTo>
                    <a:pt x="3030070" y="1399615"/>
                    <a:pt x="3255308" y="1921809"/>
                    <a:pt x="3442446" y="2299447"/>
                  </a:cubicBezTo>
                  <a:cubicBezTo>
                    <a:pt x="3629584" y="2677085"/>
                    <a:pt x="3830171" y="3077135"/>
                    <a:pt x="3993777" y="3368488"/>
                  </a:cubicBezTo>
                  <a:cubicBezTo>
                    <a:pt x="4157383" y="3659841"/>
                    <a:pt x="4277285" y="3861547"/>
                    <a:pt x="4424082" y="4047565"/>
                  </a:cubicBezTo>
                  <a:cubicBezTo>
                    <a:pt x="4570879" y="4233583"/>
                    <a:pt x="4601136" y="4279527"/>
                    <a:pt x="4733365" y="4370295"/>
                  </a:cubicBezTo>
                  <a:cubicBezTo>
                    <a:pt x="4865594" y="4461063"/>
                    <a:pt x="5046009" y="4605618"/>
                    <a:pt x="5217459" y="4592171"/>
                  </a:cubicBezTo>
                  <a:cubicBezTo>
                    <a:pt x="5388909" y="4578724"/>
                    <a:pt x="5539068" y="4542866"/>
                    <a:pt x="5762065" y="4289613"/>
                  </a:cubicBezTo>
                  <a:cubicBezTo>
                    <a:pt x="5985062" y="4036360"/>
                    <a:pt x="6355976" y="3406590"/>
                    <a:pt x="6555441" y="3072654"/>
                  </a:cubicBezTo>
                  <a:cubicBezTo>
                    <a:pt x="6754906" y="2738719"/>
                    <a:pt x="6958853" y="2286000"/>
                    <a:pt x="6958853" y="2286000"/>
                  </a:cubicBezTo>
                </a:path>
              </a:pathLst>
            </a:cu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695303" y="3078978"/>
              <a:ext cx="2159750" cy="666559"/>
            </a:xfrm>
            <a:custGeom>
              <a:avLst/>
              <a:gdLst>
                <a:gd name="connsiteX0" fmla="*/ 0 w 6958853"/>
                <a:gd name="connsiteY0" fmla="*/ 2276592 h 4612940"/>
                <a:gd name="connsiteX1" fmla="*/ 571500 w 6958853"/>
                <a:gd name="connsiteY1" fmla="*/ 1093251 h 4612940"/>
                <a:gd name="connsiteX2" fmla="*/ 1102659 w 6958853"/>
                <a:gd name="connsiteY2" fmla="*/ 340215 h 4612940"/>
                <a:gd name="connsiteX3" fmla="*/ 1546412 w 6958853"/>
                <a:gd name="connsiteY3" fmla="*/ 44380 h 4612940"/>
                <a:gd name="connsiteX4" fmla="*/ 1727947 w 6958853"/>
                <a:gd name="connsiteY4" fmla="*/ 10762 h 4612940"/>
                <a:gd name="connsiteX5" fmla="*/ 2104465 w 6958853"/>
                <a:gd name="connsiteY5" fmla="*/ 138510 h 4612940"/>
                <a:gd name="connsiteX6" fmla="*/ 2480982 w 6958853"/>
                <a:gd name="connsiteY6" fmla="*/ 494857 h 4612940"/>
                <a:gd name="connsiteX7" fmla="*/ 2870947 w 6958853"/>
                <a:gd name="connsiteY7" fmla="*/ 1113421 h 4612940"/>
                <a:gd name="connsiteX8" fmla="*/ 3879476 w 6958853"/>
                <a:gd name="connsiteY8" fmla="*/ 3184268 h 4612940"/>
                <a:gd name="connsiteX9" fmla="*/ 4598894 w 6958853"/>
                <a:gd name="connsiteY9" fmla="*/ 4212968 h 4612940"/>
                <a:gd name="connsiteX10" fmla="*/ 4874559 w 6958853"/>
                <a:gd name="connsiteY10" fmla="*/ 4495357 h 4612940"/>
                <a:gd name="connsiteX11" fmla="*/ 5217459 w 6958853"/>
                <a:gd name="connsiteY11" fmla="*/ 4609657 h 4612940"/>
                <a:gd name="connsiteX12" fmla="*/ 5762065 w 6958853"/>
                <a:gd name="connsiteY12" fmla="*/ 4381057 h 4612940"/>
                <a:gd name="connsiteX13" fmla="*/ 6595782 w 6958853"/>
                <a:gd name="connsiteY13" fmla="*/ 3110310 h 4612940"/>
                <a:gd name="connsiteX14" fmla="*/ 6958853 w 6958853"/>
                <a:gd name="connsiteY14" fmla="*/ 2296762 h 4612940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1102659 w 6958853"/>
                <a:gd name="connsiteY2" fmla="*/ 329453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0982 w 6958853"/>
                <a:gd name="connsiteY6" fmla="*/ 484095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0982 w 6958853"/>
                <a:gd name="connsiteY6" fmla="*/ 484095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442446 w 6958853"/>
                <a:gd name="connsiteY8" fmla="*/ 2299447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442446 w 6958853"/>
                <a:gd name="connsiteY8" fmla="*/ 2299447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6326"/>
                <a:gd name="connsiteX1" fmla="*/ 571500 w 6958853"/>
                <a:gd name="connsiteY1" fmla="*/ 1082489 h 4606326"/>
                <a:gd name="connsiteX2" fmla="*/ 968189 w 6958853"/>
                <a:gd name="connsiteY2" fmla="*/ 510988 h 4606326"/>
                <a:gd name="connsiteX3" fmla="*/ 1371600 w 6958853"/>
                <a:gd name="connsiteY3" fmla="*/ 127747 h 4606326"/>
                <a:gd name="connsiteX4" fmla="*/ 1727947 w 6958853"/>
                <a:gd name="connsiteY4" fmla="*/ 0 h 4606326"/>
                <a:gd name="connsiteX5" fmla="*/ 2104465 w 6958853"/>
                <a:gd name="connsiteY5" fmla="*/ 127748 h 4606326"/>
                <a:gd name="connsiteX6" fmla="*/ 2487706 w 6958853"/>
                <a:gd name="connsiteY6" fmla="*/ 517713 h 4606326"/>
                <a:gd name="connsiteX7" fmla="*/ 2870947 w 6958853"/>
                <a:gd name="connsiteY7" fmla="*/ 1102659 h 4606326"/>
                <a:gd name="connsiteX8" fmla="*/ 3442446 w 6958853"/>
                <a:gd name="connsiteY8" fmla="*/ 2299447 h 4606326"/>
                <a:gd name="connsiteX9" fmla="*/ 4598894 w 6958853"/>
                <a:gd name="connsiteY9" fmla="*/ 4202206 h 4606326"/>
                <a:gd name="connsiteX10" fmla="*/ 4874559 w 6958853"/>
                <a:gd name="connsiteY10" fmla="*/ 4484595 h 4606326"/>
                <a:gd name="connsiteX11" fmla="*/ 5217459 w 6958853"/>
                <a:gd name="connsiteY11" fmla="*/ 4598895 h 4606326"/>
                <a:gd name="connsiteX12" fmla="*/ 5762065 w 6958853"/>
                <a:gd name="connsiteY12" fmla="*/ 4289613 h 4606326"/>
                <a:gd name="connsiteX13" fmla="*/ 6595782 w 6958853"/>
                <a:gd name="connsiteY13" fmla="*/ 3099548 h 4606326"/>
                <a:gd name="connsiteX14" fmla="*/ 6958853 w 6958853"/>
                <a:gd name="connsiteY14" fmla="*/ 2286000 h 4606326"/>
                <a:gd name="connsiteX0" fmla="*/ 0 w 6958853"/>
                <a:gd name="connsiteY0" fmla="*/ 2265830 h 4606326"/>
                <a:gd name="connsiteX1" fmla="*/ 571500 w 6958853"/>
                <a:gd name="connsiteY1" fmla="*/ 1082489 h 4606326"/>
                <a:gd name="connsiteX2" fmla="*/ 968189 w 6958853"/>
                <a:gd name="connsiteY2" fmla="*/ 510988 h 4606326"/>
                <a:gd name="connsiteX3" fmla="*/ 1371600 w 6958853"/>
                <a:gd name="connsiteY3" fmla="*/ 127747 h 4606326"/>
                <a:gd name="connsiteX4" fmla="*/ 1727947 w 6958853"/>
                <a:gd name="connsiteY4" fmla="*/ 0 h 4606326"/>
                <a:gd name="connsiteX5" fmla="*/ 2104465 w 6958853"/>
                <a:gd name="connsiteY5" fmla="*/ 127748 h 4606326"/>
                <a:gd name="connsiteX6" fmla="*/ 2487706 w 6958853"/>
                <a:gd name="connsiteY6" fmla="*/ 517713 h 4606326"/>
                <a:gd name="connsiteX7" fmla="*/ 2870947 w 6958853"/>
                <a:gd name="connsiteY7" fmla="*/ 1102659 h 4606326"/>
                <a:gd name="connsiteX8" fmla="*/ 3442446 w 6958853"/>
                <a:gd name="connsiteY8" fmla="*/ 2299447 h 4606326"/>
                <a:gd name="connsiteX9" fmla="*/ 4598894 w 6958853"/>
                <a:gd name="connsiteY9" fmla="*/ 4202206 h 4606326"/>
                <a:gd name="connsiteX10" fmla="*/ 4874559 w 6958853"/>
                <a:gd name="connsiteY10" fmla="*/ 4484595 h 4606326"/>
                <a:gd name="connsiteX11" fmla="*/ 5217459 w 6958853"/>
                <a:gd name="connsiteY11" fmla="*/ 4598895 h 4606326"/>
                <a:gd name="connsiteX12" fmla="*/ 5762065 w 6958853"/>
                <a:gd name="connsiteY12" fmla="*/ 4289613 h 4606326"/>
                <a:gd name="connsiteX13" fmla="*/ 6555441 w 6958853"/>
                <a:gd name="connsiteY13" fmla="*/ 3072654 h 4606326"/>
                <a:gd name="connsiteX14" fmla="*/ 6958853 w 6958853"/>
                <a:gd name="connsiteY14" fmla="*/ 2286000 h 4606326"/>
                <a:gd name="connsiteX0" fmla="*/ 0 w 6958853"/>
                <a:gd name="connsiteY0" fmla="*/ 2265830 h 4632137"/>
                <a:gd name="connsiteX1" fmla="*/ 571500 w 6958853"/>
                <a:gd name="connsiteY1" fmla="*/ 1082489 h 4632137"/>
                <a:gd name="connsiteX2" fmla="*/ 968189 w 6958853"/>
                <a:gd name="connsiteY2" fmla="*/ 510988 h 4632137"/>
                <a:gd name="connsiteX3" fmla="*/ 1371600 w 6958853"/>
                <a:gd name="connsiteY3" fmla="*/ 127747 h 4632137"/>
                <a:gd name="connsiteX4" fmla="*/ 1727947 w 6958853"/>
                <a:gd name="connsiteY4" fmla="*/ 0 h 4632137"/>
                <a:gd name="connsiteX5" fmla="*/ 2104465 w 6958853"/>
                <a:gd name="connsiteY5" fmla="*/ 127748 h 4632137"/>
                <a:gd name="connsiteX6" fmla="*/ 2487706 w 6958853"/>
                <a:gd name="connsiteY6" fmla="*/ 517713 h 4632137"/>
                <a:gd name="connsiteX7" fmla="*/ 2870947 w 6958853"/>
                <a:gd name="connsiteY7" fmla="*/ 1102659 h 4632137"/>
                <a:gd name="connsiteX8" fmla="*/ 3442446 w 6958853"/>
                <a:gd name="connsiteY8" fmla="*/ 2299447 h 4632137"/>
                <a:gd name="connsiteX9" fmla="*/ 3993777 w 6958853"/>
                <a:gd name="connsiteY9" fmla="*/ 3368488 h 4632137"/>
                <a:gd name="connsiteX10" fmla="*/ 4874559 w 6958853"/>
                <a:gd name="connsiteY10" fmla="*/ 4484595 h 4632137"/>
                <a:gd name="connsiteX11" fmla="*/ 5217459 w 6958853"/>
                <a:gd name="connsiteY11" fmla="*/ 4598895 h 4632137"/>
                <a:gd name="connsiteX12" fmla="*/ 5762065 w 6958853"/>
                <a:gd name="connsiteY12" fmla="*/ 4289613 h 4632137"/>
                <a:gd name="connsiteX13" fmla="*/ 6555441 w 6958853"/>
                <a:gd name="connsiteY13" fmla="*/ 3072654 h 4632137"/>
                <a:gd name="connsiteX14" fmla="*/ 6958853 w 6958853"/>
                <a:gd name="connsiteY14" fmla="*/ 2286000 h 4632137"/>
                <a:gd name="connsiteX0" fmla="*/ 0 w 6958853"/>
                <a:gd name="connsiteY0" fmla="*/ 2265830 h 4608309"/>
                <a:gd name="connsiteX1" fmla="*/ 571500 w 6958853"/>
                <a:gd name="connsiteY1" fmla="*/ 1082489 h 4608309"/>
                <a:gd name="connsiteX2" fmla="*/ 968189 w 6958853"/>
                <a:gd name="connsiteY2" fmla="*/ 510988 h 4608309"/>
                <a:gd name="connsiteX3" fmla="*/ 1371600 w 6958853"/>
                <a:gd name="connsiteY3" fmla="*/ 127747 h 4608309"/>
                <a:gd name="connsiteX4" fmla="*/ 1727947 w 6958853"/>
                <a:gd name="connsiteY4" fmla="*/ 0 h 4608309"/>
                <a:gd name="connsiteX5" fmla="*/ 2104465 w 6958853"/>
                <a:gd name="connsiteY5" fmla="*/ 127748 h 4608309"/>
                <a:gd name="connsiteX6" fmla="*/ 2487706 w 6958853"/>
                <a:gd name="connsiteY6" fmla="*/ 517713 h 4608309"/>
                <a:gd name="connsiteX7" fmla="*/ 2870947 w 6958853"/>
                <a:gd name="connsiteY7" fmla="*/ 1102659 h 4608309"/>
                <a:gd name="connsiteX8" fmla="*/ 3442446 w 6958853"/>
                <a:gd name="connsiteY8" fmla="*/ 2299447 h 4608309"/>
                <a:gd name="connsiteX9" fmla="*/ 3993777 w 6958853"/>
                <a:gd name="connsiteY9" fmla="*/ 3368488 h 4608309"/>
                <a:gd name="connsiteX10" fmla="*/ 4424082 w 6958853"/>
                <a:gd name="connsiteY10" fmla="*/ 4047565 h 4608309"/>
                <a:gd name="connsiteX11" fmla="*/ 4874559 w 6958853"/>
                <a:gd name="connsiteY11" fmla="*/ 4484595 h 4608309"/>
                <a:gd name="connsiteX12" fmla="*/ 5217459 w 6958853"/>
                <a:gd name="connsiteY12" fmla="*/ 4598895 h 4608309"/>
                <a:gd name="connsiteX13" fmla="*/ 5762065 w 6958853"/>
                <a:gd name="connsiteY13" fmla="*/ 4289613 h 4608309"/>
                <a:gd name="connsiteX14" fmla="*/ 6555441 w 6958853"/>
                <a:gd name="connsiteY14" fmla="*/ 3072654 h 4608309"/>
                <a:gd name="connsiteX15" fmla="*/ 6958853 w 6958853"/>
                <a:gd name="connsiteY15" fmla="*/ 2286000 h 4608309"/>
                <a:gd name="connsiteX0" fmla="*/ 0 w 6958853"/>
                <a:gd name="connsiteY0" fmla="*/ 2265830 h 4599740"/>
                <a:gd name="connsiteX1" fmla="*/ 571500 w 6958853"/>
                <a:gd name="connsiteY1" fmla="*/ 1082489 h 4599740"/>
                <a:gd name="connsiteX2" fmla="*/ 968189 w 6958853"/>
                <a:gd name="connsiteY2" fmla="*/ 510988 h 4599740"/>
                <a:gd name="connsiteX3" fmla="*/ 1371600 w 6958853"/>
                <a:gd name="connsiteY3" fmla="*/ 127747 h 4599740"/>
                <a:gd name="connsiteX4" fmla="*/ 1727947 w 6958853"/>
                <a:gd name="connsiteY4" fmla="*/ 0 h 4599740"/>
                <a:gd name="connsiteX5" fmla="*/ 2104465 w 6958853"/>
                <a:gd name="connsiteY5" fmla="*/ 127748 h 4599740"/>
                <a:gd name="connsiteX6" fmla="*/ 2487706 w 6958853"/>
                <a:gd name="connsiteY6" fmla="*/ 517713 h 4599740"/>
                <a:gd name="connsiteX7" fmla="*/ 2870947 w 6958853"/>
                <a:gd name="connsiteY7" fmla="*/ 1102659 h 4599740"/>
                <a:gd name="connsiteX8" fmla="*/ 3442446 w 6958853"/>
                <a:gd name="connsiteY8" fmla="*/ 2299447 h 4599740"/>
                <a:gd name="connsiteX9" fmla="*/ 3993777 w 6958853"/>
                <a:gd name="connsiteY9" fmla="*/ 3368488 h 4599740"/>
                <a:gd name="connsiteX10" fmla="*/ 4424082 w 6958853"/>
                <a:gd name="connsiteY10" fmla="*/ 4047565 h 4599740"/>
                <a:gd name="connsiteX11" fmla="*/ 4733365 w 6958853"/>
                <a:gd name="connsiteY11" fmla="*/ 4370295 h 4599740"/>
                <a:gd name="connsiteX12" fmla="*/ 5217459 w 6958853"/>
                <a:gd name="connsiteY12" fmla="*/ 4598895 h 4599740"/>
                <a:gd name="connsiteX13" fmla="*/ 5762065 w 6958853"/>
                <a:gd name="connsiteY13" fmla="*/ 4289613 h 4599740"/>
                <a:gd name="connsiteX14" fmla="*/ 6555441 w 6958853"/>
                <a:gd name="connsiteY14" fmla="*/ 3072654 h 4599740"/>
                <a:gd name="connsiteX15" fmla="*/ 6958853 w 6958853"/>
                <a:gd name="connsiteY15" fmla="*/ 2286000 h 4599740"/>
                <a:gd name="connsiteX0" fmla="*/ 0 w 6958853"/>
                <a:gd name="connsiteY0" fmla="*/ 2265830 h 4593046"/>
                <a:gd name="connsiteX1" fmla="*/ 571500 w 6958853"/>
                <a:gd name="connsiteY1" fmla="*/ 1082489 h 4593046"/>
                <a:gd name="connsiteX2" fmla="*/ 968189 w 6958853"/>
                <a:gd name="connsiteY2" fmla="*/ 510988 h 4593046"/>
                <a:gd name="connsiteX3" fmla="*/ 1371600 w 6958853"/>
                <a:gd name="connsiteY3" fmla="*/ 127747 h 4593046"/>
                <a:gd name="connsiteX4" fmla="*/ 1727947 w 6958853"/>
                <a:gd name="connsiteY4" fmla="*/ 0 h 4593046"/>
                <a:gd name="connsiteX5" fmla="*/ 2104465 w 6958853"/>
                <a:gd name="connsiteY5" fmla="*/ 127748 h 4593046"/>
                <a:gd name="connsiteX6" fmla="*/ 2487706 w 6958853"/>
                <a:gd name="connsiteY6" fmla="*/ 517713 h 4593046"/>
                <a:gd name="connsiteX7" fmla="*/ 2870947 w 6958853"/>
                <a:gd name="connsiteY7" fmla="*/ 1102659 h 4593046"/>
                <a:gd name="connsiteX8" fmla="*/ 3442446 w 6958853"/>
                <a:gd name="connsiteY8" fmla="*/ 2299447 h 4593046"/>
                <a:gd name="connsiteX9" fmla="*/ 3993777 w 6958853"/>
                <a:gd name="connsiteY9" fmla="*/ 3368488 h 4593046"/>
                <a:gd name="connsiteX10" fmla="*/ 4424082 w 6958853"/>
                <a:gd name="connsiteY10" fmla="*/ 4047565 h 4593046"/>
                <a:gd name="connsiteX11" fmla="*/ 4733365 w 6958853"/>
                <a:gd name="connsiteY11" fmla="*/ 4370295 h 4593046"/>
                <a:gd name="connsiteX12" fmla="*/ 5217459 w 6958853"/>
                <a:gd name="connsiteY12" fmla="*/ 4592171 h 4593046"/>
                <a:gd name="connsiteX13" fmla="*/ 5762065 w 6958853"/>
                <a:gd name="connsiteY13" fmla="*/ 4289613 h 4593046"/>
                <a:gd name="connsiteX14" fmla="*/ 6555441 w 6958853"/>
                <a:gd name="connsiteY14" fmla="*/ 3072654 h 4593046"/>
                <a:gd name="connsiteX15" fmla="*/ 6958853 w 6958853"/>
                <a:gd name="connsiteY15" fmla="*/ 2286000 h 45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8853" h="4593046">
                  <a:moveTo>
                    <a:pt x="0" y="2265830"/>
                  </a:moveTo>
                  <a:cubicBezTo>
                    <a:pt x="193862" y="1835524"/>
                    <a:pt x="410135" y="1374963"/>
                    <a:pt x="571500" y="1082489"/>
                  </a:cubicBezTo>
                  <a:cubicBezTo>
                    <a:pt x="732865" y="790015"/>
                    <a:pt x="834839" y="670112"/>
                    <a:pt x="968189" y="510988"/>
                  </a:cubicBezTo>
                  <a:cubicBezTo>
                    <a:pt x="1101539" y="351864"/>
                    <a:pt x="1244974" y="212912"/>
                    <a:pt x="1371600" y="127747"/>
                  </a:cubicBezTo>
                  <a:cubicBezTo>
                    <a:pt x="1498226" y="42582"/>
                    <a:pt x="1605803" y="0"/>
                    <a:pt x="1727947" y="0"/>
                  </a:cubicBezTo>
                  <a:cubicBezTo>
                    <a:pt x="1850091" y="0"/>
                    <a:pt x="1977839" y="41463"/>
                    <a:pt x="2104465" y="127748"/>
                  </a:cubicBezTo>
                  <a:cubicBezTo>
                    <a:pt x="2231091" y="214033"/>
                    <a:pt x="2359959" y="355228"/>
                    <a:pt x="2487706" y="517713"/>
                  </a:cubicBezTo>
                  <a:cubicBezTo>
                    <a:pt x="2615453" y="680198"/>
                    <a:pt x="2711824" y="805703"/>
                    <a:pt x="2870947" y="1102659"/>
                  </a:cubicBezTo>
                  <a:cubicBezTo>
                    <a:pt x="3030070" y="1399615"/>
                    <a:pt x="3255308" y="1921809"/>
                    <a:pt x="3442446" y="2299447"/>
                  </a:cubicBezTo>
                  <a:cubicBezTo>
                    <a:pt x="3629584" y="2677085"/>
                    <a:pt x="3830171" y="3077135"/>
                    <a:pt x="3993777" y="3368488"/>
                  </a:cubicBezTo>
                  <a:cubicBezTo>
                    <a:pt x="4157383" y="3659841"/>
                    <a:pt x="4277285" y="3861547"/>
                    <a:pt x="4424082" y="4047565"/>
                  </a:cubicBezTo>
                  <a:cubicBezTo>
                    <a:pt x="4570879" y="4233583"/>
                    <a:pt x="4601136" y="4279527"/>
                    <a:pt x="4733365" y="4370295"/>
                  </a:cubicBezTo>
                  <a:cubicBezTo>
                    <a:pt x="4865594" y="4461063"/>
                    <a:pt x="5046009" y="4605618"/>
                    <a:pt x="5217459" y="4592171"/>
                  </a:cubicBezTo>
                  <a:cubicBezTo>
                    <a:pt x="5388909" y="4578724"/>
                    <a:pt x="5539068" y="4542866"/>
                    <a:pt x="5762065" y="4289613"/>
                  </a:cubicBezTo>
                  <a:cubicBezTo>
                    <a:pt x="5985062" y="4036360"/>
                    <a:pt x="6355976" y="3406590"/>
                    <a:pt x="6555441" y="3072654"/>
                  </a:cubicBezTo>
                  <a:cubicBezTo>
                    <a:pt x="6754906" y="2738719"/>
                    <a:pt x="6958853" y="2286000"/>
                    <a:pt x="6958853" y="2286000"/>
                  </a:cubicBezTo>
                </a:path>
              </a:pathLst>
            </a:cu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4206" y="3051806"/>
            <a:ext cx="4688211" cy="694192"/>
            <a:chOff x="427911" y="3023712"/>
            <a:chExt cx="4293446" cy="694192"/>
          </a:xfrm>
        </p:grpSpPr>
        <p:sp>
          <p:nvSpPr>
            <p:cNvPr id="35" name="Freeform 34"/>
            <p:cNvSpPr/>
            <p:nvPr/>
          </p:nvSpPr>
          <p:spPr bwMode="auto">
            <a:xfrm>
              <a:off x="427911" y="3023712"/>
              <a:ext cx="2159750" cy="666559"/>
            </a:xfrm>
            <a:custGeom>
              <a:avLst/>
              <a:gdLst>
                <a:gd name="connsiteX0" fmla="*/ 0 w 6958853"/>
                <a:gd name="connsiteY0" fmla="*/ 2276592 h 4612940"/>
                <a:gd name="connsiteX1" fmla="*/ 571500 w 6958853"/>
                <a:gd name="connsiteY1" fmla="*/ 1093251 h 4612940"/>
                <a:gd name="connsiteX2" fmla="*/ 1102659 w 6958853"/>
                <a:gd name="connsiteY2" fmla="*/ 340215 h 4612940"/>
                <a:gd name="connsiteX3" fmla="*/ 1546412 w 6958853"/>
                <a:gd name="connsiteY3" fmla="*/ 44380 h 4612940"/>
                <a:gd name="connsiteX4" fmla="*/ 1727947 w 6958853"/>
                <a:gd name="connsiteY4" fmla="*/ 10762 h 4612940"/>
                <a:gd name="connsiteX5" fmla="*/ 2104465 w 6958853"/>
                <a:gd name="connsiteY5" fmla="*/ 138510 h 4612940"/>
                <a:gd name="connsiteX6" fmla="*/ 2480982 w 6958853"/>
                <a:gd name="connsiteY6" fmla="*/ 494857 h 4612940"/>
                <a:gd name="connsiteX7" fmla="*/ 2870947 w 6958853"/>
                <a:gd name="connsiteY7" fmla="*/ 1113421 h 4612940"/>
                <a:gd name="connsiteX8" fmla="*/ 3879476 w 6958853"/>
                <a:gd name="connsiteY8" fmla="*/ 3184268 h 4612940"/>
                <a:gd name="connsiteX9" fmla="*/ 4598894 w 6958853"/>
                <a:gd name="connsiteY9" fmla="*/ 4212968 h 4612940"/>
                <a:gd name="connsiteX10" fmla="*/ 4874559 w 6958853"/>
                <a:gd name="connsiteY10" fmla="*/ 4495357 h 4612940"/>
                <a:gd name="connsiteX11" fmla="*/ 5217459 w 6958853"/>
                <a:gd name="connsiteY11" fmla="*/ 4609657 h 4612940"/>
                <a:gd name="connsiteX12" fmla="*/ 5762065 w 6958853"/>
                <a:gd name="connsiteY12" fmla="*/ 4381057 h 4612940"/>
                <a:gd name="connsiteX13" fmla="*/ 6595782 w 6958853"/>
                <a:gd name="connsiteY13" fmla="*/ 3110310 h 4612940"/>
                <a:gd name="connsiteX14" fmla="*/ 6958853 w 6958853"/>
                <a:gd name="connsiteY14" fmla="*/ 2296762 h 4612940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1102659 w 6958853"/>
                <a:gd name="connsiteY2" fmla="*/ 329453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0982 w 6958853"/>
                <a:gd name="connsiteY6" fmla="*/ 484095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0982 w 6958853"/>
                <a:gd name="connsiteY6" fmla="*/ 484095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442446 w 6958853"/>
                <a:gd name="connsiteY8" fmla="*/ 2299447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442446 w 6958853"/>
                <a:gd name="connsiteY8" fmla="*/ 2299447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6326"/>
                <a:gd name="connsiteX1" fmla="*/ 571500 w 6958853"/>
                <a:gd name="connsiteY1" fmla="*/ 1082489 h 4606326"/>
                <a:gd name="connsiteX2" fmla="*/ 968189 w 6958853"/>
                <a:gd name="connsiteY2" fmla="*/ 510988 h 4606326"/>
                <a:gd name="connsiteX3" fmla="*/ 1371600 w 6958853"/>
                <a:gd name="connsiteY3" fmla="*/ 127747 h 4606326"/>
                <a:gd name="connsiteX4" fmla="*/ 1727947 w 6958853"/>
                <a:gd name="connsiteY4" fmla="*/ 0 h 4606326"/>
                <a:gd name="connsiteX5" fmla="*/ 2104465 w 6958853"/>
                <a:gd name="connsiteY5" fmla="*/ 127748 h 4606326"/>
                <a:gd name="connsiteX6" fmla="*/ 2487706 w 6958853"/>
                <a:gd name="connsiteY6" fmla="*/ 517713 h 4606326"/>
                <a:gd name="connsiteX7" fmla="*/ 2870947 w 6958853"/>
                <a:gd name="connsiteY7" fmla="*/ 1102659 h 4606326"/>
                <a:gd name="connsiteX8" fmla="*/ 3442446 w 6958853"/>
                <a:gd name="connsiteY8" fmla="*/ 2299447 h 4606326"/>
                <a:gd name="connsiteX9" fmla="*/ 4598894 w 6958853"/>
                <a:gd name="connsiteY9" fmla="*/ 4202206 h 4606326"/>
                <a:gd name="connsiteX10" fmla="*/ 4874559 w 6958853"/>
                <a:gd name="connsiteY10" fmla="*/ 4484595 h 4606326"/>
                <a:gd name="connsiteX11" fmla="*/ 5217459 w 6958853"/>
                <a:gd name="connsiteY11" fmla="*/ 4598895 h 4606326"/>
                <a:gd name="connsiteX12" fmla="*/ 5762065 w 6958853"/>
                <a:gd name="connsiteY12" fmla="*/ 4289613 h 4606326"/>
                <a:gd name="connsiteX13" fmla="*/ 6595782 w 6958853"/>
                <a:gd name="connsiteY13" fmla="*/ 3099548 h 4606326"/>
                <a:gd name="connsiteX14" fmla="*/ 6958853 w 6958853"/>
                <a:gd name="connsiteY14" fmla="*/ 2286000 h 4606326"/>
                <a:gd name="connsiteX0" fmla="*/ 0 w 6958853"/>
                <a:gd name="connsiteY0" fmla="*/ 2265830 h 4606326"/>
                <a:gd name="connsiteX1" fmla="*/ 571500 w 6958853"/>
                <a:gd name="connsiteY1" fmla="*/ 1082489 h 4606326"/>
                <a:gd name="connsiteX2" fmla="*/ 968189 w 6958853"/>
                <a:gd name="connsiteY2" fmla="*/ 510988 h 4606326"/>
                <a:gd name="connsiteX3" fmla="*/ 1371600 w 6958853"/>
                <a:gd name="connsiteY3" fmla="*/ 127747 h 4606326"/>
                <a:gd name="connsiteX4" fmla="*/ 1727947 w 6958853"/>
                <a:gd name="connsiteY4" fmla="*/ 0 h 4606326"/>
                <a:gd name="connsiteX5" fmla="*/ 2104465 w 6958853"/>
                <a:gd name="connsiteY5" fmla="*/ 127748 h 4606326"/>
                <a:gd name="connsiteX6" fmla="*/ 2487706 w 6958853"/>
                <a:gd name="connsiteY6" fmla="*/ 517713 h 4606326"/>
                <a:gd name="connsiteX7" fmla="*/ 2870947 w 6958853"/>
                <a:gd name="connsiteY7" fmla="*/ 1102659 h 4606326"/>
                <a:gd name="connsiteX8" fmla="*/ 3442446 w 6958853"/>
                <a:gd name="connsiteY8" fmla="*/ 2299447 h 4606326"/>
                <a:gd name="connsiteX9" fmla="*/ 4598894 w 6958853"/>
                <a:gd name="connsiteY9" fmla="*/ 4202206 h 4606326"/>
                <a:gd name="connsiteX10" fmla="*/ 4874559 w 6958853"/>
                <a:gd name="connsiteY10" fmla="*/ 4484595 h 4606326"/>
                <a:gd name="connsiteX11" fmla="*/ 5217459 w 6958853"/>
                <a:gd name="connsiteY11" fmla="*/ 4598895 h 4606326"/>
                <a:gd name="connsiteX12" fmla="*/ 5762065 w 6958853"/>
                <a:gd name="connsiteY12" fmla="*/ 4289613 h 4606326"/>
                <a:gd name="connsiteX13" fmla="*/ 6555441 w 6958853"/>
                <a:gd name="connsiteY13" fmla="*/ 3072654 h 4606326"/>
                <a:gd name="connsiteX14" fmla="*/ 6958853 w 6958853"/>
                <a:gd name="connsiteY14" fmla="*/ 2286000 h 4606326"/>
                <a:gd name="connsiteX0" fmla="*/ 0 w 6958853"/>
                <a:gd name="connsiteY0" fmla="*/ 2265830 h 4632137"/>
                <a:gd name="connsiteX1" fmla="*/ 571500 w 6958853"/>
                <a:gd name="connsiteY1" fmla="*/ 1082489 h 4632137"/>
                <a:gd name="connsiteX2" fmla="*/ 968189 w 6958853"/>
                <a:gd name="connsiteY2" fmla="*/ 510988 h 4632137"/>
                <a:gd name="connsiteX3" fmla="*/ 1371600 w 6958853"/>
                <a:gd name="connsiteY3" fmla="*/ 127747 h 4632137"/>
                <a:gd name="connsiteX4" fmla="*/ 1727947 w 6958853"/>
                <a:gd name="connsiteY4" fmla="*/ 0 h 4632137"/>
                <a:gd name="connsiteX5" fmla="*/ 2104465 w 6958853"/>
                <a:gd name="connsiteY5" fmla="*/ 127748 h 4632137"/>
                <a:gd name="connsiteX6" fmla="*/ 2487706 w 6958853"/>
                <a:gd name="connsiteY6" fmla="*/ 517713 h 4632137"/>
                <a:gd name="connsiteX7" fmla="*/ 2870947 w 6958853"/>
                <a:gd name="connsiteY7" fmla="*/ 1102659 h 4632137"/>
                <a:gd name="connsiteX8" fmla="*/ 3442446 w 6958853"/>
                <a:gd name="connsiteY8" fmla="*/ 2299447 h 4632137"/>
                <a:gd name="connsiteX9" fmla="*/ 3993777 w 6958853"/>
                <a:gd name="connsiteY9" fmla="*/ 3368488 h 4632137"/>
                <a:gd name="connsiteX10" fmla="*/ 4874559 w 6958853"/>
                <a:gd name="connsiteY10" fmla="*/ 4484595 h 4632137"/>
                <a:gd name="connsiteX11" fmla="*/ 5217459 w 6958853"/>
                <a:gd name="connsiteY11" fmla="*/ 4598895 h 4632137"/>
                <a:gd name="connsiteX12" fmla="*/ 5762065 w 6958853"/>
                <a:gd name="connsiteY12" fmla="*/ 4289613 h 4632137"/>
                <a:gd name="connsiteX13" fmla="*/ 6555441 w 6958853"/>
                <a:gd name="connsiteY13" fmla="*/ 3072654 h 4632137"/>
                <a:gd name="connsiteX14" fmla="*/ 6958853 w 6958853"/>
                <a:gd name="connsiteY14" fmla="*/ 2286000 h 4632137"/>
                <a:gd name="connsiteX0" fmla="*/ 0 w 6958853"/>
                <a:gd name="connsiteY0" fmla="*/ 2265830 h 4608309"/>
                <a:gd name="connsiteX1" fmla="*/ 571500 w 6958853"/>
                <a:gd name="connsiteY1" fmla="*/ 1082489 h 4608309"/>
                <a:gd name="connsiteX2" fmla="*/ 968189 w 6958853"/>
                <a:gd name="connsiteY2" fmla="*/ 510988 h 4608309"/>
                <a:gd name="connsiteX3" fmla="*/ 1371600 w 6958853"/>
                <a:gd name="connsiteY3" fmla="*/ 127747 h 4608309"/>
                <a:gd name="connsiteX4" fmla="*/ 1727947 w 6958853"/>
                <a:gd name="connsiteY4" fmla="*/ 0 h 4608309"/>
                <a:gd name="connsiteX5" fmla="*/ 2104465 w 6958853"/>
                <a:gd name="connsiteY5" fmla="*/ 127748 h 4608309"/>
                <a:gd name="connsiteX6" fmla="*/ 2487706 w 6958853"/>
                <a:gd name="connsiteY6" fmla="*/ 517713 h 4608309"/>
                <a:gd name="connsiteX7" fmla="*/ 2870947 w 6958853"/>
                <a:gd name="connsiteY7" fmla="*/ 1102659 h 4608309"/>
                <a:gd name="connsiteX8" fmla="*/ 3442446 w 6958853"/>
                <a:gd name="connsiteY8" fmla="*/ 2299447 h 4608309"/>
                <a:gd name="connsiteX9" fmla="*/ 3993777 w 6958853"/>
                <a:gd name="connsiteY9" fmla="*/ 3368488 h 4608309"/>
                <a:gd name="connsiteX10" fmla="*/ 4424082 w 6958853"/>
                <a:gd name="connsiteY10" fmla="*/ 4047565 h 4608309"/>
                <a:gd name="connsiteX11" fmla="*/ 4874559 w 6958853"/>
                <a:gd name="connsiteY11" fmla="*/ 4484595 h 4608309"/>
                <a:gd name="connsiteX12" fmla="*/ 5217459 w 6958853"/>
                <a:gd name="connsiteY12" fmla="*/ 4598895 h 4608309"/>
                <a:gd name="connsiteX13" fmla="*/ 5762065 w 6958853"/>
                <a:gd name="connsiteY13" fmla="*/ 4289613 h 4608309"/>
                <a:gd name="connsiteX14" fmla="*/ 6555441 w 6958853"/>
                <a:gd name="connsiteY14" fmla="*/ 3072654 h 4608309"/>
                <a:gd name="connsiteX15" fmla="*/ 6958853 w 6958853"/>
                <a:gd name="connsiteY15" fmla="*/ 2286000 h 4608309"/>
                <a:gd name="connsiteX0" fmla="*/ 0 w 6958853"/>
                <a:gd name="connsiteY0" fmla="*/ 2265830 h 4599740"/>
                <a:gd name="connsiteX1" fmla="*/ 571500 w 6958853"/>
                <a:gd name="connsiteY1" fmla="*/ 1082489 h 4599740"/>
                <a:gd name="connsiteX2" fmla="*/ 968189 w 6958853"/>
                <a:gd name="connsiteY2" fmla="*/ 510988 h 4599740"/>
                <a:gd name="connsiteX3" fmla="*/ 1371600 w 6958853"/>
                <a:gd name="connsiteY3" fmla="*/ 127747 h 4599740"/>
                <a:gd name="connsiteX4" fmla="*/ 1727947 w 6958853"/>
                <a:gd name="connsiteY4" fmla="*/ 0 h 4599740"/>
                <a:gd name="connsiteX5" fmla="*/ 2104465 w 6958853"/>
                <a:gd name="connsiteY5" fmla="*/ 127748 h 4599740"/>
                <a:gd name="connsiteX6" fmla="*/ 2487706 w 6958853"/>
                <a:gd name="connsiteY6" fmla="*/ 517713 h 4599740"/>
                <a:gd name="connsiteX7" fmla="*/ 2870947 w 6958853"/>
                <a:gd name="connsiteY7" fmla="*/ 1102659 h 4599740"/>
                <a:gd name="connsiteX8" fmla="*/ 3442446 w 6958853"/>
                <a:gd name="connsiteY8" fmla="*/ 2299447 h 4599740"/>
                <a:gd name="connsiteX9" fmla="*/ 3993777 w 6958853"/>
                <a:gd name="connsiteY9" fmla="*/ 3368488 h 4599740"/>
                <a:gd name="connsiteX10" fmla="*/ 4424082 w 6958853"/>
                <a:gd name="connsiteY10" fmla="*/ 4047565 h 4599740"/>
                <a:gd name="connsiteX11" fmla="*/ 4733365 w 6958853"/>
                <a:gd name="connsiteY11" fmla="*/ 4370295 h 4599740"/>
                <a:gd name="connsiteX12" fmla="*/ 5217459 w 6958853"/>
                <a:gd name="connsiteY12" fmla="*/ 4598895 h 4599740"/>
                <a:gd name="connsiteX13" fmla="*/ 5762065 w 6958853"/>
                <a:gd name="connsiteY13" fmla="*/ 4289613 h 4599740"/>
                <a:gd name="connsiteX14" fmla="*/ 6555441 w 6958853"/>
                <a:gd name="connsiteY14" fmla="*/ 3072654 h 4599740"/>
                <a:gd name="connsiteX15" fmla="*/ 6958853 w 6958853"/>
                <a:gd name="connsiteY15" fmla="*/ 2286000 h 4599740"/>
                <a:gd name="connsiteX0" fmla="*/ 0 w 6958853"/>
                <a:gd name="connsiteY0" fmla="*/ 2265830 h 4593046"/>
                <a:gd name="connsiteX1" fmla="*/ 571500 w 6958853"/>
                <a:gd name="connsiteY1" fmla="*/ 1082489 h 4593046"/>
                <a:gd name="connsiteX2" fmla="*/ 968189 w 6958853"/>
                <a:gd name="connsiteY2" fmla="*/ 510988 h 4593046"/>
                <a:gd name="connsiteX3" fmla="*/ 1371600 w 6958853"/>
                <a:gd name="connsiteY3" fmla="*/ 127747 h 4593046"/>
                <a:gd name="connsiteX4" fmla="*/ 1727947 w 6958853"/>
                <a:gd name="connsiteY4" fmla="*/ 0 h 4593046"/>
                <a:gd name="connsiteX5" fmla="*/ 2104465 w 6958853"/>
                <a:gd name="connsiteY5" fmla="*/ 127748 h 4593046"/>
                <a:gd name="connsiteX6" fmla="*/ 2487706 w 6958853"/>
                <a:gd name="connsiteY6" fmla="*/ 517713 h 4593046"/>
                <a:gd name="connsiteX7" fmla="*/ 2870947 w 6958853"/>
                <a:gd name="connsiteY7" fmla="*/ 1102659 h 4593046"/>
                <a:gd name="connsiteX8" fmla="*/ 3442446 w 6958853"/>
                <a:gd name="connsiteY8" fmla="*/ 2299447 h 4593046"/>
                <a:gd name="connsiteX9" fmla="*/ 3993777 w 6958853"/>
                <a:gd name="connsiteY9" fmla="*/ 3368488 h 4593046"/>
                <a:gd name="connsiteX10" fmla="*/ 4424082 w 6958853"/>
                <a:gd name="connsiteY10" fmla="*/ 4047565 h 4593046"/>
                <a:gd name="connsiteX11" fmla="*/ 4733365 w 6958853"/>
                <a:gd name="connsiteY11" fmla="*/ 4370295 h 4593046"/>
                <a:gd name="connsiteX12" fmla="*/ 5217459 w 6958853"/>
                <a:gd name="connsiteY12" fmla="*/ 4592171 h 4593046"/>
                <a:gd name="connsiteX13" fmla="*/ 5762065 w 6958853"/>
                <a:gd name="connsiteY13" fmla="*/ 4289613 h 4593046"/>
                <a:gd name="connsiteX14" fmla="*/ 6555441 w 6958853"/>
                <a:gd name="connsiteY14" fmla="*/ 3072654 h 4593046"/>
                <a:gd name="connsiteX15" fmla="*/ 6958853 w 6958853"/>
                <a:gd name="connsiteY15" fmla="*/ 2286000 h 45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8853" h="4593046">
                  <a:moveTo>
                    <a:pt x="0" y="2265830"/>
                  </a:moveTo>
                  <a:cubicBezTo>
                    <a:pt x="193862" y="1835524"/>
                    <a:pt x="410135" y="1374963"/>
                    <a:pt x="571500" y="1082489"/>
                  </a:cubicBezTo>
                  <a:cubicBezTo>
                    <a:pt x="732865" y="790015"/>
                    <a:pt x="834839" y="670112"/>
                    <a:pt x="968189" y="510988"/>
                  </a:cubicBezTo>
                  <a:cubicBezTo>
                    <a:pt x="1101539" y="351864"/>
                    <a:pt x="1244974" y="212912"/>
                    <a:pt x="1371600" y="127747"/>
                  </a:cubicBezTo>
                  <a:cubicBezTo>
                    <a:pt x="1498226" y="42582"/>
                    <a:pt x="1605803" y="0"/>
                    <a:pt x="1727947" y="0"/>
                  </a:cubicBezTo>
                  <a:cubicBezTo>
                    <a:pt x="1850091" y="0"/>
                    <a:pt x="1977839" y="41463"/>
                    <a:pt x="2104465" y="127748"/>
                  </a:cubicBezTo>
                  <a:cubicBezTo>
                    <a:pt x="2231091" y="214033"/>
                    <a:pt x="2359959" y="355228"/>
                    <a:pt x="2487706" y="517713"/>
                  </a:cubicBezTo>
                  <a:cubicBezTo>
                    <a:pt x="2615453" y="680198"/>
                    <a:pt x="2711824" y="805703"/>
                    <a:pt x="2870947" y="1102659"/>
                  </a:cubicBezTo>
                  <a:cubicBezTo>
                    <a:pt x="3030070" y="1399615"/>
                    <a:pt x="3255308" y="1921809"/>
                    <a:pt x="3442446" y="2299447"/>
                  </a:cubicBezTo>
                  <a:cubicBezTo>
                    <a:pt x="3629584" y="2677085"/>
                    <a:pt x="3830171" y="3077135"/>
                    <a:pt x="3993777" y="3368488"/>
                  </a:cubicBezTo>
                  <a:cubicBezTo>
                    <a:pt x="4157383" y="3659841"/>
                    <a:pt x="4277285" y="3861547"/>
                    <a:pt x="4424082" y="4047565"/>
                  </a:cubicBezTo>
                  <a:cubicBezTo>
                    <a:pt x="4570879" y="4233583"/>
                    <a:pt x="4601136" y="4279527"/>
                    <a:pt x="4733365" y="4370295"/>
                  </a:cubicBezTo>
                  <a:cubicBezTo>
                    <a:pt x="4865594" y="4461063"/>
                    <a:pt x="5046009" y="4605618"/>
                    <a:pt x="5217459" y="4592171"/>
                  </a:cubicBezTo>
                  <a:cubicBezTo>
                    <a:pt x="5388909" y="4578724"/>
                    <a:pt x="5539068" y="4542866"/>
                    <a:pt x="5762065" y="4289613"/>
                  </a:cubicBezTo>
                  <a:cubicBezTo>
                    <a:pt x="5985062" y="4036360"/>
                    <a:pt x="6355976" y="3406590"/>
                    <a:pt x="6555441" y="3072654"/>
                  </a:cubicBezTo>
                  <a:cubicBezTo>
                    <a:pt x="6754906" y="2738719"/>
                    <a:pt x="6958853" y="2286000"/>
                    <a:pt x="6958853" y="2286000"/>
                  </a:cubicBezTo>
                </a:path>
              </a:pathLst>
            </a:custGeom>
            <a:noFill/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561607" y="3051345"/>
              <a:ext cx="2159750" cy="666559"/>
            </a:xfrm>
            <a:custGeom>
              <a:avLst/>
              <a:gdLst>
                <a:gd name="connsiteX0" fmla="*/ 0 w 6958853"/>
                <a:gd name="connsiteY0" fmla="*/ 2276592 h 4612940"/>
                <a:gd name="connsiteX1" fmla="*/ 571500 w 6958853"/>
                <a:gd name="connsiteY1" fmla="*/ 1093251 h 4612940"/>
                <a:gd name="connsiteX2" fmla="*/ 1102659 w 6958853"/>
                <a:gd name="connsiteY2" fmla="*/ 340215 h 4612940"/>
                <a:gd name="connsiteX3" fmla="*/ 1546412 w 6958853"/>
                <a:gd name="connsiteY3" fmla="*/ 44380 h 4612940"/>
                <a:gd name="connsiteX4" fmla="*/ 1727947 w 6958853"/>
                <a:gd name="connsiteY4" fmla="*/ 10762 h 4612940"/>
                <a:gd name="connsiteX5" fmla="*/ 2104465 w 6958853"/>
                <a:gd name="connsiteY5" fmla="*/ 138510 h 4612940"/>
                <a:gd name="connsiteX6" fmla="*/ 2480982 w 6958853"/>
                <a:gd name="connsiteY6" fmla="*/ 494857 h 4612940"/>
                <a:gd name="connsiteX7" fmla="*/ 2870947 w 6958853"/>
                <a:gd name="connsiteY7" fmla="*/ 1113421 h 4612940"/>
                <a:gd name="connsiteX8" fmla="*/ 3879476 w 6958853"/>
                <a:gd name="connsiteY8" fmla="*/ 3184268 h 4612940"/>
                <a:gd name="connsiteX9" fmla="*/ 4598894 w 6958853"/>
                <a:gd name="connsiteY9" fmla="*/ 4212968 h 4612940"/>
                <a:gd name="connsiteX10" fmla="*/ 4874559 w 6958853"/>
                <a:gd name="connsiteY10" fmla="*/ 4495357 h 4612940"/>
                <a:gd name="connsiteX11" fmla="*/ 5217459 w 6958853"/>
                <a:gd name="connsiteY11" fmla="*/ 4609657 h 4612940"/>
                <a:gd name="connsiteX12" fmla="*/ 5762065 w 6958853"/>
                <a:gd name="connsiteY12" fmla="*/ 4381057 h 4612940"/>
                <a:gd name="connsiteX13" fmla="*/ 6595782 w 6958853"/>
                <a:gd name="connsiteY13" fmla="*/ 3110310 h 4612940"/>
                <a:gd name="connsiteX14" fmla="*/ 6958853 w 6958853"/>
                <a:gd name="connsiteY14" fmla="*/ 2296762 h 4612940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1102659 w 6958853"/>
                <a:gd name="connsiteY2" fmla="*/ 329453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0982 w 6958853"/>
                <a:gd name="connsiteY6" fmla="*/ 484095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0982 w 6958853"/>
                <a:gd name="connsiteY6" fmla="*/ 484095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879476 w 6958853"/>
                <a:gd name="connsiteY8" fmla="*/ 3173506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442446 w 6958853"/>
                <a:gd name="connsiteY8" fmla="*/ 2299447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2178"/>
                <a:gd name="connsiteX1" fmla="*/ 571500 w 6958853"/>
                <a:gd name="connsiteY1" fmla="*/ 1082489 h 4602178"/>
                <a:gd name="connsiteX2" fmla="*/ 968189 w 6958853"/>
                <a:gd name="connsiteY2" fmla="*/ 510988 h 4602178"/>
                <a:gd name="connsiteX3" fmla="*/ 1371600 w 6958853"/>
                <a:gd name="connsiteY3" fmla="*/ 127747 h 4602178"/>
                <a:gd name="connsiteX4" fmla="*/ 1727947 w 6958853"/>
                <a:gd name="connsiteY4" fmla="*/ 0 h 4602178"/>
                <a:gd name="connsiteX5" fmla="*/ 2104465 w 6958853"/>
                <a:gd name="connsiteY5" fmla="*/ 127748 h 4602178"/>
                <a:gd name="connsiteX6" fmla="*/ 2487706 w 6958853"/>
                <a:gd name="connsiteY6" fmla="*/ 517713 h 4602178"/>
                <a:gd name="connsiteX7" fmla="*/ 2870947 w 6958853"/>
                <a:gd name="connsiteY7" fmla="*/ 1102659 h 4602178"/>
                <a:gd name="connsiteX8" fmla="*/ 3442446 w 6958853"/>
                <a:gd name="connsiteY8" fmla="*/ 2299447 h 4602178"/>
                <a:gd name="connsiteX9" fmla="*/ 4598894 w 6958853"/>
                <a:gd name="connsiteY9" fmla="*/ 4202206 h 4602178"/>
                <a:gd name="connsiteX10" fmla="*/ 4874559 w 6958853"/>
                <a:gd name="connsiteY10" fmla="*/ 4484595 h 4602178"/>
                <a:gd name="connsiteX11" fmla="*/ 5217459 w 6958853"/>
                <a:gd name="connsiteY11" fmla="*/ 4598895 h 4602178"/>
                <a:gd name="connsiteX12" fmla="*/ 5762065 w 6958853"/>
                <a:gd name="connsiteY12" fmla="*/ 4370295 h 4602178"/>
                <a:gd name="connsiteX13" fmla="*/ 6595782 w 6958853"/>
                <a:gd name="connsiteY13" fmla="*/ 3099548 h 4602178"/>
                <a:gd name="connsiteX14" fmla="*/ 6958853 w 6958853"/>
                <a:gd name="connsiteY14" fmla="*/ 2286000 h 4602178"/>
                <a:gd name="connsiteX0" fmla="*/ 0 w 6958853"/>
                <a:gd name="connsiteY0" fmla="*/ 2265830 h 4606326"/>
                <a:gd name="connsiteX1" fmla="*/ 571500 w 6958853"/>
                <a:gd name="connsiteY1" fmla="*/ 1082489 h 4606326"/>
                <a:gd name="connsiteX2" fmla="*/ 968189 w 6958853"/>
                <a:gd name="connsiteY2" fmla="*/ 510988 h 4606326"/>
                <a:gd name="connsiteX3" fmla="*/ 1371600 w 6958853"/>
                <a:gd name="connsiteY3" fmla="*/ 127747 h 4606326"/>
                <a:gd name="connsiteX4" fmla="*/ 1727947 w 6958853"/>
                <a:gd name="connsiteY4" fmla="*/ 0 h 4606326"/>
                <a:gd name="connsiteX5" fmla="*/ 2104465 w 6958853"/>
                <a:gd name="connsiteY5" fmla="*/ 127748 h 4606326"/>
                <a:gd name="connsiteX6" fmla="*/ 2487706 w 6958853"/>
                <a:gd name="connsiteY6" fmla="*/ 517713 h 4606326"/>
                <a:gd name="connsiteX7" fmla="*/ 2870947 w 6958853"/>
                <a:gd name="connsiteY7" fmla="*/ 1102659 h 4606326"/>
                <a:gd name="connsiteX8" fmla="*/ 3442446 w 6958853"/>
                <a:gd name="connsiteY8" fmla="*/ 2299447 h 4606326"/>
                <a:gd name="connsiteX9" fmla="*/ 4598894 w 6958853"/>
                <a:gd name="connsiteY9" fmla="*/ 4202206 h 4606326"/>
                <a:gd name="connsiteX10" fmla="*/ 4874559 w 6958853"/>
                <a:gd name="connsiteY10" fmla="*/ 4484595 h 4606326"/>
                <a:gd name="connsiteX11" fmla="*/ 5217459 w 6958853"/>
                <a:gd name="connsiteY11" fmla="*/ 4598895 h 4606326"/>
                <a:gd name="connsiteX12" fmla="*/ 5762065 w 6958853"/>
                <a:gd name="connsiteY12" fmla="*/ 4289613 h 4606326"/>
                <a:gd name="connsiteX13" fmla="*/ 6595782 w 6958853"/>
                <a:gd name="connsiteY13" fmla="*/ 3099548 h 4606326"/>
                <a:gd name="connsiteX14" fmla="*/ 6958853 w 6958853"/>
                <a:gd name="connsiteY14" fmla="*/ 2286000 h 4606326"/>
                <a:gd name="connsiteX0" fmla="*/ 0 w 6958853"/>
                <a:gd name="connsiteY0" fmla="*/ 2265830 h 4606326"/>
                <a:gd name="connsiteX1" fmla="*/ 571500 w 6958853"/>
                <a:gd name="connsiteY1" fmla="*/ 1082489 h 4606326"/>
                <a:gd name="connsiteX2" fmla="*/ 968189 w 6958853"/>
                <a:gd name="connsiteY2" fmla="*/ 510988 h 4606326"/>
                <a:gd name="connsiteX3" fmla="*/ 1371600 w 6958853"/>
                <a:gd name="connsiteY3" fmla="*/ 127747 h 4606326"/>
                <a:gd name="connsiteX4" fmla="*/ 1727947 w 6958853"/>
                <a:gd name="connsiteY4" fmla="*/ 0 h 4606326"/>
                <a:gd name="connsiteX5" fmla="*/ 2104465 w 6958853"/>
                <a:gd name="connsiteY5" fmla="*/ 127748 h 4606326"/>
                <a:gd name="connsiteX6" fmla="*/ 2487706 w 6958853"/>
                <a:gd name="connsiteY6" fmla="*/ 517713 h 4606326"/>
                <a:gd name="connsiteX7" fmla="*/ 2870947 w 6958853"/>
                <a:gd name="connsiteY7" fmla="*/ 1102659 h 4606326"/>
                <a:gd name="connsiteX8" fmla="*/ 3442446 w 6958853"/>
                <a:gd name="connsiteY8" fmla="*/ 2299447 h 4606326"/>
                <a:gd name="connsiteX9" fmla="*/ 4598894 w 6958853"/>
                <a:gd name="connsiteY9" fmla="*/ 4202206 h 4606326"/>
                <a:gd name="connsiteX10" fmla="*/ 4874559 w 6958853"/>
                <a:gd name="connsiteY10" fmla="*/ 4484595 h 4606326"/>
                <a:gd name="connsiteX11" fmla="*/ 5217459 w 6958853"/>
                <a:gd name="connsiteY11" fmla="*/ 4598895 h 4606326"/>
                <a:gd name="connsiteX12" fmla="*/ 5762065 w 6958853"/>
                <a:gd name="connsiteY12" fmla="*/ 4289613 h 4606326"/>
                <a:gd name="connsiteX13" fmla="*/ 6555441 w 6958853"/>
                <a:gd name="connsiteY13" fmla="*/ 3072654 h 4606326"/>
                <a:gd name="connsiteX14" fmla="*/ 6958853 w 6958853"/>
                <a:gd name="connsiteY14" fmla="*/ 2286000 h 4606326"/>
                <a:gd name="connsiteX0" fmla="*/ 0 w 6958853"/>
                <a:gd name="connsiteY0" fmla="*/ 2265830 h 4632137"/>
                <a:gd name="connsiteX1" fmla="*/ 571500 w 6958853"/>
                <a:gd name="connsiteY1" fmla="*/ 1082489 h 4632137"/>
                <a:gd name="connsiteX2" fmla="*/ 968189 w 6958853"/>
                <a:gd name="connsiteY2" fmla="*/ 510988 h 4632137"/>
                <a:gd name="connsiteX3" fmla="*/ 1371600 w 6958853"/>
                <a:gd name="connsiteY3" fmla="*/ 127747 h 4632137"/>
                <a:gd name="connsiteX4" fmla="*/ 1727947 w 6958853"/>
                <a:gd name="connsiteY4" fmla="*/ 0 h 4632137"/>
                <a:gd name="connsiteX5" fmla="*/ 2104465 w 6958853"/>
                <a:gd name="connsiteY5" fmla="*/ 127748 h 4632137"/>
                <a:gd name="connsiteX6" fmla="*/ 2487706 w 6958853"/>
                <a:gd name="connsiteY6" fmla="*/ 517713 h 4632137"/>
                <a:gd name="connsiteX7" fmla="*/ 2870947 w 6958853"/>
                <a:gd name="connsiteY7" fmla="*/ 1102659 h 4632137"/>
                <a:gd name="connsiteX8" fmla="*/ 3442446 w 6958853"/>
                <a:gd name="connsiteY8" fmla="*/ 2299447 h 4632137"/>
                <a:gd name="connsiteX9" fmla="*/ 3993777 w 6958853"/>
                <a:gd name="connsiteY9" fmla="*/ 3368488 h 4632137"/>
                <a:gd name="connsiteX10" fmla="*/ 4874559 w 6958853"/>
                <a:gd name="connsiteY10" fmla="*/ 4484595 h 4632137"/>
                <a:gd name="connsiteX11" fmla="*/ 5217459 w 6958853"/>
                <a:gd name="connsiteY11" fmla="*/ 4598895 h 4632137"/>
                <a:gd name="connsiteX12" fmla="*/ 5762065 w 6958853"/>
                <a:gd name="connsiteY12" fmla="*/ 4289613 h 4632137"/>
                <a:gd name="connsiteX13" fmla="*/ 6555441 w 6958853"/>
                <a:gd name="connsiteY13" fmla="*/ 3072654 h 4632137"/>
                <a:gd name="connsiteX14" fmla="*/ 6958853 w 6958853"/>
                <a:gd name="connsiteY14" fmla="*/ 2286000 h 4632137"/>
                <a:gd name="connsiteX0" fmla="*/ 0 w 6958853"/>
                <a:gd name="connsiteY0" fmla="*/ 2265830 h 4608309"/>
                <a:gd name="connsiteX1" fmla="*/ 571500 w 6958853"/>
                <a:gd name="connsiteY1" fmla="*/ 1082489 h 4608309"/>
                <a:gd name="connsiteX2" fmla="*/ 968189 w 6958853"/>
                <a:gd name="connsiteY2" fmla="*/ 510988 h 4608309"/>
                <a:gd name="connsiteX3" fmla="*/ 1371600 w 6958853"/>
                <a:gd name="connsiteY3" fmla="*/ 127747 h 4608309"/>
                <a:gd name="connsiteX4" fmla="*/ 1727947 w 6958853"/>
                <a:gd name="connsiteY4" fmla="*/ 0 h 4608309"/>
                <a:gd name="connsiteX5" fmla="*/ 2104465 w 6958853"/>
                <a:gd name="connsiteY5" fmla="*/ 127748 h 4608309"/>
                <a:gd name="connsiteX6" fmla="*/ 2487706 w 6958853"/>
                <a:gd name="connsiteY6" fmla="*/ 517713 h 4608309"/>
                <a:gd name="connsiteX7" fmla="*/ 2870947 w 6958853"/>
                <a:gd name="connsiteY7" fmla="*/ 1102659 h 4608309"/>
                <a:gd name="connsiteX8" fmla="*/ 3442446 w 6958853"/>
                <a:gd name="connsiteY8" fmla="*/ 2299447 h 4608309"/>
                <a:gd name="connsiteX9" fmla="*/ 3993777 w 6958853"/>
                <a:gd name="connsiteY9" fmla="*/ 3368488 h 4608309"/>
                <a:gd name="connsiteX10" fmla="*/ 4424082 w 6958853"/>
                <a:gd name="connsiteY10" fmla="*/ 4047565 h 4608309"/>
                <a:gd name="connsiteX11" fmla="*/ 4874559 w 6958853"/>
                <a:gd name="connsiteY11" fmla="*/ 4484595 h 4608309"/>
                <a:gd name="connsiteX12" fmla="*/ 5217459 w 6958853"/>
                <a:gd name="connsiteY12" fmla="*/ 4598895 h 4608309"/>
                <a:gd name="connsiteX13" fmla="*/ 5762065 w 6958853"/>
                <a:gd name="connsiteY13" fmla="*/ 4289613 h 4608309"/>
                <a:gd name="connsiteX14" fmla="*/ 6555441 w 6958853"/>
                <a:gd name="connsiteY14" fmla="*/ 3072654 h 4608309"/>
                <a:gd name="connsiteX15" fmla="*/ 6958853 w 6958853"/>
                <a:gd name="connsiteY15" fmla="*/ 2286000 h 4608309"/>
                <a:gd name="connsiteX0" fmla="*/ 0 w 6958853"/>
                <a:gd name="connsiteY0" fmla="*/ 2265830 h 4599740"/>
                <a:gd name="connsiteX1" fmla="*/ 571500 w 6958853"/>
                <a:gd name="connsiteY1" fmla="*/ 1082489 h 4599740"/>
                <a:gd name="connsiteX2" fmla="*/ 968189 w 6958853"/>
                <a:gd name="connsiteY2" fmla="*/ 510988 h 4599740"/>
                <a:gd name="connsiteX3" fmla="*/ 1371600 w 6958853"/>
                <a:gd name="connsiteY3" fmla="*/ 127747 h 4599740"/>
                <a:gd name="connsiteX4" fmla="*/ 1727947 w 6958853"/>
                <a:gd name="connsiteY4" fmla="*/ 0 h 4599740"/>
                <a:gd name="connsiteX5" fmla="*/ 2104465 w 6958853"/>
                <a:gd name="connsiteY5" fmla="*/ 127748 h 4599740"/>
                <a:gd name="connsiteX6" fmla="*/ 2487706 w 6958853"/>
                <a:gd name="connsiteY6" fmla="*/ 517713 h 4599740"/>
                <a:gd name="connsiteX7" fmla="*/ 2870947 w 6958853"/>
                <a:gd name="connsiteY7" fmla="*/ 1102659 h 4599740"/>
                <a:gd name="connsiteX8" fmla="*/ 3442446 w 6958853"/>
                <a:gd name="connsiteY8" fmla="*/ 2299447 h 4599740"/>
                <a:gd name="connsiteX9" fmla="*/ 3993777 w 6958853"/>
                <a:gd name="connsiteY9" fmla="*/ 3368488 h 4599740"/>
                <a:gd name="connsiteX10" fmla="*/ 4424082 w 6958853"/>
                <a:gd name="connsiteY10" fmla="*/ 4047565 h 4599740"/>
                <a:gd name="connsiteX11" fmla="*/ 4733365 w 6958853"/>
                <a:gd name="connsiteY11" fmla="*/ 4370295 h 4599740"/>
                <a:gd name="connsiteX12" fmla="*/ 5217459 w 6958853"/>
                <a:gd name="connsiteY12" fmla="*/ 4598895 h 4599740"/>
                <a:gd name="connsiteX13" fmla="*/ 5762065 w 6958853"/>
                <a:gd name="connsiteY13" fmla="*/ 4289613 h 4599740"/>
                <a:gd name="connsiteX14" fmla="*/ 6555441 w 6958853"/>
                <a:gd name="connsiteY14" fmla="*/ 3072654 h 4599740"/>
                <a:gd name="connsiteX15" fmla="*/ 6958853 w 6958853"/>
                <a:gd name="connsiteY15" fmla="*/ 2286000 h 4599740"/>
                <a:gd name="connsiteX0" fmla="*/ 0 w 6958853"/>
                <a:gd name="connsiteY0" fmla="*/ 2265830 h 4593046"/>
                <a:gd name="connsiteX1" fmla="*/ 571500 w 6958853"/>
                <a:gd name="connsiteY1" fmla="*/ 1082489 h 4593046"/>
                <a:gd name="connsiteX2" fmla="*/ 968189 w 6958853"/>
                <a:gd name="connsiteY2" fmla="*/ 510988 h 4593046"/>
                <a:gd name="connsiteX3" fmla="*/ 1371600 w 6958853"/>
                <a:gd name="connsiteY3" fmla="*/ 127747 h 4593046"/>
                <a:gd name="connsiteX4" fmla="*/ 1727947 w 6958853"/>
                <a:gd name="connsiteY4" fmla="*/ 0 h 4593046"/>
                <a:gd name="connsiteX5" fmla="*/ 2104465 w 6958853"/>
                <a:gd name="connsiteY5" fmla="*/ 127748 h 4593046"/>
                <a:gd name="connsiteX6" fmla="*/ 2487706 w 6958853"/>
                <a:gd name="connsiteY6" fmla="*/ 517713 h 4593046"/>
                <a:gd name="connsiteX7" fmla="*/ 2870947 w 6958853"/>
                <a:gd name="connsiteY7" fmla="*/ 1102659 h 4593046"/>
                <a:gd name="connsiteX8" fmla="*/ 3442446 w 6958853"/>
                <a:gd name="connsiteY8" fmla="*/ 2299447 h 4593046"/>
                <a:gd name="connsiteX9" fmla="*/ 3993777 w 6958853"/>
                <a:gd name="connsiteY9" fmla="*/ 3368488 h 4593046"/>
                <a:gd name="connsiteX10" fmla="*/ 4424082 w 6958853"/>
                <a:gd name="connsiteY10" fmla="*/ 4047565 h 4593046"/>
                <a:gd name="connsiteX11" fmla="*/ 4733365 w 6958853"/>
                <a:gd name="connsiteY11" fmla="*/ 4370295 h 4593046"/>
                <a:gd name="connsiteX12" fmla="*/ 5217459 w 6958853"/>
                <a:gd name="connsiteY12" fmla="*/ 4592171 h 4593046"/>
                <a:gd name="connsiteX13" fmla="*/ 5762065 w 6958853"/>
                <a:gd name="connsiteY13" fmla="*/ 4289613 h 4593046"/>
                <a:gd name="connsiteX14" fmla="*/ 6555441 w 6958853"/>
                <a:gd name="connsiteY14" fmla="*/ 3072654 h 4593046"/>
                <a:gd name="connsiteX15" fmla="*/ 6958853 w 6958853"/>
                <a:gd name="connsiteY15" fmla="*/ 2286000 h 45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8853" h="4593046">
                  <a:moveTo>
                    <a:pt x="0" y="2265830"/>
                  </a:moveTo>
                  <a:cubicBezTo>
                    <a:pt x="193862" y="1835524"/>
                    <a:pt x="410135" y="1374963"/>
                    <a:pt x="571500" y="1082489"/>
                  </a:cubicBezTo>
                  <a:cubicBezTo>
                    <a:pt x="732865" y="790015"/>
                    <a:pt x="834839" y="670112"/>
                    <a:pt x="968189" y="510988"/>
                  </a:cubicBezTo>
                  <a:cubicBezTo>
                    <a:pt x="1101539" y="351864"/>
                    <a:pt x="1244974" y="212912"/>
                    <a:pt x="1371600" y="127747"/>
                  </a:cubicBezTo>
                  <a:cubicBezTo>
                    <a:pt x="1498226" y="42582"/>
                    <a:pt x="1605803" y="0"/>
                    <a:pt x="1727947" y="0"/>
                  </a:cubicBezTo>
                  <a:cubicBezTo>
                    <a:pt x="1850091" y="0"/>
                    <a:pt x="1977839" y="41463"/>
                    <a:pt x="2104465" y="127748"/>
                  </a:cubicBezTo>
                  <a:cubicBezTo>
                    <a:pt x="2231091" y="214033"/>
                    <a:pt x="2359959" y="355228"/>
                    <a:pt x="2487706" y="517713"/>
                  </a:cubicBezTo>
                  <a:cubicBezTo>
                    <a:pt x="2615453" y="680198"/>
                    <a:pt x="2711824" y="805703"/>
                    <a:pt x="2870947" y="1102659"/>
                  </a:cubicBezTo>
                  <a:cubicBezTo>
                    <a:pt x="3030070" y="1399615"/>
                    <a:pt x="3255308" y="1921809"/>
                    <a:pt x="3442446" y="2299447"/>
                  </a:cubicBezTo>
                  <a:cubicBezTo>
                    <a:pt x="3629584" y="2677085"/>
                    <a:pt x="3830171" y="3077135"/>
                    <a:pt x="3993777" y="3368488"/>
                  </a:cubicBezTo>
                  <a:cubicBezTo>
                    <a:pt x="4157383" y="3659841"/>
                    <a:pt x="4277285" y="3861547"/>
                    <a:pt x="4424082" y="4047565"/>
                  </a:cubicBezTo>
                  <a:cubicBezTo>
                    <a:pt x="4570879" y="4233583"/>
                    <a:pt x="4601136" y="4279527"/>
                    <a:pt x="4733365" y="4370295"/>
                  </a:cubicBezTo>
                  <a:cubicBezTo>
                    <a:pt x="4865594" y="4461063"/>
                    <a:pt x="5046009" y="4605618"/>
                    <a:pt x="5217459" y="4592171"/>
                  </a:cubicBezTo>
                  <a:cubicBezTo>
                    <a:pt x="5388909" y="4578724"/>
                    <a:pt x="5539068" y="4542866"/>
                    <a:pt x="5762065" y="4289613"/>
                  </a:cubicBezTo>
                  <a:cubicBezTo>
                    <a:pt x="5985062" y="4036360"/>
                    <a:pt x="6355976" y="3406590"/>
                    <a:pt x="6555441" y="3072654"/>
                  </a:cubicBezTo>
                  <a:cubicBezTo>
                    <a:pt x="6754906" y="2738719"/>
                    <a:pt x="6958853" y="2286000"/>
                    <a:pt x="6958853" y="2286000"/>
                  </a:cubicBezTo>
                </a:path>
              </a:pathLst>
            </a:custGeom>
            <a:noFill/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Freeform 38"/>
          <p:cNvSpPr/>
          <p:nvPr/>
        </p:nvSpPr>
        <p:spPr bwMode="auto">
          <a:xfrm>
            <a:off x="323527" y="3068960"/>
            <a:ext cx="4752529" cy="666559"/>
          </a:xfrm>
          <a:custGeom>
            <a:avLst/>
            <a:gdLst>
              <a:gd name="connsiteX0" fmla="*/ 0 w 6958853"/>
              <a:gd name="connsiteY0" fmla="*/ 2276592 h 4612940"/>
              <a:gd name="connsiteX1" fmla="*/ 571500 w 6958853"/>
              <a:gd name="connsiteY1" fmla="*/ 1093251 h 4612940"/>
              <a:gd name="connsiteX2" fmla="*/ 1102659 w 6958853"/>
              <a:gd name="connsiteY2" fmla="*/ 340215 h 4612940"/>
              <a:gd name="connsiteX3" fmla="*/ 1546412 w 6958853"/>
              <a:gd name="connsiteY3" fmla="*/ 44380 h 4612940"/>
              <a:gd name="connsiteX4" fmla="*/ 1727947 w 6958853"/>
              <a:gd name="connsiteY4" fmla="*/ 10762 h 4612940"/>
              <a:gd name="connsiteX5" fmla="*/ 2104465 w 6958853"/>
              <a:gd name="connsiteY5" fmla="*/ 138510 h 4612940"/>
              <a:gd name="connsiteX6" fmla="*/ 2480982 w 6958853"/>
              <a:gd name="connsiteY6" fmla="*/ 494857 h 4612940"/>
              <a:gd name="connsiteX7" fmla="*/ 2870947 w 6958853"/>
              <a:gd name="connsiteY7" fmla="*/ 1113421 h 4612940"/>
              <a:gd name="connsiteX8" fmla="*/ 3879476 w 6958853"/>
              <a:gd name="connsiteY8" fmla="*/ 3184268 h 4612940"/>
              <a:gd name="connsiteX9" fmla="*/ 4598894 w 6958853"/>
              <a:gd name="connsiteY9" fmla="*/ 4212968 h 4612940"/>
              <a:gd name="connsiteX10" fmla="*/ 4874559 w 6958853"/>
              <a:gd name="connsiteY10" fmla="*/ 4495357 h 4612940"/>
              <a:gd name="connsiteX11" fmla="*/ 5217459 w 6958853"/>
              <a:gd name="connsiteY11" fmla="*/ 4609657 h 4612940"/>
              <a:gd name="connsiteX12" fmla="*/ 5762065 w 6958853"/>
              <a:gd name="connsiteY12" fmla="*/ 4381057 h 4612940"/>
              <a:gd name="connsiteX13" fmla="*/ 6595782 w 6958853"/>
              <a:gd name="connsiteY13" fmla="*/ 3110310 h 4612940"/>
              <a:gd name="connsiteX14" fmla="*/ 6958853 w 6958853"/>
              <a:gd name="connsiteY14" fmla="*/ 2296762 h 4612940"/>
              <a:gd name="connsiteX0" fmla="*/ 0 w 6958853"/>
              <a:gd name="connsiteY0" fmla="*/ 2265830 h 4602178"/>
              <a:gd name="connsiteX1" fmla="*/ 571500 w 6958853"/>
              <a:gd name="connsiteY1" fmla="*/ 1082489 h 4602178"/>
              <a:gd name="connsiteX2" fmla="*/ 1102659 w 6958853"/>
              <a:gd name="connsiteY2" fmla="*/ 329453 h 4602178"/>
              <a:gd name="connsiteX3" fmla="*/ 1371600 w 6958853"/>
              <a:gd name="connsiteY3" fmla="*/ 127747 h 4602178"/>
              <a:gd name="connsiteX4" fmla="*/ 1727947 w 6958853"/>
              <a:gd name="connsiteY4" fmla="*/ 0 h 4602178"/>
              <a:gd name="connsiteX5" fmla="*/ 2104465 w 6958853"/>
              <a:gd name="connsiteY5" fmla="*/ 127748 h 4602178"/>
              <a:gd name="connsiteX6" fmla="*/ 2480982 w 6958853"/>
              <a:gd name="connsiteY6" fmla="*/ 484095 h 4602178"/>
              <a:gd name="connsiteX7" fmla="*/ 2870947 w 6958853"/>
              <a:gd name="connsiteY7" fmla="*/ 1102659 h 4602178"/>
              <a:gd name="connsiteX8" fmla="*/ 3879476 w 6958853"/>
              <a:gd name="connsiteY8" fmla="*/ 3173506 h 4602178"/>
              <a:gd name="connsiteX9" fmla="*/ 4598894 w 6958853"/>
              <a:gd name="connsiteY9" fmla="*/ 4202206 h 4602178"/>
              <a:gd name="connsiteX10" fmla="*/ 4874559 w 6958853"/>
              <a:gd name="connsiteY10" fmla="*/ 4484595 h 4602178"/>
              <a:gd name="connsiteX11" fmla="*/ 5217459 w 6958853"/>
              <a:gd name="connsiteY11" fmla="*/ 4598895 h 4602178"/>
              <a:gd name="connsiteX12" fmla="*/ 5762065 w 6958853"/>
              <a:gd name="connsiteY12" fmla="*/ 4370295 h 4602178"/>
              <a:gd name="connsiteX13" fmla="*/ 6595782 w 6958853"/>
              <a:gd name="connsiteY13" fmla="*/ 3099548 h 4602178"/>
              <a:gd name="connsiteX14" fmla="*/ 6958853 w 6958853"/>
              <a:gd name="connsiteY14" fmla="*/ 2286000 h 4602178"/>
              <a:gd name="connsiteX0" fmla="*/ 0 w 6958853"/>
              <a:gd name="connsiteY0" fmla="*/ 2265830 h 4602178"/>
              <a:gd name="connsiteX1" fmla="*/ 571500 w 6958853"/>
              <a:gd name="connsiteY1" fmla="*/ 1082489 h 4602178"/>
              <a:gd name="connsiteX2" fmla="*/ 968189 w 6958853"/>
              <a:gd name="connsiteY2" fmla="*/ 510988 h 4602178"/>
              <a:gd name="connsiteX3" fmla="*/ 1371600 w 6958853"/>
              <a:gd name="connsiteY3" fmla="*/ 127747 h 4602178"/>
              <a:gd name="connsiteX4" fmla="*/ 1727947 w 6958853"/>
              <a:gd name="connsiteY4" fmla="*/ 0 h 4602178"/>
              <a:gd name="connsiteX5" fmla="*/ 2104465 w 6958853"/>
              <a:gd name="connsiteY5" fmla="*/ 127748 h 4602178"/>
              <a:gd name="connsiteX6" fmla="*/ 2480982 w 6958853"/>
              <a:gd name="connsiteY6" fmla="*/ 484095 h 4602178"/>
              <a:gd name="connsiteX7" fmla="*/ 2870947 w 6958853"/>
              <a:gd name="connsiteY7" fmla="*/ 1102659 h 4602178"/>
              <a:gd name="connsiteX8" fmla="*/ 3879476 w 6958853"/>
              <a:gd name="connsiteY8" fmla="*/ 3173506 h 4602178"/>
              <a:gd name="connsiteX9" fmla="*/ 4598894 w 6958853"/>
              <a:gd name="connsiteY9" fmla="*/ 4202206 h 4602178"/>
              <a:gd name="connsiteX10" fmla="*/ 4874559 w 6958853"/>
              <a:gd name="connsiteY10" fmla="*/ 4484595 h 4602178"/>
              <a:gd name="connsiteX11" fmla="*/ 5217459 w 6958853"/>
              <a:gd name="connsiteY11" fmla="*/ 4598895 h 4602178"/>
              <a:gd name="connsiteX12" fmla="*/ 5762065 w 6958853"/>
              <a:gd name="connsiteY12" fmla="*/ 4370295 h 4602178"/>
              <a:gd name="connsiteX13" fmla="*/ 6595782 w 6958853"/>
              <a:gd name="connsiteY13" fmla="*/ 3099548 h 4602178"/>
              <a:gd name="connsiteX14" fmla="*/ 6958853 w 6958853"/>
              <a:gd name="connsiteY14" fmla="*/ 2286000 h 4602178"/>
              <a:gd name="connsiteX0" fmla="*/ 0 w 6958853"/>
              <a:gd name="connsiteY0" fmla="*/ 2265830 h 4602178"/>
              <a:gd name="connsiteX1" fmla="*/ 571500 w 6958853"/>
              <a:gd name="connsiteY1" fmla="*/ 1082489 h 4602178"/>
              <a:gd name="connsiteX2" fmla="*/ 968189 w 6958853"/>
              <a:gd name="connsiteY2" fmla="*/ 510988 h 4602178"/>
              <a:gd name="connsiteX3" fmla="*/ 1371600 w 6958853"/>
              <a:gd name="connsiteY3" fmla="*/ 127747 h 4602178"/>
              <a:gd name="connsiteX4" fmla="*/ 1727947 w 6958853"/>
              <a:gd name="connsiteY4" fmla="*/ 0 h 4602178"/>
              <a:gd name="connsiteX5" fmla="*/ 2104465 w 6958853"/>
              <a:gd name="connsiteY5" fmla="*/ 127748 h 4602178"/>
              <a:gd name="connsiteX6" fmla="*/ 2487706 w 6958853"/>
              <a:gd name="connsiteY6" fmla="*/ 517713 h 4602178"/>
              <a:gd name="connsiteX7" fmla="*/ 2870947 w 6958853"/>
              <a:gd name="connsiteY7" fmla="*/ 1102659 h 4602178"/>
              <a:gd name="connsiteX8" fmla="*/ 3879476 w 6958853"/>
              <a:gd name="connsiteY8" fmla="*/ 3173506 h 4602178"/>
              <a:gd name="connsiteX9" fmla="*/ 4598894 w 6958853"/>
              <a:gd name="connsiteY9" fmla="*/ 4202206 h 4602178"/>
              <a:gd name="connsiteX10" fmla="*/ 4874559 w 6958853"/>
              <a:gd name="connsiteY10" fmla="*/ 4484595 h 4602178"/>
              <a:gd name="connsiteX11" fmla="*/ 5217459 w 6958853"/>
              <a:gd name="connsiteY11" fmla="*/ 4598895 h 4602178"/>
              <a:gd name="connsiteX12" fmla="*/ 5762065 w 6958853"/>
              <a:gd name="connsiteY12" fmla="*/ 4370295 h 4602178"/>
              <a:gd name="connsiteX13" fmla="*/ 6595782 w 6958853"/>
              <a:gd name="connsiteY13" fmla="*/ 3099548 h 4602178"/>
              <a:gd name="connsiteX14" fmla="*/ 6958853 w 6958853"/>
              <a:gd name="connsiteY14" fmla="*/ 2286000 h 4602178"/>
              <a:gd name="connsiteX0" fmla="*/ 0 w 6958853"/>
              <a:gd name="connsiteY0" fmla="*/ 2265830 h 4602178"/>
              <a:gd name="connsiteX1" fmla="*/ 571500 w 6958853"/>
              <a:gd name="connsiteY1" fmla="*/ 1082489 h 4602178"/>
              <a:gd name="connsiteX2" fmla="*/ 968189 w 6958853"/>
              <a:gd name="connsiteY2" fmla="*/ 510988 h 4602178"/>
              <a:gd name="connsiteX3" fmla="*/ 1371600 w 6958853"/>
              <a:gd name="connsiteY3" fmla="*/ 127747 h 4602178"/>
              <a:gd name="connsiteX4" fmla="*/ 1727947 w 6958853"/>
              <a:gd name="connsiteY4" fmla="*/ 0 h 4602178"/>
              <a:gd name="connsiteX5" fmla="*/ 2104465 w 6958853"/>
              <a:gd name="connsiteY5" fmla="*/ 127748 h 4602178"/>
              <a:gd name="connsiteX6" fmla="*/ 2487706 w 6958853"/>
              <a:gd name="connsiteY6" fmla="*/ 517713 h 4602178"/>
              <a:gd name="connsiteX7" fmla="*/ 2870947 w 6958853"/>
              <a:gd name="connsiteY7" fmla="*/ 1102659 h 4602178"/>
              <a:gd name="connsiteX8" fmla="*/ 3442446 w 6958853"/>
              <a:gd name="connsiteY8" fmla="*/ 2299447 h 4602178"/>
              <a:gd name="connsiteX9" fmla="*/ 4598894 w 6958853"/>
              <a:gd name="connsiteY9" fmla="*/ 4202206 h 4602178"/>
              <a:gd name="connsiteX10" fmla="*/ 4874559 w 6958853"/>
              <a:gd name="connsiteY10" fmla="*/ 4484595 h 4602178"/>
              <a:gd name="connsiteX11" fmla="*/ 5217459 w 6958853"/>
              <a:gd name="connsiteY11" fmla="*/ 4598895 h 4602178"/>
              <a:gd name="connsiteX12" fmla="*/ 5762065 w 6958853"/>
              <a:gd name="connsiteY12" fmla="*/ 4370295 h 4602178"/>
              <a:gd name="connsiteX13" fmla="*/ 6595782 w 6958853"/>
              <a:gd name="connsiteY13" fmla="*/ 3099548 h 4602178"/>
              <a:gd name="connsiteX14" fmla="*/ 6958853 w 6958853"/>
              <a:gd name="connsiteY14" fmla="*/ 2286000 h 4602178"/>
              <a:gd name="connsiteX0" fmla="*/ 0 w 6958853"/>
              <a:gd name="connsiteY0" fmla="*/ 2265830 h 4602178"/>
              <a:gd name="connsiteX1" fmla="*/ 571500 w 6958853"/>
              <a:gd name="connsiteY1" fmla="*/ 1082489 h 4602178"/>
              <a:gd name="connsiteX2" fmla="*/ 968189 w 6958853"/>
              <a:gd name="connsiteY2" fmla="*/ 510988 h 4602178"/>
              <a:gd name="connsiteX3" fmla="*/ 1371600 w 6958853"/>
              <a:gd name="connsiteY3" fmla="*/ 127747 h 4602178"/>
              <a:gd name="connsiteX4" fmla="*/ 1727947 w 6958853"/>
              <a:gd name="connsiteY4" fmla="*/ 0 h 4602178"/>
              <a:gd name="connsiteX5" fmla="*/ 2104465 w 6958853"/>
              <a:gd name="connsiteY5" fmla="*/ 127748 h 4602178"/>
              <a:gd name="connsiteX6" fmla="*/ 2487706 w 6958853"/>
              <a:gd name="connsiteY6" fmla="*/ 517713 h 4602178"/>
              <a:gd name="connsiteX7" fmla="*/ 2870947 w 6958853"/>
              <a:gd name="connsiteY7" fmla="*/ 1102659 h 4602178"/>
              <a:gd name="connsiteX8" fmla="*/ 3442446 w 6958853"/>
              <a:gd name="connsiteY8" fmla="*/ 2299447 h 4602178"/>
              <a:gd name="connsiteX9" fmla="*/ 4598894 w 6958853"/>
              <a:gd name="connsiteY9" fmla="*/ 4202206 h 4602178"/>
              <a:gd name="connsiteX10" fmla="*/ 4874559 w 6958853"/>
              <a:gd name="connsiteY10" fmla="*/ 4484595 h 4602178"/>
              <a:gd name="connsiteX11" fmla="*/ 5217459 w 6958853"/>
              <a:gd name="connsiteY11" fmla="*/ 4598895 h 4602178"/>
              <a:gd name="connsiteX12" fmla="*/ 5762065 w 6958853"/>
              <a:gd name="connsiteY12" fmla="*/ 4370295 h 4602178"/>
              <a:gd name="connsiteX13" fmla="*/ 6595782 w 6958853"/>
              <a:gd name="connsiteY13" fmla="*/ 3099548 h 4602178"/>
              <a:gd name="connsiteX14" fmla="*/ 6958853 w 6958853"/>
              <a:gd name="connsiteY14" fmla="*/ 2286000 h 4602178"/>
              <a:gd name="connsiteX0" fmla="*/ 0 w 6958853"/>
              <a:gd name="connsiteY0" fmla="*/ 2265830 h 4606326"/>
              <a:gd name="connsiteX1" fmla="*/ 571500 w 6958853"/>
              <a:gd name="connsiteY1" fmla="*/ 1082489 h 4606326"/>
              <a:gd name="connsiteX2" fmla="*/ 968189 w 6958853"/>
              <a:gd name="connsiteY2" fmla="*/ 510988 h 4606326"/>
              <a:gd name="connsiteX3" fmla="*/ 1371600 w 6958853"/>
              <a:gd name="connsiteY3" fmla="*/ 127747 h 4606326"/>
              <a:gd name="connsiteX4" fmla="*/ 1727947 w 6958853"/>
              <a:gd name="connsiteY4" fmla="*/ 0 h 4606326"/>
              <a:gd name="connsiteX5" fmla="*/ 2104465 w 6958853"/>
              <a:gd name="connsiteY5" fmla="*/ 127748 h 4606326"/>
              <a:gd name="connsiteX6" fmla="*/ 2487706 w 6958853"/>
              <a:gd name="connsiteY6" fmla="*/ 517713 h 4606326"/>
              <a:gd name="connsiteX7" fmla="*/ 2870947 w 6958853"/>
              <a:gd name="connsiteY7" fmla="*/ 1102659 h 4606326"/>
              <a:gd name="connsiteX8" fmla="*/ 3442446 w 6958853"/>
              <a:gd name="connsiteY8" fmla="*/ 2299447 h 4606326"/>
              <a:gd name="connsiteX9" fmla="*/ 4598894 w 6958853"/>
              <a:gd name="connsiteY9" fmla="*/ 4202206 h 4606326"/>
              <a:gd name="connsiteX10" fmla="*/ 4874559 w 6958853"/>
              <a:gd name="connsiteY10" fmla="*/ 4484595 h 4606326"/>
              <a:gd name="connsiteX11" fmla="*/ 5217459 w 6958853"/>
              <a:gd name="connsiteY11" fmla="*/ 4598895 h 4606326"/>
              <a:gd name="connsiteX12" fmla="*/ 5762065 w 6958853"/>
              <a:gd name="connsiteY12" fmla="*/ 4289613 h 4606326"/>
              <a:gd name="connsiteX13" fmla="*/ 6595782 w 6958853"/>
              <a:gd name="connsiteY13" fmla="*/ 3099548 h 4606326"/>
              <a:gd name="connsiteX14" fmla="*/ 6958853 w 6958853"/>
              <a:gd name="connsiteY14" fmla="*/ 2286000 h 4606326"/>
              <a:gd name="connsiteX0" fmla="*/ 0 w 6958853"/>
              <a:gd name="connsiteY0" fmla="*/ 2265830 h 4606326"/>
              <a:gd name="connsiteX1" fmla="*/ 571500 w 6958853"/>
              <a:gd name="connsiteY1" fmla="*/ 1082489 h 4606326"/>
              <a:gd name="connsiteX2" fmla="*/ 968189 w 6958853"/>
              <a:gd name="connsiteY2" fmla="*/ 510988 h 4606326"/>
              <a:gd name="connsiteX3" fmla="*/ 1371600 w 6958853"/>
              <a:gd name="connsiteY3" fmla="*/ 127747 h 4606326"/>
              <a:gd name="connsiteX4" fmla="*/ 1727947 w 6958853"/>
              <a:gd name="connsiteY4" fmla="*/ 0 h 4606326"/>
              <a:gd name="connsiteX5" fmla="*/ 2104465 w 6958853"/>
              <a:gd name="connsiteY5" fmla="*/ 127748 h 4606326"/>
              <a:gd name="connsiteX6" fmla="*/ 2487706 w 6958853"/>
              <a:gd name="connsiteY6" fmla="*/ 517713 h 4606326"/>
              <a:gd name="connsiteX7" fmla="*/ 2870947 w 6958853"/>
              <a:gd name="connsiteY7" fmla="*/ 1102659 h 4606326"/>
              <a:gd name="connsiteX8" fmla="*/ 3442446 w 6958853"/>
              <a:gd name="connsiteY8" fmla="*/ 2299447 h 4606326"/>
              <a:gd name="connsiteX9" fmla="*/ 4598894 w 6958853"/>
              <a:gd name="connsiteY9" fmla="*/ 4202206 h 4606326"/>
              <a:gd name="connsiteX10" fmla="*/ 4874559 w 6958853"/>
              <a:gd name="connsiteY10" fmla="*/ 4484595 h 4606326"/>
              <a:gd name="connsiteX11" fmla="*/ 5217459 w 6958853"/>
              <a:gd name="connsiteY11" fmla="*/ 4598895 h 4606326"/>
              <a:gd name="connsiteX12" fmla="*/ 5762065 w 6958853"/>
              <a:gd name="connsiteY12" fmla="*/ 4289613 h 4606326"/>
              <a:gd name="connsiteX13" fmla="*/ 6555441 w 6958853"/>
              <a:gd name="connsiteY13" fmla="*/ 3072654 h 4606326"/>
              <a:gd name="connsiteX14" fmla="*/ 6958853 w 6958853"/>
              <a:gd name="connsiteY14" fmla="*/ 2286000 h 4606326"/>
              <a:gd name="connsiteX0" fmla="*/ 0 w 6958853"/>
              <a:gd name="connsiteY0" fmla="*/ 2265830 h 4632137"/>
              <a:gd name="connsiteX1" fmla="*/ 571500 w 6958853"/>
              <a:gd name="connsiteY1" fmla="*/ 1082489 h 4632137"/>
              <a:gd name="connsiteX2" fmla="*/ 968189 w 6958853"/>
              <a:gd name="connsiteY2" fmla="*/ 510988 h 4632137"/>
              <a:gd name="connsiteX3" fmla="*/ 1371600 w 6958853"/>
              <a:gd name="connsiteY3" fmla="*/ 127747 h 4632137"/>
              <a:gd name="connsiteX4" fmla="*/ 1727947 w 6958853"/>
              <a:gd name="connsiteY4" fmla="*/ 0 h 4632137"/>
              <a:gd name="connsiteX5" fmla="*/ 2104465 w 6958853"/>
              <a:gd name="connsiteY5" fmla="*/ 127748 h 4632137"/>
              <a:gd name="connsiteX6" fmla="*/ 2487706 w 6958853"/>
              <a:gd name="connsiteY6" fmla="*/ 517713 h 4632137"/>
              <a:gd name="connsiteX7" fmla="*/ 2870947 w 6958853"/>
              <a:gd name="connsiteY7" fmla="*/ 1102659 h 4632137"/>
              <a:gd name="connsiteX8" fmla="*/ 3442446 w 6958853"/>
              <a:gd name="connsiteY8" fmla="*/ 2299447 h 4632137"/>
              <a:gd name="connsiteX9" fmla="*/ 3993777 w 6958853"/>
              <a:gd name="connsiteY9" fmla="*/ 3368488 h 4632137"/>
              <a:gd name="connsiteX10" fmla="*/ 4874559 w 6958853"/>
              <a:gd name="connsiteY10" fmla="*/ 4484595 h 4632137"/>
              <a:gd name="connsiteX11" fmla="*/ 5217459 w 6958853"/>
              <a:gd name="connsiteY11" fmla="*/ 4598895 h 4632137"/>
              <a:gd name="connsiteX12" fmla="*/ 5762065 w 6958853"/>
              <a:gd name="connsiteY12" fmla="*/ 4289613 h 4632137"/>
              <a:gd name="connsiteX13" fmla="*/ 6555441 w 6958853"/>
              <a:gd name="connsiteY13" fmla="*/ 3072654 h 4632137"/>
              <a:gd name="connsiteX14" fmla="*/ 6958853 w 6958853"/>
              <a:gd name="connsiteY14" fmla="*/ 2286000 h 4632137"/>
              <a:gd name="connsiteX0" fmla="*/ 0 w 6958853"/>
              <a:gd name="connsiteY0" fmla="*/ 2265830 h 4608309"/>
              <a:gd name="connsiteX1" fmla="*/ 571500 w 6958853"/>
              <a:gd name="connsiteY1" fmla="*/ 1082489 h 4608309"/>
              <a:gd name="connsiteX2" fmla="*/ 968189 w 6958853"/>
              <a:gd name="connsiteY2" fmla="*/ 510988 h 4608309"/>
              <a:gd name="connsiteX3" fmla="*/ 1371600 w 6958853"/>
              <a:gd name="connsiteY3" fmla="*/ 127747 h 4608309"/>
              <a:gd name="connsiteX4" fmla="*/ 1727947 w 6958853"/>
              <a:gd name="connsiteY4" fmla="*/ 0 h 4608309"/>
              <a:gd name="connsiteX5" fmla="*/ 2104465 w 6958853"/>
              <a:gd name="connsiteY5" fmla="*/ 127748 h 4608309"/>
              <a:gd name="connsiteX6" fmla="*/ 2487706 w 6958853"/>
              <a:gd name="connsiteY6" fmla="*/ 517713 h 4608309"/>
              <a:gd name="connsiteX7" fmla="*/ 2870947 w 6958853"/>
              <a:gd name="connsiteY7" fmla="*/ 1102659 h 4608309"/>
              <a:gd name="connsiteX8" fmla="*/ 3442446 w 6958853"/>
              <a:gd name="connsiteY8" fmla="*/ 2299447 h 4608309"/>
              <a:gd name="connsiteX9" fmla="*/ 3993777 w 6958853"/>
              <a:gd name="connsiteY9" fmla="*/ 3368488 h 4608309"/>
              <a:gd name="connsiteX10" fmla="*/ 4424082 w 6958853"/>
              <a:gd name="connsiteY10" fmla="*/ 4047565 h 4608309"/>
              <a:gd name="connsiteX11" fmla="*/ 4874559 w 6958853"/>
              <a:gd name="connsiteY11" fmla="*/ 4484595 h 4608309"/>
              <a:gd name="connsiteX12" fmla="*/ 5217459 w 6958853"/>
              <a:gd name="connsiteY12" fmla="*/ 4598895 h 4608309"/>
              <a:gd name="connsiteX13" fmla="*/ 5762065 w 6958853"/>
              <a:gd name="connsiteY13" fmla="*/ 4289613 h 4608309"/>
              <a:gd name="connsiteX14" fmla="*/ 6555441 w 6958853"/>
              <a:gd name="connsiteY14" fmla="*/ 3072654 h 4608309"/>
              <a:gd name="connsiteX15" fmla="*/ 6958853 w 6958853"/>
              <a:gd name="connsiteY15" fmla="*/ 2286000 h 4608309"/>
              <a:gd name="connsiteX0" fmla="*/ 0 w 6958853"/>
              <a:gd name="connsiteY0" fmla="*/ 2265830 h 4599740"/>
              <a:gd name="connsiteX1" fmla="*/ 571500 w 6958853"/>
              <a:gd name="connsiteY1" fmla="*/ 1082489 h 4599740"/>
              <a:gd name="connsiteX2" fmla="*/ 968189 w 6958853"/>
              <a:gd name="connsiteY2" fmla="*/ 510988 h 4599740"/>
              <a:gd name="connsiteX3" fmla="*/ 1371600 w 6958853"/>
              <a:gd name="connsiteY3" fmla="*/ 127747 h 4599740"/>
              <a:gd name="connsiteX4" fmla="*/ 1727947 w 6958853"/>
              <a:gd name="connsiteY4" fmla="*/ 0 h 4599740"/>
              <a:gd name="connsiteX5" fmla="*/ 2104465 w 6958853"/>
              <a:gd name="connsiteY5" fmla="*/ 127748 h 4599740"/>
              <a:gd name="connsiteX6" fmla="*/ 2487706 w 6958853"/>
              <a:gd name="connsiteY6" fmla="*/ 517713 h 4599740"/>
              <a:gd name="connsiteX7" fmla="*/ 2870947 w 6958853"/>
              <a:gd name="connsiteY7" fmla="*/ 1102659 h 4599740"/>
              <a:gd name="connsiteX8" fmla="*/ 3442446 w 6958853"/>
              <a:gd name="connsiteY8" fmla="*/ 2299447 h 4599740"/>
              <a:gd name="connsiteX9" fmla="*/ 3993777 w 6958853"/>
              <a:gd name="connsiteY9" fmla="*/ 3368488 h 4599740"/>
              <a:gd name="connsiteX10" fmla="*/ 4424082 w 6958853"/>
              <a:gd name="connsiteY10" fmla="*/ 4047565 h 4599740"/>
              <a:gd name="connsiteX11" fmla="*/ 4733365 w 6958853"/>
              <a:gd name="connsiteY11" fmla="*/ 4370295 h 4599740"/>
              <a:gd name="connsiteX12" fmla="*/ 5217459 w 6958853"/>
              <a:gd name="connsiteY12" fmla="*/ 4598895 h 4599740"/>
              <a:gd name="connsiteX13" fmla="*/ 5762065 w 6958853"/>
              <a:gd name="connsiteY13" fmla="*/ 4289613 h 4599740"/>
              <a:gd name="connsiteX14" fmla="*/ 6555441 w 6958853"/>
              <a:gd name="connsiteY14" fmla="*/ 3072654 h 4599740"/>
              <a:gd name="connsiteX15" fmla="*/ 6958853 w 6958853"/>
              <a:gd name="connsiteY15" fmla="*/ 2286000 h 4599740"/>
              <a:gd name="connsiteX0" fmla="*/ 0 w 6958853"/>
              <a:gd name="connsiteY0" fmla="*/ 2265830 h 4593046"/>
              <a:gd name="connsiteX1" fmla="*/ 571500 w 6958853"/>
              <a:gd name="connsiteY1" fmla="*/ 1082489 h 4593046"/>
              <a:gd name="connsiteX2" fmla="*/ 968189 w 6958853"/>
              <a:gd name="connsiteY2" fmla="*/ 510988 h 4593046"/>
              <a:gd name="connsiteX3" fmla="*/ 1371600 w 6958853"/>
              <a:gd name="connsiteY3" fmla="*/ 127747 h 4593046"/>
              <a:gd name="connsiteX4" fmla="*/ 1727947 w 6958853"/>
              <a:gd name="connsiteY4" fmla="*/ 0 h 4593046"/>
              <a:gd name="connsiteX5" fmla="*/ 2104465 w 6958853"/>
              <a:gd name="connsiteY5" fmla="*/ 127748 h 4593046"/>
              <a:gd name="connsiteX6" fmla="*/ 2487706 w 6958853"/>
              <a:gd name="connsiteY6" fmla="*/ 517713 h 4593046"/>
              <a:gd name="connsiteX7" fmla="*/ 2870947 w 6958853"/>
              <a:gd name="connsiteY7" fmla="*/ 1102659 h 4593046"/>
              <a:gd name="connsiteX8" fmla="*/ 3442446 w 6958853"/>
              <a:gd name="connsiteY8" fmla="*/ 2299447 h 4593046"/>
              <a:gd name="connsiteX9" fmla="*/ 3993777 w 6958853"/>
              <a:gd name="connsiteY9" fmla="*/ 3368488 h 4593046"/>
              <a:gd name="connsiteX10" fmla="*/ 4424082 w 6958853"/>
              <a:gd name="connsiteY10" fmla="*/ 4047565 h 4593046"/>
              <a:gd name="connsiteX11" fmla="*/ 4733365 w 6958853"/>
              <a:gd name="connsiteY11" fmla="*/ 4370295 h 4593046"/>
              <a:gd name="connsiteX12" fmla="*/ 5217459 w 6958853"/>
              <a:gd name="connsiteY12" fmla="*/ 4592171 h 4593046"/>
              <a:gd name="connsiteX13" fmla="*/ 5762065 w 6958853"/>
              <a:gd name="connsiteY13" fmla="*/ 4289613 h 4593046"/>
              <a:gd name="connsiteX14" fmla="*/ 6555441 w 6958853"/>
              <a:gd name="connsiteY14" fmla="*/ 3072654 h 4593046"/>
              <a:gd name="connsiteX15" fmla="*/ 6958853 w 6958853"/>
              <a:gd name="connsiteY15" fmla="*/ 2286000 h 459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8853" h="4593046">
                <a:moveTo>
                  <a:pt x="0" y="2265830"/>
                </a:moveTo>
                <a:cubicBezTo>
                  <a:pt x="193862" y="1835524"/>
                  <a:pt x="410135" y="1374963"/>
                  <a:pt x="571500" y="1082489"/>
                </a:cubicBezTo>
                <a:cubicBezTo>
                  <a:pt x="732865" y="790015"/>
                  <a:pt x="834839" y="670112"/>
                  <a:pt x="968189" y="510988"/>
                </a:cubicBezTo>
                <a:cubicBezTo>
                  <a:pt x="1101539" y="351864"/>
                  <a:pt x="1244974" y="212912"/>
                  <a:pt x="1371600" y="127747"/>
                </a:cubicBezTo>
                <a:cubicBezTo>
                  <a:pt x="1498226" y="42582"/>
                  <a:pt x="1605803" y="0"/>
                  <a:pt x="1727947" y="0"/>
                </a:cubicBezTo>
                <a:cubicBezTo>
                  <a:pt x="1850091" y="0"/>
                  <a:pt x="1977839" y="41463"/>
                  <a:pt x="2104465" y="127748"/>
                </a:cubicBezTo>
                <a:cubicBezTo>
                  <a:pt x="2231091" y="214033"/>
                  <a:pt x="2359959" y="355228"/>
                  <a:pt x="2487706" y="517713"/>
                </a:cubicBezTo>
                <a:cubicBezTo>
                  <a:pt x="2615453" y="680198"/>
                  <a:pt x="2711824" y="805703"/>
                  <a:pt x="2870947" y="1102659"/>
                </a:cubicBezTo>
                <a:cubicBezTo>
                  <a:pt x="3030070" y="1399615"/>
                  <a:pt x="3255308" y="1921809"/>
                  <a:pt x="3442446" y="2299447"/>
                </a:cubicBezTo>
                <a:cubicBezTo>
                  <a:pt x="3629584" y="2677085"/>
                  <a:pt x="3830171" y="3077135"/>
                  <a:pt x="3993777" y="3368488"/>
                </a:cubicBezTo>
                <a:cubicBezTo>
                  <a:pt x="4157383" y="3659841"/>
                  <a:pt x="4277285" y="3861547"/>
                  <a:pt x="4424082" y="4047565"/>
                </a:cubicBezTo>
                <a:cubicBezTo>
                  <a:pt x="4570879" y="4233583"/>
                  <a:pt x="4601136" y="4279527"/>
                  <a:pt x="4733365" y="4370295"/>
                </a:cubicBezTo>
                <a:cubicBezTo>
                  <a:pt x="4865594" y="4461063"/>
                  <a:pt x="5046009" y="4605618"/>
                  <a:pt x="5217459" y="4592171"/>
                </a:cubicBezTo>
                <a:cubicBezTo>
                  <a:pt x="5388909" y="4578724"/>
                  <a:pt x="5539068" y="4542866"/>
                  <a:pt x="5762065" y="4289613"/>
                </a:cubicBezTo>
                <a:cubicBezTo>
                  <a:pt x="5985062" y="4036360"/>
                  <a:pt x="6355976" y="3406590"/>
                  <a:pt x="6555441" y="3072654"/>
                </a:cubicBezTo>
                <a:cubicBezTo>
                  <a:pt x="6754906" y="2738719"/>
                  <a:pt x="6958853" y="2286000"/>
                  <a:pt x="6958853" y="2286000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75" y="4540477"/>
            <a:ext cx="8789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/>
              <a:t>there’s still low-frequency noise in the signal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e.g., frequencies below </a:t>
            </a:r>
            <a:r>
              <a:rPr lang="en-US" sz="1400" dirty="0">
                <a:solidFill>
                  <a:srgbClr val="FFFF00"/>
                </a:solidFill>
              </a:rPr>
              <a:t>3 cycles/run</a:t>
            </a:r>
          </a:p>
          <a:p>
            <a:pPr lvl="1"/>
            <a:r>
              <a:rPr lang="mr-IN" sz="1400" dirty="0"/>
              <a:t>…</a:t>
            </a:r>
            <a:r>
              <a:rPr lang="en-CA" sz="1400" dirty="0"/>
              <a:t> like </a:t>
            </a:r>
            <a:r>
              <a:rPr lang="en-CA" sz="1400" dirty="0">
                <a:solidFill>
                  <a:srgbClr val="00FF00"/>
                </a:solidFill>
              </a:rPr>
              <a:t>2 cycles/run </a:t>
            </a:r>
          </a:p>
          <a:p>
            <a:pPr lvl="1"/>
            <a:r>
              <a:rPr lang="mr-IN" sz="1400" dirty="0"/>
              <a:t>…</a:t>
            </a:r>
            <a:r>
              <a:rPr lang="en-CA" sz="1400" dirty="0"/>
              <a:t> or </a:t>
            </a:r>
            <a:r>
              <a:rPr lang="en-CA" sz="1400" dirty="0">
                <a:solidFill>
                  <a:srgbClr val="FF9300"/>
                </a:solidFill>
              </a:rPr>
              <a:t>1 cycle/run</a:t>
            </a:r>
          </a:p>
          <a:p>
            <a:pPr lvl="1"/>
            <a:r>
              <a:rPr lang="mr-IN" sz="1400" dirty="0"/>
              <a:t>…</a:t>
            </a:r>
            <a:r>
              <a:rPr lang="en-CA" sz="1400" dirty="0"/>
              <a:t> and other frequencies</a:t>
            </a:r>
          </a:p>
          <a:p>
            <a:pPr marL="285750" indent="-285750">
              <a:buFont typeface="Arial" charset="0"/>
              <a:buChar char="•"/>
            </a:pPr>
            <a:r>
              <a:rPr lang="en-CA" sz="1400" dirty="0"/>
              <a:t>we can remove these low frequencies from the signal</a:t>
            </a:r>
          </a:p>
          <a:p>
            <a:pPr marL="285750" indent="-285750">
              <a:buFont typeface="Arial" charset="0"/>
              <a:buChar char="•"/>
            </a:pPr>
            <a:r>
              <a:rPr lang="en-CA" sz="1400" dirty="0"/>
              <a:t>we want to stop the low frequencies from passing through our filter but let the high frequencies pass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sz="1400" dirty="0"/>
              <a:t>∴ the filter we use is called a </a:t>
            </a:r>
            <a:r>
              <a:rPr lang="en-CA" sz="1400" b="1" dirty="0"/>
              <a:t>high-pass filter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sz="1400" dirty="0" err="1"/>
              <a:t>cutoff</a:t>
            </a:r>
            <a:r>
              <a:rPr lang="en-CA" sz="1400" dirty="0"/>
              <a:t> = 0.009 Hz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9145" y="4553877"/>
            <a:ext cx="17203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3 cycles/run</a:t>
            </a:r>
          </a:p>
          <a:p>
            <a:r>
              <a:rPr lang="en-US" sz="1600" i="1" dirty="0"/>
              <a:t>= 3 cycles/340 s</a:t>
            </a:r>
          </a:p>
          <a:p>
            <a:r>
              <a:rPr lang="en-US" sz="1600" i="1" dirty="0"/>
              <a:t>= 0.009 cycles/s </a:t>
            </a:r>
          </a:p>
          <a:p>
            <a:r>
              <a:rPr lang="en-US" sz="1600" i="1" dirty="0"/>
              <a:t>= 0.009 Hz 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7193592" y="2673571"/>
            <a:ext cx="0" cy="140350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7141756" y="2656864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Pass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15603" y="2656864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644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1" grpId="0"/>
      <p:bldP spid="37" grpId="0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637700" y="4600352"/>
            <a:ext cx="2326788" cy="1799032"/>
            <a:chOff x="6372200" y="700368"/>
            <a:chExt cx="2326788" cy="179903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37700" y="2650360"/>
            <a:ext cx="2326788" cy="1799032"/>
            <a:chOff x="6372200" y="700368"/>
            <a:chExt cx="2326788" cy="179903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37700" y="700368"/>
            <a:ext cx="2326788" cy="1799032"/>
            <a:chOff x="6372200" y="700368"/>
            <a:chExt cx="2326788" cy="179903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7" y="700368"/>
            <a:ext cx="5101609" cy="1650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2645153"/>
            <a:ext cx="5134214" cy="165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7" y="4725145"/>
            <a:ext cx="5128597" cy="1656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57051" y="1196752"/>
            <a:ext cx="628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4711" y="2959953"/>
            <a:ext cx="12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LTR</a:t>
            </a:r>
          </a:p>
          <a:p>
            <a:pPr algn="ctr"/>
            <a:r>
              <a:rPr lang="en-US" sz="1200" dirty="0"/>
              <a:t>(linear trend removal)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54426" y="4793724"/>
            <a:ext cx="143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LTR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THP3c</a:t>
            </a:r>
          </a:p>
          <a:p>
            <a:pPr algn="ctr"/>
            <a:r>
              <a:rPr lang="en-US" sz="1200" dirty="0"/>
              <a:t>(temporal high-pass 3 cycles/run)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88989"/>
            <a:ext cx="9144000" cy="461665"/>
          </a:xfrm>
        </p:spPr>
        <p:txBody>
          <a:bodyPr/>
          <a:lstStyle/>
          <a:p>
            <a:r>
              <a:rPr lang="en-US" sz="2400" dirty="0"/>
              <a:t>Temporal Filtering You Should </a:t>
            </a:r>
            <a:r>
              <a:rPr lang="en-US" sz="2400"/>
              <a:t>Usually Do: LTR + High-Pass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136" y="720964"/>
            <a:ext cx="2069352" cy="1524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543" y="2673571"/>
            <a:ext cx="2057156" cy="1528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056" y="4637917"/>
            <a:ext cx="2046432" cy="15072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5603" y="2656864"/>
            <a:ext cx="925008" cy="1420208"/>
            <a:chOff x="6450103" y="2656864"/>
            <a:chExt cx="925008" cy="1420208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6928092" y="2673571"/>
              <a:ext cx="0" cy="140350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6876256" y="2656864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Pass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50103" y="2656864"/>
              <a:ext cx="5309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Block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09708" y="4627976"/>
            <a:ext cx="925008" cy="1420208"/>
            <a:chOff x="6450103" y="2656864"/>
            <a:chExt cx="925008" cy="1420208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6928092" y="2673571"/>
              <a:ext cx="0" cy="140350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6876256" y="2656864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Pass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50103" y="2656864"/>
              <a:ext cx="5309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2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7" y="620688"/>
            <a:ext cx="5120667" cy="165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8" y="2708920"/>
            <a:ext cx="5143036" cy="166084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88989"/>
            <a:ext cx="9144000" cy="461665"/>
          </a:xfrm>
        </p:spPr>
        <p:txBody>
          <a:bodyPr/>
          <a:lstStyle/>
          <a:p>
            <a:r>
              <a:rPr lang="en-US" sz="2400" dirty="0"/>
              <a:t>Temporal Filtering You Should Not Do: Aggressive High-Pass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3953" y="1196752"/>
            <a:ext cx="628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6434" y="2780928"/>
            <a:ext cx="1433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LTR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THP</a:t>
            </a:r>
            <a:r>
              <a:rPr lang="en-US" sz="1600" dirty="0">
                <a:solidFill>
                  <a:srgbClr val="FFFF00"/>
                </a:solidFill>
              </a:rPr>
              <a:t>3c</a:t>
            </a:r>
          </a:p>
          <a:p>
            <a:pPr algn="ctr"/>
            <a:r>
              <a:rPr lang="en-US" sz="1200" dirty="0"/>
              <a:t>(temporal high-pass </a:t>
            </a:r>
            <a:r>
              <a:rPr lang="en-US" sz="1200" dirty="0">
                <a:solidFill>
                  <a:srgbClr val="FFFF00"/>
                </a:solidFill>
              </a:rPr>
              <a:t>3 cycles/run</a:t>
            </a:r>
          </a:p>
          <a:p>
            <a:pPr algn="ctr"/>
            <a:r>
              <a:rPr lang="en-US" sz="1200" dirty="0"/>
              <a:t>= .009 Hz)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7524" y="4781852"/>
            <a:ext cx="1501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LTR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THP</a:t>
            </a:r>
            <a:r>
              <a:rPr lang="en-US" sz="1600" dirty="0">
                <a:solidFill>
                  <a:srgbClr val="FFFF00"/>
                </a:solidFill>
              </a:rPr>
              <a:t>24c</a:t>
            </a:r>
          </a:p>
          <a:p>
            <a:pPr algn="ctr"/>
            <a:r>
              <a:rPr lang="en-US" sz="1200" dirty="0"/>
              <a:t>(temporal high-pass </a:t>
            </a:r>
            <a:r>
              <a:rPr lang="en-US" sz="1200" dirty="0">
                <a:solidFill>
                  <a:srgbClr val="FFFF00"/>
                </a:solidFill>
              </a:rPr>
              <a:t>24 cycles/run</a:t>
            </a:r>
          </a:p>
          <a:p>
            <a:pPr algn="ctr"/>
            <a:r>
              <a:rPr lang="en-US" sz="1200"/>
              <a:t>= ? </a:t>
            </a:r>
            <a:r>
              <a:rPr lang="en-US" sz="1200" dirty="0"/>
              <a:t>Hz)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637700" y="700368"/>
            <a:ext cx="2326788" cy="1799032"/>
            <a:chOff x="6372200" y="700368"/>
            <a:chExt cx="2326788" cy="179903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136" y="720964"/>
            <a:ext cx="2069352" cy="152469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637700" y="2633763"/>
            <a:ext cx="2326788" cy="1799032"/>
            <a:chOff x="6372200" y="700368"/>
            <a:chExt cx="2326788" cy="1799032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056" y="2671328"/>
            <a:ext cx="2046432" cy="150721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709708" y="2661387"/>
            <a:ext cx="925008" cy="1420208"/>
            <a:chOff x="6450103" y="2656864"/>
            <a:chExt cx="925008" cy="1420208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6928092" y="2673571"/>
              <a:ext cx="0" cy="140350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876256" y="2656864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Pass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50103" y="2656864"/>
              <a:ext cx="5309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Block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37700" y="4640954"/>
            <a:ext cx="2326788" cy="1799032"/>
            <a:chOff x="6372200" y="700368"/>
            <a:chExt cx="2326788" cy="179903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223" y="4655823"/>
            <a:ext cx="5028005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247" y="4670506"/>
            <a:ext cx="2072577" cy="149248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876256" y="4652916"/>
            <a:ext cx="925008" cy="1420208"/>
            <a:chOff x="6450103" y="2656864"/>
            <a:chExt cx="925008" cy="1420208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6928092" y="2673571"/>
              <a:ext cx="0" cy="140350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6876256" y="2656864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Pass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50103" y="2656864"/>
              <a:ext cx="5309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Block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59177" y="4622138"/>
            <a:ext cx="3134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Marker Felt Thin" charset="0"/>
                <a:ea typeface="Marker Felt Thin" charset="0"/>
                <a:cs typeface="Marker Felt Thin" charset="0"/>
              </a:rPr>
              <a:t>WTF Happened?!</a:t>
            </a:r>
          </a:p>
        </p:txBody>
      </p:sp>
    </p:spTree>
    <p:extLst>
      <p:ext uri="{BB962C8B-B14F-4D97-AF65-F5344CB8AC3E}">
        <p14:creationId xmlns:p14="http://schemas.microsoft.com/office/powerpoint/2010/main" val="2924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76FC-7883-1648-82AF-3A64898FBD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Two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F9F8A-A348-5142-95BE-0AF2A3C7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2736"/>
            <a:ext cx="8278688" cy="51816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tx2"/>
                </a:solidFill>
              </a:rPr>
              <a:t>Preprocessing of data before running GLM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tx2"/>
                </a:solidFill>
              </a:rPr>
              <a:t>Include PONIs in GLM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" y="2924944"/>
            <a:ext cx="5131654" cy="187220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6619"/>
            <a:ext cx="9144000" cy="830997"/>
          </a:xfrm>
        </p:spPr>
        <p:txBody>
          <a:bodyPr/>
          <a:lstStyle/>
          <a:p>
            <a:r>
              <a:rPr lang="en-US" sz="2400" dirty="0"/>
              <a:t>Low-Pass Filtering: Looks great but causes violations of statistical assumptions regarding autocorrelation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2731" y="3027352"/>
            <a:ext cx="14754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LTR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THP3c</a:t>
            </a:r>
          </a:p>
          <a:p>
            <a:pPr algn="ctr"/>
            <a:r>
              <a:rPr lang="en-US" sz="1200" dirty="0"/>
              <a:t>(temporal high-pass 3 cycles/run)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TDTS2.8s</a:t>
            </a:r>
          </a:p>
          <a:p>
            <a:pPr algn="ctr"/>
            <a:r>
              <a:rPr lang="en-US" sz="1200" dirty="0"/>
              <a:t>(Time-domain temporal smoothing</a:t>
            </a:r>
          </a:p>
          <a:p>
            <a:pPr algn="ctr"/>
            <a:r>
              <a:rPr lang="en-US" sz="1200" dirty="0"/>
              <a:t>Gaussian FWHM 2.8 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8" y="1127893"/>
            <a:ext cx="5143036" cy="1660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6434" y="1199901"/>
            <a:ext cx="1433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LTR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THP</a:t>
            </a:r>
            <a:r>
              <a:rPr lang="en-US" sz="1600" dirty="0">
                <a:solidFill>
                  <a:srgbClr val="FFFF00"/>
                </a:solidFill>
              </a:rPr>
              <a:t>3c</a:t>
            </a:r>
          </a:p>
          <a:p>
            <a:pPr algn="ctr"/>
            <a:r>
              <a:rPr lang="en-US" sz="1200" dirty="0"/>
              <a:t>(temporal high-pass </a:t>
            </a:r>
            <a:r>
              <a:rPr lang="en-US" sz="1200" dirty="0">
                <a:solidFill>
                  <a:srgbClr val="FFFF00"/>
                </a:solidFill>
              </a:rPr>
              <a:t>3 cycles/run</a:t>
            </a:r>
          </a:p>
          <a:p>
            <a:pPr algn="ctr"/>
            <a:r>
              <a:rPr lang="en-US" sz="1200" dirty="0"/>
              <a:t>= .009 Hz)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37700" y="1052736"/>
            <a:ext cx="2326788" cy="1799032"/>
            <a:chOff x="6372200" y="700368"/>
            <a:chExt cx="2326788" cy="179903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056" y="1090301"/>
            <a:ext cx="2046432" cy="150721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7187697" y="1097067"/>
            <a:ext cx="0" cy="140350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135861" y="1080360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Pass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9708" y="1080360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Block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18890" y="3047307"/>
            <a:ext cx="2326788" cy="1799032"/>
            <a:chOff x="6372200" y="700368"/>
            <a:chExt cx="2326788" cy="179903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372200" y="700368"/>
              <a:ext cx="2326788" cy="1792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54448" y="2222401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Frequency (Hz)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6206676" y="133382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Power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4983" y="3082289"/>
            <a:ext cx="2103105" cy="149230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668432" y="3068960"/>
            <a:ext cx="925008" cy="1420208"/>
            <a:chOff x="6450103" y="2656864"/>
            <a:chExt cx="925008" cy="1420208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6928092" y="2673571"/>
              <a:ext cx="0" cy="140350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876256" y="2656864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Pass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50103" y="2656864"/>
              <a:ext cx="5309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Block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019594" y="3082289"/>
            <a:ext cx="9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Temporal smoothing reduces high-frequency power</a:t>
            </a:r>
          </a:p>
        </p:txBody>
      </p:sp>
    </p:spTree>
    <p:extLst>
      <p:ext uri="{BB962C8B-B14F-4D97-AF65-F5344CB8AC3E}">
        <p14:creationId xmlns:p14="http://schemas.microsoft.com/office/powerpoint/2010/main" val="647948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CD47-1109-FA47-AA45-09834D5E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dirty="0"/>
              <a:t>Moving Variance from Noise to Signal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D8E3D-ABE0-1F47-80E7-07A4409E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Predictors of No Interest</a:t>
            </a:r>
          </a:p>
        </p:txBody>
      </p:sp>
    </p:spTree>
    <p:extLst>
      <p:ext uri="{BB962C8B-B14F-4D97-AF65-F5344CB8AC3E}">
        <p14:creationId xmlns:p14="http://schemas.microsoft.com/office/powerpoint/2010/main" val="2746429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765E-E220-694E-AE16-A4A6E032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No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0C236-140E-7048-AFB0-D503FD1EC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there is variance that is known but not particularly interesting</a:t>
            </a:r>
          </a:p>
          <a:p>
            <a:r>
              <a:rPr lang="en-US" dirty="0"/>
              <a:t>We can create predictors that account for this variance and thus remove it from the residuals</a:t>
            </a:r>
          </a:p>
          <a:p>
            <a:r>
              <a:rPr lang="en-US" dirty="0"/>
              <a:t>Common examples</a:t>
            </a:r>
          </a:p>
          <a:p>
            <a:pPr lvl="1"/>
            <a:r>
              <a:rPr lang="en-US" dirty="0"/>
              <a:t>regressors for experimental components</a:t>
            </a:r>
          </a:p>
          <a:p>
            <a:pPr lvl="2"/>
            <a:r>
              <a:rPr lang="en-US" dirty="0"/>
              <a:t>motor responses</a:t>
            </a:r>
          </a:p>
          <a:p>
            <a:pPr lvl="2"/>
            <a:r>
              <a:rPr lang="en-US" dirty="0"/>
              <a:t>instruction periods</a:t>
            </a:r>
          </a:p>
          <a:p>
            <a:pPr lvl="2"/>
            <a:r>
              <a:rPr lang="en-US" dirty="0"/>
              <a:t>error trials</a:t>
            </a:r>
          </a:p>
          <a:p>
            <a:pPr lvl="1"/>
            <a:r>
              <a:rPr lang="en-US" dirty="0"/>
              <a:t>regressors for known sources of noise</a:t>
            </a:r>
          </a:p>
          <a:p>
            <a:pPr lvl="2"/>
            <a:r>
              <a:rPr lang="en-US" dirty="0"/>
              <a:t>motion</a:t>
            </a:r>
          </a:p>
          <a:p>
            <a:pPr lvl="2"/>
            <a:r>
              <a:rPr lang="en-US" dirty="0"/>
              <a:t>respiratory/cardiac signals</a:t>
            </a:r>
          </a:p>
          <a:p>
            <a:pPr lvl="2"/>
            <a:r>
              <a:rPr lang="en-US" dirty="0"/>
              <a:t>unknown noise</a:t>
            </a:r>
          </a:p>
        </p:txBody>
      </p:sp>
    </p:spTree>
    <p:extLst>
      <p:ext uri="{BB962C8B-B14F-4D97-AF65-F5344CB8AC3E}">
        <p14:creationId xmlns:p14="http://schemas.microsoft.com/office/powerpoint/2010/main" val="2552765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765E-E220-694E-AE16-A4A6E032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PONIs are not a panacea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0C236-140E-7048-AFB0-D503FD1EC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sources do not always match their measurements</a:t>
            </a:r>
          </a:p>
          <a:p>
            <a:pPr lvl="1"/>
            <a:r>
              <a:rPr lang="en-US" dirty="0"/>
              <a:t>e.g., motion can lead to transient effects</a:t>
            </a:r>
          </a:p>
          <a:p>
            <a:pPr lvl="1"/>
            <a:r>
              <a:rPr lang="en-US" dirty="0"/>
              <a:t>can include derivatives</a:t>
            </a:r>
          </a:p>
          <a:p>
            <a:r>
              <a:rPr lang="en-US" dirty="0"/>
              <a:t>PONIs utilize degrees of freedom and including too many reduces statistical power</a:t>
            </a:r>
          </a:p>
          <a:p>
            <a:r>
              <a:rPr lang="en-US" dirty="0"/>
              <a:t>If PONIs are correlated with predictors of interest (POIs), they can reduce the significance of the POIs</a:t>
            </a:r>
          </a:p>
          <a:p>
            <a:pPr lvl="1"/>
            <a:r>
              <a:rPr lang="en-US" dirty="0"/>
              <a:t>common problem with motion predictors</a:t>
            </a:r>
          </a:p>
          <a:p>
            <a:pPr lvl="1"/>
            <a:r>
              <a:rPr lang="en-US" dirty="0"/>
              <a:t>common problem with events that must occur in a particular order (e.g. </a:t>
            </a:r>
            <a:r>
              <a:rPr lang="en-US"/>
              <a:t>delay paradigms)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1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794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Order of Preprocessing Steps is Important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Thought question: Why should you run motion correction before temporal preprocessing (e.g., linear trend removal)?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If you execute all the steps together, software like Brain Voyager will execute the steps in the appropriate order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Be careful if you decide to manually run the steps sequentially.  Some steps should be done before others.</a:t>
            </a:r>
          </a:p>
        </p:txBody>
      </p:sp>
    </p:spTree>
    <p:extLst>
      <p:ext uri="{BB962C8B-B14F-4D97-AF65-F5344CB8AC3E}">
        <p14:creationId xmlns:p14="http://schemas.microsoft.com/office/powerpoint/2010/main" val="920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SSTC and 3DMC Interact</a:t>
            </a:r>
          </a:p>
        </p:txBody>
      </p:sp>
      <p:pic>
        <p:nvPicPr>
          <p:cNvPr id="148482" name="Picture 3" descr="Screen Shot 2013-01-27 at 8.0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013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Oval 4"/>
          <p:cNvSpPr>
            <a:spLocks noChangeArrowheads="1"/>
          </p:cNvSpPr>
          <p:nvPr/>
        </p:nvSpPr>
        <p:spPr bwMode="auto">
          <a:xfrm>
            <a:off x="4500563" y="908050"/>
            <a:ext cx="3024187" cy="1584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043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Take-Home Messages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Look at your data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Work with your physicist to minimize physical noise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Design your experiments to minimize physiological noise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Motion is the worst problem: When in doubt, throw it out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Preprocessing is not always a “one size fits all” exercise</a:t>
            </a:r>
          </a:p>
        </p:txBody>
      </p:sp>
    </p:spTree>
    <p:extLst>
      <p:ext uri="{BB962C8B-B14F-4D97-AF65-F5344CB8AC3E}">
        <p14:creationId xmlns:p14="http://schemas.microsoft.com/office/powerpoint/2010/main" val="322027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F4AE-B6B1-A04F-9908-910A7BE5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fMR</a:t>
            </a:r>
            <a:r>
              <a:rPr lang="en-US" dirty="0"/>
              <a:t> Preprocessing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E609A-CFD8-4545-8381-5B345812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780928"/>
            <a:ext cx="5832648" cy="3589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CC87B-582A-AD46-9DBE-3B2358926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80728"/>
            <a:ext cx="69977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5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043C-86CA-D548-BBDF-73FABAE4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VTC Preprocessing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F7228-BD8D-0D4F-BE56-9201B87E2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6959600" cy="161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E033B-0F11-7D46-9A6F-339DA0694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698502"/>
            <a:ext cx="6012160" cy="35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CD47-1109-FA47-AA45-09834D5E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dirty="0"/>
              <a:t>Increasing Signal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D8E3D-ABE0-1F47-80E7-07A4409E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Slice Scan-time Correction</a:t>
            </a:r>
          </a:p>
        </p:txBody>
      </p:sp>
    </p:spTree>
    <p:extLst>
      <p:ext uri="{BB962C8B-B14F-4D97-AF65-F5344CB8AC3E}">
        <p14:creationId xmlns:p14="http://schemas.microsoft.com/office/powerpoint/2010/main" val="111621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Slice Order</a:t>
            </a:r>
          </a:p>
        </p:txBody>
      </p:sp>
      <p:sp>
        <p:nvSpPr>
          <p:cNvPr id="109570" name="Text Box 7"/>
          <p:cNvSpPr txBox="1">
            <a:spLocks noChangeArrowheads="1"/>
          </p:cNvSpPr>
          <p:nvPr/>
        </p:nvSpPr>
        <p:spPr bwMode="auto">
          <a:xfrm>
            <a:off x="1547813" y="1076325"/>
            <a:ext cx="17922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/>
              <a:t>Non-</a:t>
            </a:r>
          </a:p>
          <a:p>
            <a:pPr algn="ctr" eaLnBrk="1" hangingPunct="1"/>
            <a:r>
              <a:rPr lang="en-US" altLang="en-US" sz="2400"/>
              <a:t>Interleaved;</a:t>
            </a:r>
          </a:p>
          <a:p>
            <a:pPr algn="ctr" eaLnBrk="1" hangingPunct="1"/>
            <a:r>
              <a:rPr lang="en-US" altLang="en-US" sz="2400"/>
              <a:t>Descending</a:t>
            </a:r>
          </a:p>
          <a:p>
            <a:pPr algn="ctr" eaLnBrk="1" hangingPunct="1"/>
            <a:endParaRPr lang="en-US" altLang="en-US"/>
          </a:p>
        </p:txBody>
      </p:sp>
      <p:pic>
        <p:nvPicPr>
          <p:cNvPr id="1095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516188"/>
            <a:ext cx="22320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>
            <a:cxnSpLocks noChangeShapeType="1"/>
          </p:cNvCxnSpPr>
          <p:nvPr/>
        </p:nvCxnSpPr>
        <p:spPr bwMode="auto">
          <a:xfrm flipV="1">
            <a:off x="1258888" y="2589213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 flipV="1">
            <a:off x="1258888" y="2647950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V="1">
            <a:off x="1258888" y="2708275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 flipV="1">
            <a:off x="1258888" y="2768600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Connector 87"/>
          <p:cNvCxnSpPr>
            <a:cxnSpLocks noChangeShapeType="1"/>
          </p:cNvCxnSpPr>
          <p:nvPr/>
        </p:nvCxnSpPr>
        <p:spPr bwMode="auto">
          <a:xfrm flipV="1">
            <a:off x="1258888" y="2828925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Straight Connector 88"/>
          <p:cNvCxnSpPr>
            <a:cxnSpLocks noChangeShapeType="1"/>
          </p:cNvCxnSpPr>
          <p:nvPr/>
        </p:nvCxnSpPr>
        <p:spPr bwMode="auto">
          <a:xfrm flipV="1">
            <a:off x="1258888" y="2889250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Connector 89"/>
          <p:cNvCxnSpPr>
            <a:cxnSpLocks noChangeShapeType="1"/>
          </p:cNvCxnSpPr>
          <p:nvPr/>
        </p:nvCxnSpPr>
        <p:spPr bwMode="auto">
          <a:xfrm flipV="1">
            <a:off x="1258888" y="2947988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flipV="1">
            <a:off x="1258888" y="3008313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Connector 91"/>
          <p:cNvCxnSpPr>
            <a:cxnSpLocks noChangeShapeType="1"/>
          </p:cNvCxnSpPr>
          <p:nvPr/>
        </p:nvCxnSpPr>
        <p:spPr bwMode="auto">
          <a:xfrm flipV="1">
            <a:off x="1258888" y="3068638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Connector 92"/>
          <p:cNvCxnSpPr>
            <a:cxnSpLocks noChangeShapeType="1"/>
          </p:cNvCxnSpPr>
          <p:nvPr/>
        </p:nvCxnSpPr>
        <p:spPr bwMode="auto">
          <a:xfrm flipV="1">
            <a:off x="1258888" y="3128963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Connector 93"/>
          <p:cNvCxnSpPr>
            <a:cxnSpLocks noChangeShapeType="1"/>
          </p:cNvCxnSpPr>
          <p:nvPr/>
        </p:nvCxnSpPr>
        <p:spPr bwMode="auto">
          <a:xfrm flipV="1">
            <a:off x="1258888" y="3189288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Connector 94"/>
          <p:cNvCxnSpPr>
            <a:cxnSpLocks noChangeShapeType="1"/>
          </p:cNvCxnSpPr>
          <p:nvPr/>
        </p:nvCxnSpPr>
        <p:spPr bwMode="auto">
          <a:xfrm flipV="1">
            <a:off x="1258888" y="3248025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Connector 95"/>
          <p:cNvCxnSpPr>
            <a:cxnSpLocks noChangeShapeType="1"/>
          </p:cNvCxnSpPr>
          <p:nvPr/>
        </p:nvCxnSpPr>
        <p:spPr bwMode="auto">
          <a:xfrm flipV="1">
            <a:off x="1258888" y="3308350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flipV="1">
            <a:off x="1258888" y="3368675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V="1">
            <a:off x="1258888" y="3429000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 flipV="1">
            <a:off x="1258888" y="3489325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 flipV="1">
            <a:off x="1258888" y="3548063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Straight Connector 100"/>
          <p:cNvCxnSpPr>
            <a:cxnSpLocks noChangeShapeType="1"/>
          </p:cNvCxnSpPr>
          <p:nvPr/>
        </p:nvCxnSpPr>
        <p:spPr bwMode="auto">
          <a:xfrm flipV="1">
            <a:off x="1258888" y="3608388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Connector 101"/>
          <p:cNvCxnSpPr>
            <a:cxnSpLocks noChangeShapeType="1"/>
          </p:cNvCxnSpPr>
          <p:nvPr/>
        </p:nvCxnSpPr>
        <p:spPr bwMode="auto">
          <a:xfrm flipV="1">
            <a:off x="1258888" y="3668713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Connector 102"/>
          <p:cNvCxnSpPr>
            <a:cxnSpLocks noChangeShapeType="1"/>
          </p:cNvCxnSpPr>
          <p:nvPr/>
        </p:nvCxnSpPr>
        <p:spPr bwMode="auto">
          <a:xfrm flipV="1">
            <a:off x="1258888" y="3729038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Connector 103"/>
          <p:cNvCxnSpPr>
            <a:cxnSpLocks noChangeShapeType="1"/>
          </p:cNvCxnSpPr>
          <p:nvPr/>
        </p:nvCxnSpPr>
        <p:spPr bwMode="auto">
          <a:xfrm flipV="1">
            <a:off x="1258888" y="3789363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Connector 104"/>
          <p:cNvCxnSpPr>
            <a:cxnSpLocks noChangeShapeType="1"/>
          </p:cNvCxnSpPr>
          <p:nvPr/>
        </p:nvCxnSpPr>
        <p:spPr bwMode="auto">
          <a:xfrm flipV="1">
            <a:off x="1258888" y="3848100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Connector 105"/>
          <p:cNvCxnSpPr>
            <a:cxnSpLocks noChangeShapeType="1"/>
          </p:cNvCxnSpPr>
          <p:nvPr/>
        </p:nvCxnSpPr>
        <p:spPr bwMode="auto">
          <a:xfrm flipV="1">
            <a:off x="1258888" y="3908425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Connector 106"/>
          <p:cNvCxnSpPr>
            <a:cxnSpLocks noChangeShapeType="1"/>
          </p:cNvCxnSpPr>
          <p:nvPr/>
        </p:nvCxnSpPr>
        <p:spPr bwMode="auto">
          <a:xfrm flipV="1">
            <a:off x="1258888" y="3968750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Connector 107"/>
          <p:cNvCxnSpPr>
            <a:cxnSpLocks noChangeShapeType="1"/>
          </p:cNvCxnSpPr>
          <p:nvPr/>
        </p:nvCxnSpPr>
        <p:spPr bwMode="auto">
          <a:xfrm flipV="1">
            <a:off x="1258888" y="4029075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597" name="TextBox 5"/>
          <p:cNvSpPr txBox="1">
            <a:spLocks noChangeArrowheads="1"/>
          </p:cNvSpPr>
          <p:nvPr/>
        </p:nvSpPr>
        <p:spPr bwMode="auto">
          <a:xfrm>
            <a:off x="1187450" y="4508500"/>
            <a:ext cx="28797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Problem with non-interleaved slices:</a:t>
            </a:r>
          </a:p>
          <a:p>
            <a:pPr eaLnBrk="1" hangingPunct="1"/>
            <a:r>
              <a:rPr lang="en-US" altLang="en-US" sz="1800"/>
              <a:t>excitation of one slice may carry over to next slice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24300" y="2589213"/>
            <a:ext cx="4703763" cy="1439862"/>
            <a:chOff x="3924300" y="2589213"/>
            <a:chExt cx="4703763" cy="1439862"/>
          </a:xfrm>
        </p:grpSpPr>
        <p:sp>
          <p:nvSpPr>
            <p:cNvPr id="109599" name="Text Box 5"/>
            <p:cNvSpPr txBox="1">
              <a:spLocks noChangeArrowheads="1"/>
            </p:cNvSpPr>
            <p:nvPr/>
          </p:nvSpPr>
          <p:spPr bwMode="auto">
            <a:xfrm>
              <a:off x="4284663" y="2947988"/>
              <a:ext cx="43434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FF0000"/>
                  </a:solidFill>
                </a:rPr>
                <a:t>If TR = 2, the first slice is collected almost a full TR (e.g., 2 s) before the last slice</a:t>
              </a:r>
            </a:p>
          </p:txBody>
        </p:sp>
        <p:sp>
          <p:nvSpPr>
            <p:cNvPr id="109600" name="Right Brace 6"/>
            <p:cNvSpPr>
              <a:spLocks/>
            </p:cNvSpPr>
            <p:nvPr/>
          </p:nvSpPr>
          <p:spPr bwMode="auto">
            <a:xfrm>
              <a:off x="3924300" y="2589213"/>
              <a:ext cx="287338" cy="1439862"/>
            </a:xfrm>
            <a:prstGeom prst="rightBrace">
              <a:avLst>
                <a:gd name="adj1" fmla="val 835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95300" indent="-4953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91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2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2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2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2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2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2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2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2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2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2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2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2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2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2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2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2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2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2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2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2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Slice Order</a:t>
            </a:r>
          </a:p>
        </p:txBody>
      </p:sp>
      <p:sp>
        <p:nvSpPr>
          <p:cNvPr id="111618" name="Text Box 7"/>
          <p:cNvSpPr txBox="1">
            <a:spLocks noChangeArrowheads="1"/>
          </p:cNvSpPr>
          <p:nvPr/>
        </p:nvSpPr>
        <p:spPr bwMode="auto">
          <a:xfrm>
            <a:off x="1476375" y="836613"/>
            <a:ext cx="17922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Interleaved;</a:t>
            </a:r>
          </a:p>
          <a:p>
            <a:pPr eaLnBrk="1" hangingPunct="1"/>
            <a:r>
              <a:rPr lang="en-US" altLang="en-US" sz="2400"/>
              <a:t>Descending</a:t>
            </a:r>
            <a:endParaRPr lang="en-US" altLang="en-US"/>
          </a:p>
        </p:txBody>
      </p:sp>
      <p:pic>
        <p:nvPicPr>
          <p:cNvPr id="1116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22320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1187450" y="3789363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1187450" y="3729038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1187450" y="3668713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1187450" y="3608388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1187450" y="3549650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1187450" y="3489325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1187450" y="3429000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1187450" y="3368675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1187450" y="3308350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1187450" y="3249613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1187450" y="3189288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1187450" y="3128963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V="1">
            <a:off x="1187450" y="3068638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1187450" y="3008313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V="1">
            <a:off x="1187450" y="2949575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1187450" y="2889250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1187450" y="2828925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1187450" y="2768600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1187450" y="2708275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1187450" y="2649538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1187450" y="2589213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flipV="1">
            <a:off x="1187450" y="2528888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V="1">
            <a:off x="1187450" y="2468563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flipV="1">
            <a:off x="1187450" y="2408238"/>
            <a:ext cx="2520950" cy="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flipV="1">
            <a:off x="1187450" y="2349500"/>
            <a:ext cx="2520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51275" y="2349500"/>
            <a:ext cx="5113338" cy="1366838"/>
            <a:chOff x="3851275" y="2349500"/>
            <a:chExt cx="5113338" cy="1366838"/>
          </a:xfrm>
        </p:grpSpPr>
        <p:sp>
          <p:nvSpPr>
            <p:cNvPr id="111646" name="Text Box 5"/>
            <p:cNvSpPr txBox="1">
              <a:spLocks noChangeArrowheads="1"/>
            </p:cNvSpPr>
            <p:nvPr/>
          </p:nvSpPr>
          <p:spPr bwMode="auto">
            <a:xfrm>
              <a:off x="4211638" y="2708275"/>
              <a:ext cx="47529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FF0000"/>
                  </a:solidFill>
                </a:rPr>
                <a:t>If TR = 2, the first yellow slice is collected almost a full TR (e.g., 2 s) before the last pink slice</a:t>
              </a:r>
            </a:p>
          </p:txBody>
        </p:sp>
        <p:sp>
          <p:nvSpPr>
            <p:cNvPr id="111647" name="Right Brace 32"/>
            <p:cNvSpPr>
              <a:spLocks/>
            </p:cNvSpPr>
            <p:nvPr/>
          </p:nvSpPr>
          <p:spPr bwMode="auto">
            <a:xfrm>
              <a:off x="3851275" y="2349500"/>
              <a:ext cx="288925" cy="1366838"/>
            </a:xfrm>
            <a:prstGeom prst="rightBrace">
              <a:avLst>
                <a:gd name="adj1" fmla="val 8301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95300" indent="-4953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05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95300" marR="0" indent="-4953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95300" marR="0" indent="-4953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sych9223_F2016_L04_Preprocessing" id="{B42096A0-15AA-D44C-9FC3-AA0050133DDD}" vid="{6B7ED6BC-4C1C-EE4E-8FA0-8888AAF5A79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3798</TotalTime>
  <Words>1709</Words>
  <Application>Microsoft Macintosh PowerPoint</Application>
  <PresentationFormat>On-screen Show (4:3)</PresentationFormat>
  <Paragraphs>486</Paragraphs>
  <Slides>46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Andale Mono</vt:lpstr>
      <vt:lpstr>Arial</vt:lpstr>
      <vt:lpstr>Calibri</vt:lpstr>
      <vt:lpstr>Lucida Grande</vt:lpstr>
      <vt:lpstr>Marker Felt Thin</vt:lpstr>
      <vt:lpstr>Times New Roman</vt:lpstr>
      <vt:lpstr>Default Design</vt:lpstr>
      <vt:lpstr>Image</vt:lpstr>
      <vt:lpstr>Preprocessing</vt:lpstr>
      <vt:lpstr>Example: GLM with 4 predictors</vt:lpstr>
      <vt:lpstr>So how can we improve our statistics?</vt:lpstr>
      <vt:lpstr>Two Stages</vt:lpstr>
      <vt:lpstr>fMR Preprocessing</vt:lpstr>
      <vt:lpstr>VTC Preprocessing</vt:lpstr>
      <vt:lpstr>Increasing Signal</vt:lpstr>
      <vt:lpstr>Slice Order</vt:lpstr>
      <vt:lpstr>Slice Order</vt:lpstr>
      <vt:lpstr>Slice Order</vt:lpstr>
      <vt:lpstr>Slice Scan Time Correction</vt:lpstr>
      <vt:lpstr>Slice Scan Time Correction</vt:lpstr>
      <vt:lpstr>SSTC: Not So Clear Cut</vt:lpstr>
      <vt:lpstr>Increasing Signal; Decreasing Noise</vt:lpstr>
      <vt:lpstr>3D (No interpolation)</vt:lpstr>
      <vt:lpstr>2D (No interpolation)</vt:lpstr>
      <vt:lpstr>1D (No interpolation)</vt:lpstr>
      <vt:lpstr>1D (No interpolation)</vt:lpstr>
      <vt:lpstr>Spatial Smoothing</vt:lpstr>
      <vt:lpstr>Gaussian Smoothing (4-mm) FWHM on One Voxel</vt:lpstr>
      <vt:lpstr>Repeat for every voxel…</vt:lpstr>
      <vt:lpstr>Effect of Smoothing</vt:lpstr>
      <vt:lpstr>Gaussian Smoothing (8-mm) FWHM on One Voxel</vt:lpstr>
      <vt:lpstr>Why Smooth?</vt:lpstr>
      <vt:lpstr>1D - 2D – 3D Gaussians</vt:lpstr>
      <vt:lpstr>Effects of Spatial Smoothing on Activity</vt:lpstr>
      <vt:lpstr>Should you spatially smooth?</vt:lpstr>
      <vt:lpstr>Decreasing Noise</vt:lpstr>
      <vt:lpstr>BV Preprocessing Options</vt:lpstr>
      <vt:lpstr>Components of Time Course Data</vt:lpstr>
      <vt:lpstr>Fourier Analysis</vt:lpstr>
      <vt:lpstr>Fourier Spectrum for Data at Rest</vt:lpstr>
      <vt:lpstr>“Low-Pass” vs. “High-Pass”</vt:lpstr>
      <vt:lpstr>Temporal Filtering You Should Usually Do: LTR + High-Pass</vt:lpstr>
      <vt:lpstr>Temporal Filtering You Should Usually Do: LTR + High-Pass</vt:lpstr>
      <vt:lpstr>Temporal Filtering You Should Usually Do: LTR + High-Pass</vt:lpstr>
      <vt:lpstr>Temporal Filtering You Should Usually Do: LTR + High-Pass</vt:lpstr>
      <vt:lpstr>Temporal Filtering You Should Usually Do: LTR + High-Pass</vt:lpstr>
      <vt:lpstr>Temporal Filtering You Should Not Do: Aggressive High-Pass</vt:lpstr>
      <vt:lpstr>Low-Pass Filtering: Looks great but causes violations of statistical assumptions regarding autocorrelation</vt:lpstr>
      <vt:lpstr>Moving Variance from Noise to Signal</vt:lpstr>
      <vt:lpstr>Predictors of No Interest</vt:lpstr>
      <vt:lpstr>PONIs are not a panacea</vt:lpstr>
      <vt:lpstr>Order of Preprocessing Steps is Important</vt:lpstr>
      <vt:lpstr>SSTC and 3DMC Interact</vt:lpstr>
      <vt:lpstr>Take-Home Messages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HRF</dc:title>
  <dc:creator>jculham</dc:creator>
  <cp:lastModifiedBy>Jody Culham</cp:lastModifiedBy>
  <cp:revision>292</cp:revision>
  <dcterms:created xsi:type="dcterms:W3CDTF">2001-12-18T03:45:32Z</dcterms:created>
  <dcterms:modified xsi:type="dcterms:W3CDTF">2020-10-07T03:08:18Z</dcterms:modified>
</cp:coreProperties>
</file>