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93" r:id="rId2"/>
    <p:sldId id="788" r:id="rId3"/>
    <p:sldId id="702" r:id="rId4"/>
    <p:sldId id="864" r:id="rId5"/>
    <p:sldId id="468" r:id="rId6"/>
    <p:sldId id="863" r:id="rId7"/>
    <p:sldId id="805" r:id="rId8"/>
    <p:sldId id="791" r:id="rId9"/>
    <p:sldId id="790" r:id="rId10"/>
    <p:sldId id="894" r:id="rId11"/>
    <p:sldId id="861" r:id="rId12"/>
    <p:sldId id="879" r:id="rId13"/>
    <p:sldId id="890" r:id="rId14"/>
    <p:sldId id="891" r:id="rId15"/>
    <p:sldId id="895" r:id="rId16"/>
    <p:sldId id="892" r:id="rId17"/>
    <p:sldId id="893" r:id="rId18"/>
  </p:sldIdLst>
  <p:sldSz cx="9144000" cy="6858000" type="screen4x3"/>
  <p:notesSz cx="7315200" cy="96012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F22D"/>
    <a:srgbClr val="00FFFF"/>
    <a:srgbClr val="0080FF"/>
    <a:srgbClr val="FF9D48"/>
    <a:srgbClr val="000000"/>
    <a:srgbClr val="FF9300"/>
    <a:srgbClr val="7A59FF"/>
    <a:srgbClr val="E85F32"/>
    <a:srgbClr val="FF66FF"/>
    <a:srgbClr val="CB1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6"/>
    <p:restoredTop sz="96070"/>
  </p:normalViewPr>
  <p:slideViewPr>
    <p:cSldViewPr>
      <p:cViewPr varScale="1">
        <p:scale>
          <a:sx n="115" d="100"/>
          <a:sy n="115" d="100"/>
        </p:scale>
        <p:origin x="896" y="208"/>
      </p:cViewPr>
      <p:guideLst>
        <p:guide orient="horz" pos="17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8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94DBF16D-6648-1B49-BD42-BC4039FDB3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017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361CEE3-4C10-D546-89FC-745304F97A8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49954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6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6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6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6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7A5C2C-3FDF-EB44-88AA-4FD808F0F0A1}" type="slidenum">
              <a:rPr lang="en-US" sz="1200">
                <a:latin typeface="Times New Roman" charset="0"/>
              </a:rPr>
              <a:pPr eaLnBrk="1" hangingPunct="1"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63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1B0788-EC76-ED41-B4EA-6A11BC808C61}" type="slidenum">
              <a:rPr lang="en-US" sz="1200">
                <a:latin typeface="Times New Roman" charset="0"/>
              </a:rPr>
              <a:pPr eaLnBrk="1" hangingPunct="1"/>
              <a:t>4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8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1B0788-EC76-ED41-B4EA-6A11BC808C61}" type="slidenum">
              <a:rPr lang="en-US" sz="1200">
                <a:latin typeface="Times New Roman" charset="0"/>
              </a:rPr>
              <a:pPr eaLnBrk="1" hangingPunct="1"/>
              <a:t>5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05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1B0788-EC76-ED41-B4EA-6A11BC808C61}" type="slidenum">
              <a:rPr lang="en-US" sz="1200">
                <a:latin typeface="Times New Roman" charset="0"/>
              </a:rPr>
              <a:pPr eaLnBrk="1" hangingPunct="1"/>
              <a:t>6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61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7A5C2C-3FDF-EB44-88AA-4FD808F0F0A1}" type="slidenum">
              <a:rPr lang="en-US" sz="1200">
                <a:latin typeface="Times New Roman" charset="0"/>
              </a:rPr>
              <a:pPr eaLnBrk="1" hangingPunct="1"/>
              <a:t>8</a:t>
            </a:fld>
            <a:endParaRPr lang="en-US" sz="1200">
              <a:latin typeface="Times New Roman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5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54EA445-E09D-6947-AB66-1F7C31AB7ABE}" type="slidenum">
              <a:rPr lang="en-CA" altLang="en-US" sz="1300"/>
              <a:pPr eaLnBrk="1" hangingPunct="1"/>
              <a:t>15</a:t>
            </a:fld>
            <a:endParaRPr lang="en-CA" altLang="en-US" sz="13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139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23FB7-ED8A-134F-A944-01C16E4B71E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1835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54AE5-6F67-D94D-9A94-6EFD63EC150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32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D8687-823C-3841-8BBD-AD199D36D2C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95570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79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38200"/>
            <a:ext cx="38100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38100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1A7BB-24F5-7649-81EE-8E7519EA87A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0160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BE802-376D-5F4D-A7B3-43E85ABD2EC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261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0C877-44C9-6742-A662-3374BD1B1D1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5360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5D7E9-D9E4-774F-8014-FFD722F81B7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4792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FBA73-7E4A-F14E-8FD4-7EB7EF72D92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6870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CA218-4624-5F4C-9015-75405313D9C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27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0F8A9-2A29-2342-A712-EB4728BCADC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6965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252EC-E348-7C44-AF90-FED8CDC72A1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290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50CDA-776E-C446-9E51-3024FA02300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3248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fmri4newbies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38200"/>
            <a:ext cx="7772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3565822B-9CCB-9D4A-A678-FF47DAE94CE5}" type="slidenum">
              <a:rPr lang="en-CA" altLang="en-US"/>
              <a:pPr/>
              <a:t>‹#›</a:t>
            </a:fld>
            <a:endParaRPr lang="en-CA" altLang="en-US"/>
          </a:p>
        </p:txBody>
      </p:sp>
      <p:graphicFrame>
        <p:nvGraphicFramePr>
          <p:cNvPr id="1031" name="Object 7">
            <a:hlinkClick r:id="rId15"/>
          </p:cNvPr>
          <p:cNvGraphicFramePr>
            <a:graphicFrameLocks noChangeAspect="1"/>
          </p:cNvGraphicFramePr>
          <p:nvPr userDrawn="1"/>
        </p:nvGraphicFramePr>
        <p:xfrm>
          <a:off x="7199313" y="6491288"/>
          <a:ext cx="19446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Image" r:id="rId16" imgW="825870" imgH="155159" progId="Photoshop.Image.6">
                  <p:embed/>
                </p:oleObj>
              </mc:Choice>
              <mc:Fallback>
                <p:oleObj name="Image" r:id="rId16" imgW="825870" imgH="155159" progId="Photoshop.Image.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6491288"/>
                        <a:ext cx="194468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2"/>
          <p:cNvSpPr>
            <a:spLocks noGrp="1"/>
          </p:cNvSpPr>
          <p:nvPr>
            <p:ph type="ctrTitle"/>
          </p:nvPr>
        </p:nvSpPr>
        <p:spPr>
          <a:xfrm>
            <a:off x="685800" y="2326829"/>
            <a:ext cx="7772400" cy="1077218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How to Think About Preprocessing 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and Modelling Confounds</a:t>
            </a:r>
          </a:p>
        </p:txBody>
      </p:sp>
      <p:sp>
        <p:nvSpPr>
          <p:cNvPr id="10035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041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F76FC-7883-1648-82AF-3A64898FBDB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/>
              <a:t>Two Stages for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F9F8A-A348-5142-95BE-0AF2A3C79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052736"/>
            <a:ext cx="8278688" cy="51816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>
                <a:solidFill>
                  <a:schemeClr val="tx2"/>
                </a:solidFill>
              </a:rPr>
              <a:t>Preprocessing of data before running GLM</a:t>
            </a: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>
                <a:solidFill>
                  <a:schemeClr val="tx2"/>
                </a:solidFill>
              </a:rPr>
              <a:t>Include PONIs in GLM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17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F4B6-5D0A-634A-BBD0-68CA58FD7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4158"/>
            <a:ext cx="7772400" cy="892552"/>
          </a:xfrm>
        </p:spPr>
        <p:txBody>
          <a:bodyPr/>
          <a:lstStyle/>
          <a:p>
            <a:r>
              <a:rPr lang="en-US" dirty="0"/>
              <a:t>Known sources of noise</a:t>
            </a:r>
            <a:br>
              <a:rPr lang="en-US" dirty="0"/>
            </a:br>
            <a:r>
              <a:rPr lang="en-US" sz="2000" dirty="0">
                <a:solidFill>
                  <a:schemeClr val="tx1"/>
                </a:solidFill>
              </a:rPr>
              <a:t>Example: Linear Drift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7787CF-234A-D441-BD31-E430ABF3C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085184"/>
            <a:ext cx="7772400" cy="934616"/>
          </a:xfrm>
        </p:spPr>
        <p:txBody>
          <a:bodyPr/>
          <a:lstStyle/>
          <a:p>
            <a:r>
              <a:rPr lang="en-US" dirty="0"/>
              <a:t>Tutorial 2, Widget 2, Voxel 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692CC9-F3E1-E949-8DF8-852D51900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84535"/>
            <a:ext cx="7796460" cy="400450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544F37-DB60-D04C-8492-3F2F7B7D7F70}"/>
              </a:ext>
            </a:extLst>
          </p:cNvPr>
          <p:cNvCxnSpPr>
            <a:cxnSpLocks/>
          </p:cNvCxnSpPr>
          <p:nvPr/>
        </p:nvCxnSpPr>
        <p:spPr bwMode="auto">
          <a:xfrm>
            <a:off x="971600" y="3645024"/>
            <a:ext cx="4608512" cy="504056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26711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8C191-FFC7-BB4F-A1C9-912D6084A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0F8B-7728-A64B-B559-396ABBC5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activation levels can increase or decrease ~linearly based on several factors</a:t>
            </a:r>
          </a:p>
          <a:p>
            <a:pPr lvl="1"/>
            <a:r>
              <a:rPr lang="en-US" dirty="0"/>
              <a:t>as the scanner “warms up” there can be gradual changes in signal</a:t>
            </a:r>
          </a:p>
          <a:p>
            <a:pPr lvl="1"/>
            <a:r>
              <a:rPr lang="en-US" dirty="0"/>
              <a:t>as a participant lies in the scanner, they may gradually relax or sink into the foam surrounding the head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A056EFE-4A39-1244-BE1F-553C3DDD1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3152371"/>
            <a:ext cx="3984104" cy="298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347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AD238-4197-E743-8D18-D5A800D2F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ways to deal with linear drift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84C5-A04C-F941-B9F7-644ABC8A6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Filter it out of the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937284-5EF6-3345-BCD1-ACB84237B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484784"/>
            <a:ext cx="4788024" cy="250972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6F7670C-7411-8C48-84EB-466359C2A21E}"/>
              </a:ext>
            </a:extLst>
          </p:cNvPr>
          <p:cNvSpPr/>
          <p:nvPr/>
        </p:nvSpPr>
        <p:spPr>
          <a:xfrm>
            <a:off x="827584" y="5111606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Tutorial 2, Widget 2, Voxel B</a:t>
            </a:r>
          </a:p>
        </p:txBody>
      </p:sp>
    </p:spTree>
    <p:extLst>
      <p:ext uri="{BB962C8B-B14F-4D97-AF65-F5344CB8AC3E}">
        <p14:creationId xmlns:p14="http://schemas.microsoft.com/office/powerpoint/2010/main" val="4038726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AD238-4197-E743-8D18-D5A800D2F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ways to deal with linear drift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84C5-A04C-F941-B9F7-644ABC8A6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Add a linear predictor to soak up variance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75B62B-065B-C14B-8B48-CCC2E18D5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849" y="1412776"/>
            <a:ext cx="5762301" cy="16249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542FDB-3DAB-2F4E-86A4-99350B98C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284984"/>
            <a:ext cx="5655262" cy="20162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E20B14-BA03-A64A-A213-1B04A101F6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23728" y="4509120"/>
            <a:ext cx="5254352" cy="28803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B7A5F2D-17F9-2544-B6D0-760D8F175520}"/>
              </a:ext>
            </a:extLst>
          </p:cNvPr>
          <p:cNvCxnSpPr>
            <a:stCxn id="7" idx="1"/>
          </p:cNvCxnSpPr>
          <p:nvPr/>
        </p:nvCxnSpPr>
        <p:spPr bwMode="auto">
          <a:xfrm flipV="1">
            <a:off x="2123728" y="3717032"/>
            <a:ext cx="5112568" cy="93610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A9003DD-BE15-7B4A-B2EA-47182EB80EB6}"/>
              </a:ext>
            </a:extLst>
          </p:cNvPr>
          <p:cNvSpPr txBox="1"/>
          <p:nvPr/>
        </p:nvSpPr>
        <p:spPr>
          <a:xfrm>
            <a:off x="755576" y="1916832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DC9CA-602D-594B-902A-9337D620BB29}"/>
              </a:ext>
            </a:extLst>
          </p:cNvPr>
          <p:cNvSpPr txBox="1"/>
          <p:nvPr/>
        </p:nvSpPr>
        <p:spPr>
          <a:xfrm>
            <a:off x="625732" y="3923474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PONI</a:t>
            </a:r>
          </a:p>
        </p:txBody>
      </p:sp>
    </p:spTree>
    <p:extLst>
      <p:ext uri="{BB962C8B-B14F-4D97-AF65-F5344CB8AC3E}">
        <p14:creationId xmlns:p14="http://schemas.microsoft.com/office/powerpoint/2010/main" val="2959546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2075"/>
            <a:ext cx="7772400" cy="579438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Head Motion: Main Artifacts</a:t>
            </a:r>
            <a:endParaRPr lang="en-CA" altLang="en-US" sz="2800" b="1" dirty="0">
              <a:ea typeface="ＭＳ Ｐゴシック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911B47-3F50-6E43-994F-D060E56BC50A}"/>
              </a:ext>
            </a:extLst>
          </p:cNvPr>
          <p:cNvSpPr/>
          <p:nvPr/>
        </p:nvSpPr>
        <p:spPr>
          <a:xfrm>
            <a:off x="28030" y="873646"/>
            <a:ext cx="86484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Tx/>
              <a:buAutoNum type="arabicPeriod"/>
            </a:pPr>
            <a:r>
              <a:rPr lang="en-US" altLang="en-US" dirty="0">
                <a:solidFill>
                  <a:srgbClr val="7FF22D"/>
                </a:solidFill>
              </a:rPr>
              <a:t>Head motion leads to spurious activation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7FF22D"/>
                </a:solidFill>
              </a:rPr>
              <a:t>most noticeable at edges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en-US" dirty="0"/>
              <a:t>Regions of interest shift over time</a:t>
            </a:r>
          </a:p>
          <a:p>
            <a:pPr marL="838200" lvl="1" indent="-381000">
              <a:buFontTx/>
              <a:buAutoNum type="arabicPeriod"/>
            </a:pPr>
            <a:r>
              <a:rPr lang="en-US" altLang="en-US" dirty="0">
                <a:solidFill>
                  <a:srgbClr val="7FF22D"/>
                </a:solidFill>
              </a:rPr>
              <a:t>Motion of head (or any other large mass) leads to changes to field map</a:t>
            </a:r>
          </a:p>
          <a:p>
            <a:pPr marL="838200" lvl="1" indent="-381000" eaLnBrk="1" hangingPunct="1">
              <a:buFontTx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4265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44CF-D0E8-0D44-9575-05F7CC4A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Motion Regressors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B9DFBB-863B-B941-82C1-69F888704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908720"/>
            <a:ext cx="7042719" cy="28735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CBE537-0B8C-A44D-BCB4-9E4074F5D1E9}"/>
              </a:ext>
            </a:extLst>
          </p:cNvPr>
          <p:cNvSpPr txBox="1"/>
          <p:nvPr/>
        </p:nvSpPr>
        <p:spPr>
          <a:xfrm>
            <a:off x="1259632" y="4005064"/>
            <a:ext cx="38050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4 POIs (Body, Face, Hand, Scram)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6 PONIs (x, y, z, roll, pitch, yaw)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1 constant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49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E867-D91F-294D-AE4C-8FE31D49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Motion Regressors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EB752-0AF7-0B42-A3AF-CDB32A773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motion artifacts </a:t>
            </a:r>
            <a:r>
              <a:rPr lang="en-US" u="sng" dirty="0"/>
              <a:t>are not correlated </a:t>
            </a:r>
            <a:r>
              <a:rPr lang="en-US" dirty="0"/>
              <a:t>with your paradigm and thus with your POIs, then motion PONIs improve the data</a:t>
            </a:r>
          </a:p>
          <a:p>
            <a:r>
              <a:rPr lang="en-US" dirty="0"/>
              <a:t>If motion artifacts </a:t>
            </a:r>
            <a:r>
              <a:rPr lang="en-US" u="sng" dirty="0"/>
              <a:t>are correlated </a:t>
            </a:r>
            <a:r>
              <a:rPr lang="en-US" dirty="0"/>
              <a:t>with your paradigm, then including motion PONIs can “steal” part of the ”activation”</a:t>
            </a:r>
          </a:p>
          <a:p>
            <a:endParaRPr lang="en-US" dirty="0"/>
          </a:p>
          <a:p>
            <a:r>
              <a:rPr lang="en-US" dirty="0"/>
              <a:t>Generally, including motion PONIs is recommended</a:t>
            </a:r>
          </a:p>
        </p:txBody>
      </p:sp>
    </p:spTree>
    <p:extLst>
      <p:ext uri="{BB962C8B-B14F-4D97-AF65-F5344CB8AC3E}">
        <p14:creationId xmlns:p14="http://schemas.microsoft.com/office/powerpoint/2010/main" val="282909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0813"/>
            <a:ext cx="7772400" cy="579437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Example: GLM with 4 predictors</a:t>
            </a:r>
          </a:p>
        </p:txBody>
      </p:sp>
      <p:sp>
        <p:nvSpPr>
          <p:cNvPr id="79874" name="Text Box 18"/>
          <p:cNvSpPr txBox="1">
            <a:spLocks noChangeArrowheads="1"/>
          </p:cNvSpPr>
          <p:nvPr/>
        </p:nvSpPr>
        <p:spPr bwMode="auto">
          <a:xfrm>
            <a:off x="539750" y="4722068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fMRI Signal</a:t>
            </a:r>
          </a:p>
        </p:txBody>
      </p:sp>
      <p:sp>
        <p:nvSpPr>
          <p:cNvPr id="79877" name="Text Box 21"/>
          <p:cNvSpPr txBox="1">
            <a:spLocks noChangeArrowheads="1"/>
          </p:cNvSpPr>
          <p:nvPr/>
        </p:nvSpPr>
        <p:spPr bwMode="auto">
          <a:xfrm>
            <a:off x="2447132" y="2375694"/>
            <a:ext cx="3603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charset="0"/>
              </a:rPr>
              <a:t>=</a:t>
            </a:r>
            <a:endParaRPr lang="en-US" sz="2800">
              <a:latin typeface="Times New Roman" charset="0"/>
            </a:endParaRPr>
          </a:p>
        </p:txBody>
      </p:sp>
      <p:sp>
        <p:nvSpPr>
          <p:cNvPr id="79878" name="Text Box 22"/>
          <p:cNvSpPr txBox="1">
            <a:spLocks noChangeArrowheads="1"/>
          </p:cNvSpPr>
          <p:nvPr/>
        </p:nvSpPr>
        <p:spPr bwMode="auto">
          <a:xfrm>
            <a:off x="7237413" y="4722068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</a:rPr>
              <a:t>Residuals</a:t>
            </a:r>
          </a:p>
        </p:txBody>
      </p:sp>
      <p:sp>
        <p:nvSpPr>
          <p:cNvPr id="79879" name="Text Box 23"/>
          <p:cNvSpPr txBox="1">
            <a:spLocks noChangeArrowheads="1"/>
          </p:cNvSpPr>
          <p:nvPr/>
        </p:nvSpPr>
        <p:spPr bwMode="auto">
          <a:xfrm>
            <a:off x="3203575" y="4722068"/>
            <a:ext cx="173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Design Matrix</a:t>
            </a:r>
          </a:p>
        </p:txBody>
      </p:sp>
      <p:sp>
        <p:nvSpPr>
          <p:cNvPr id="79880" name="Text Box 24"/>
          <p:cNvSpPr txBox="1">
            <a:spLocks noChangeArrowheads="1"/>
          </p:cNvSpPr>
          <p:nvPr/>
        </p:nvSpPr>
        <p:spPr bwMode="auto">
          <a:xfrm>
            <a:off x="6134106" y="2515996"/>
            <a:ext cx="333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+</a:t>
            </a:r>
            <a:endParaRPr lang="en-US" sz="2000">
              <a:latin typeface="Times New Roman" charset="0"/>
            </a:endParaRPr>
          </a:p>
        </p:txBody>
      </p:sp>
      <p:sp>
        <p:nvSpPr>
          <p:cNvPr id="79884" name="Text Box 48"/>
          <p:cNvSpPr txBox="1">
            <a:spLocks noChangeArrowheads="1"/>
          </p:cNvSpPr>
          <p:nvPr/>
        </p:nvSpPr>
        <p:spPr bwMode="auto">
          <a:xfrm>
            <a:off x="3492500" y="5199905"/>
            <a:ext cx="12969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i="1"/>
              <a:t>“what we CAN explain”</a:t>
            </a:r>
          </a:p>
        </p:txBody>
      </p:sp>
      <p:sp>
        <p:nvSpPr>
          <p:cNvPr id="79885" name="Text Box 49"/>
          <p:cNvSpPr txBox="1">
            <a:spLocks noChangeArrowheads="1"/>
          </p:cNvSpPr>
          <p:nvPr/>
        </p:nvSpPr>
        <p:spPr bwMode="auto">
          <a:xfrm>
            <a:off x="7378700" y="5201493"/>
            <a:ext cx="10810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i="1"/>
              <a:t>“what we CANNOT explain”</a:t>
            </a:r>
          </a:p>
        </p:txBody>
      </p:sp>
      <p:sp>
        <p:nvSpPr>
          <p:cNvPr id="79886" name="Text Box 50"/>
          <p:cNvSpPr txBox="1">
            <a:spLocks noChangeArrowheads="1"/>
          </p:cNvSpPr>
          <p:nvPr/>
        </p:nvSpPr>
        <p:spPr bwMode="auto">
          <a:xfrm>
            <a:off x="2627313" y="4660155"/>
            <a:ext cx="36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charset="0"/>
              </a:rPr>
              <a:t>=</a:t>
            </a:r>
            <a:endParaRPr lang="en-US" sz="2800">
              <a:latin typeface="Times New Roman" charset="0"/>
            </a:endParaRPr>
          </a:p>
        </p:txBody>
      </p:sp>
      <p:sp>
        <p:nvSpPr>
          <p:cNvPr id="79887" name="Text Box 51"/>
          <p:cNvSpPr txBox="1">
            <a:spLocks noChangeArrowheads="1"/>
          </p:cNvSpPr>
          <p:nvPr/>
        </p:nvSpPr>
        <p:spPr bwMode="auto">
          <a:xfrm>
            <a:off x="6659563" y="472048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+</a:t>
            </a:r>
            <a:endParaRPr lang="en-US" sz="2000">
              <a:latin typeface="Times New Roman" charset="0"/>
            </a:endParaRPr>
          </a:p>
        </p:txBody>
      </p:sp>
      <p:sp>
        <p:nvSpPr>
          <p:cNvPr id="79888" name="Text Box 52"/>
          <p:cNvSpPr txBox="1">
            <a:spLocks noChangeArrowheads="1"/>
          </p:cNvSpPr>
          <p:nvPr/>
        </p:nvSpPr>
        <p:spPr bwMode="auto">
          <a:xfrm>
            <a:off x="5364163" y="4722068"/>
            <a:ext cx="173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Betas</a:t>
            </a:r>
          </a:p>
        </p:txBody>
      </p:sp>
      <p:sp>
        <p:nvSpPr>
          <p:cNvPr id="79889" name="Text Box 53"/>
          <p:cNvSpPr txBox="1">
            <a:spLocks noChangeArrowheads="1"/>
          </p:cNvSpPr>
          <p:nvPr/>
        </p:nvSpPr>
        <p:spPr bwMode="auto">
          <a:xfrm>
            <a:off x="5003800" y="4722068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x</a:t>
            </a:r>
          </a:p>
        </p:txBody>
      </p:sp>
      <p:sp>
        <p:nvSpPr>
          <p:cNvPr id="79890" name="Text Box 54"/>
          <p:cNvSpPr txBox="1">
            <a:spLocks noChangeArrowheads="1"/>
          </p:cNvSpPr>
          <p:nvPr/>
        </p:nvSpPr>
        <p:spPr bwMode="auto">
          <a:xfrm>
            <a:off x="5076825" y="5201493"/>
            <a:ext cx="14398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i="1"/>
              <a:t>“how much of it we CAN explain”</a:t>
            </a:r>
          </a:p>
        </p:txBody>
      </p:sp>
      <p:sp>
        <p:nvSpPr>
          <p:cNvPr id="79891" name="Text Box 55"/>
          <p:cNvSpPr txBox="1">
            <a:spLocks noChangeArrowheads="1"/>
          </p:cNvSpPr>
          <p:nvPr/>
        </p:nvSpPr>
        <p:spPr bwMode="auto">
          <a:xfrm>
            <a:off x="684213" y="5444380"/>
            <a:ext cx="1439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/>
              <a:t>“our data”</a:t>
            </a:r>
          </a:p>
        </p:txBody>
      </p:sp>
      <p:sp>
        <p:nvSpPr>
          <p:cNvPr id="79894" name="Text Box 76"/>
          <p:cNvSpPr txBox="1">
            <a:spLocks noChangeArrowheads="1"/>
          </p:cNvSpPr>
          <p:nvPr/>
        </p:nvSpPr>
        <p:spPr bwMode="auto">
          <a:xfrm>
            <a:off x="2627313" y="5353893"/>
            <a:ext cx="3603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charset="0"/>
              </a:rPr>
              <a:t>=</a:t>
            </a:r>
            <a:endParaRPr lang="en-US" sz="2800">
              <a:latin typeface="Times New Roman" charset="0"/>
            </a:endParaRPr>
          </a:p>
        </p:txBody>
      </p:sp>
      <p:sp>
        <p:nvSpPr>
          <p:cNvPr id="79895" name="Text Box 77"/>
          <p:cNvSpPr txBox="1">
            <a:spLocks noChangeArrowheads="1"/>
          </p:cNvSpPr>
          <p:nvPr/>
        </p:nvSpPr>
        <p:spPr bwMode="auto">
          <a:xfrm>
            <a:off x="6661150" y="5414218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+</a:t>
            </a:r>
            <a:endParaRPr lang="en-US" sz="2000">
              <a:latin typeface="Times New Roman" charset="0"/>
            </a:endParaRPr>
          </a:p>
        </p:txBody>
      </p:sp>
      <p:sp>
        <p:nvSpPr>
          <p:cNvPr id="79896" name="Text Box 78"/>
          <p:cNvSpPr txBox="1">
            <a:spLocks noChangeArrowheads="1"/>
          </p:cNvSpPr>
          <p:nvPr/>
        </p:nvSpPr>
        <p:spPr bwMode="auto">
          <a:xfrm>
            <a:off x="4572000" y="5414218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x</a:t>
            </a:r>
          </a:p>
        </p:txBody>
      </p:sp>
      <p:sp>
        <p:nvSpPr>
          <p:cNvPr id="79897" name="Text Box 79"/>
          <p:cNvSpPr txBox="1">
            <a:spLocks noChangeArrowheads="1"/>
          </p:cNvSpPr>
          <p:nvPr/>
        </p:nvSpPr>
        <p:spPr bwMode="auto">
          <a:xfrm>
            <a:off x="3348038" y="6100018"/>
            <a:ext cx="5565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00FFFF"/>
                </a:solidFill>
              </a:rPr>
              <a:t>Statistical significance is basically a ratio of explained to total (</a:t>
            </a:r>
            <a:r>
              <a:rPr lang="en-US" sz="1800" dirty="0" err="1">
                <a:solidFill>
                  <a:srgbClr val="00FFFF"/>
                </a:solidFill>
              </a:rPr>
              <a:t>explained+unexplained</a:t>
            </a:r>
            <a:r>
              <a:rPr lang="en-US" sz="1800" dirty="0">
                <a:solidFill>
                  <a:srgbClr val="00FFFF"/>
                </a:solidFill>
              </a:rPr>
              <a:t>) variance</a:t>
            </a:r>
          </a:p>
        </p:txBody>
      </p:sp>
      <p:sp>
        <p:nvSpPr>
          <p:cNvPr id="79898" name="Line 80"/>
          <p:cNvSpPr>
            <a:spLocks noChangeShapeType="1"/>
          </p:cNvSpPr>
          <p:nvPr/>
        </p:nvSpPr>
        <p:spPr bwMode="auto">
          <a:xfrm>
            <a:off x="3419475" y="6100018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899" name="Line 81"/>
          <p:cNvSpPr>
            <a:spLocks noChangeShapeType="1"/>
          </p:cNvSpPr>
          <p:nvPr/>
        </p:nvSpPr>
        <p:spPr bwMode="auto">
          <a:xfrm>
            <a:off x="7235825" y="610001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00" name="Line 82"/>
          <p:cNvSpPr>
            <a:spLocks noChangeShapeType="1"/>
          </p:cNvSpPr>
          <p:nvPr/>
        </p:nvSpPr>
        <p:spPr bwMode="auto">
          <a:xfrm rot="-5400000">
            <a:off x="3347243" y="602778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01" name="Line 83"/>
          <p:cNvSpPr>
            <a:spLocks noChangeShapeType="1"/>
          </p:cNvSpPr>
          <p:nvPr/>
        </p:nvSpPr>
        <p:spPr bwMode="auto">
          <a:xfrm rot="-5400000">
            <a:off x="6515893" y="602778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02" name="Line 84"/>
          <p:cNvSpPr>
            <a:spLocks noChangeShapeType="1"/>
          </p:cNvSpPr>
          <p:nvPr/>
        </p:nvSpPr>
        <p:spPr bwMode="auto">
          <a:xfrm rot="-5400000">
            <a:off x="7163593" y="602778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03" name="Line 85"/>
          <p:cNvSpPr>
            <a:spLocks noChangeShapeType="1"/>
          </p:cNvSpPr>
          <p:nvPr/>
        </p:nvSpPr>
        <p:spPr bwMode="auto">
          <a:xfrm rot="-5400000">
            <a:off x="8460581" y="602778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95" y="2223777"/>
            <a:ext cx="2387837" cy="8229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416371" y="1017917"/>
            <a:ext cx="987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ym typeface="Symbol" charset="0"/>
              </a:rPr>
              <a:t>x </a:t>
            </a:r>
            <a:r>
              <a:rPr lang="en-US" sz="2000" baseline="-25000" dirty="0">
                <a:solidFill>
                  <a:srgbClr val="FF25FE"/>
                </a:solidFill>
              </a:rPr>
              <a:t>Faces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54962" y="1958698"/>
            <a:ext cx="101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ym typeface="Symbol" charset="0"/>
              </a:rPr>
              <a:t>x </a:t>
            </a:r>
            <a:r>
              <a:rPr lang="en-US" sz="2000" baseline="-25000" dirty="0">
                <a:solidFill>
                  <a:srgbClr val="7212EC"/>
                </a:solidFill>
              </a:rPr>
              <a:t>Hands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54962" y="3069401"/>
            <a:ext cx="104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ym typeface="Symbol" charset="0"/>
              </a:rPr>
              <a:t>x </a:t>
            </a:r>
            <a:r>
              <a:rPr lang="en-US" sz="2000" baseline="-25000" dirty="0">
                <a:solidFill>
                  <a:srgbClr val="0083FE"/>
                </a:solidFill>
              </a:rPr>
              <a:t>Bodies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95484" y="4063784"/>
            <a:ext cx="1018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ym typeface="Symbol" charset="0"/>
              </a:rPr>
              <a:t>x </a:t>
            </a:r>
            <a:r>
              <a:rPr lang="en-US" sz="2000" baseline="-25000" dirty="0">
                <a:solidFill>
                  <a:srgbClr val="666666"/>
                </a:solidFill>
              </a:rPr>
              <a:t>Scram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9482" y="790946"/>
            <a:ext cx="2660324" cy="88302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9482" y="1801510"/>
            <a:ext cx="2667776" cy="88661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9482" y="3865298"/>
            <a:ext cx="2660324" cy="89020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2240" y="2841188"/>
            <a:ext cx="2637969" cy="893790"/>
          </a:xfrm>
          <a:prstGeom prst="rect">
            <a:avLst/>
          </a:prstGeom>
        </p:spPr>
      </p:pic>
      <p:sp>
        <p:nvSpPr>
          <p:cNvPr id="40" name="Text Box 24"/>
          <p:cNvSpPr txBox="1">
            <a:spLocks noChangeArrowheads="1"/>
          </p:cNvSpPr>
          <p:nvPr/>
        </p:nvSpPr>
        <p:spPr bwMode="auto">
          <a:xfrm flipH="1">
            <a:off x="4657694" y="1507317"/>
            <a:ext cx="3463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+</a:t>
            </a:r>
            <a:endParaRPr lang="en-US" sz="2000">
              <a:latin typeface="Times New Roman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 flipH="1">
            <a:off x="4657694" y="2537866"/>
            <a:ext cx="3463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+</a:t>
            </a:r>
            <a:endParaRPr lang="en-US" sz="2000">
              <a:latin typeface="Times New Roman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 flipH="1">
            <a:off x="4657694" y="3573016"/>
            <a:ext cx="3463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charset="0"/>
              </a:rPr>
              <a:t>+</a:t>
            </a:r>
            <a:endParaRPr lang="en-US" sz="2000" dirty="0"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13712" y="2295564"/>
            <a:ext cx="2609230" cy="88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64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891034"/>
            <a:ext cx="5067300" cy="4787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Difference Significant?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586874" y="4153215"/>
            <a:ext cx="680870" cy="49992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2987825" y="3861048"/>
            <a:ext cx="3024335" cy="40115"/>
          </a:xfrm>
          <a:prstGeom prst="straightConnector1">
            <a:avLst/>
          </a:prstGeom>
          <a:noFill/>
          <a:ln w="57150" cap="flat" cmpd="sng" algn="ctr">
            <a:solidFill>
              <a:srgbClr val="FFCC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6084168" y="342900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CC66"/>
                </a:solidFill>
              </a:rPr>
              <a:t>se = noise estimate for contrast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3635897" y="4293096"/>
            <a:ext cx="2376263" cy="40115"/>
          </a:xfrm>
          <a:prstGeom prst="straightConnector1">
            <a:avLst/>
          </a:prstGeom>
          <a:noFill/>
          <a:ln w="5715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084168" y="4221088"/>
            <a:ext cx="288032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 = signal/noise</a:t>
            </a:r>
          </a:p>
          <a:p>
            <a:pPr algn="ctr"/>
            <a:r>
              <a:rPr lang="en-US" sz="2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=1.583/0.136</a:t>
            </a:r>
          </a:p>
          <a:p>
            <a:pPr algn="ctr"/>
            <a:r>
              <a:rPr lang="en-US" sz="2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= 11.653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 flipV="1">
            <a:off x="4499993" y="4549235"/>
            <a:ext cx="1728191" cy="1184021"/>
          </a:xfrm>
          <a:prstGeom prst="straightConnector1">
            <a:avLst/>
          </a:prstGeom>
          <a:noFill/>
          <a:ln w="57150" cap="flat" cmpd="sng" algn="ctr">
            <a:solidFill>
              <a:srgbClr val="FF66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233019" y="5373216"/>
            <a:ext cx="288032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6666"/>
                </a:solidFill>
              </a:rPr>
              <a:t>Look up t (</a:t>
            </a:r>
            <a:r>
              <a:rPr lang="en-US" sz="2400" dirty="0" err="1">
                <a:solidFill>
                  <a:srgbClr val="FF6666"/>
                </a:solidFill>
              </a:rPr>
              <a:t>df</a:t>
            </a:r>
            <a:r>
              <a:rPr lang="en-US" sz="2400" dirty="0">
                <a:solidFill>
                  <a:srgbClr val="FF6666"/>
                </a:solidFill>
              </a:rPr>
              <a:t>=340) = 11.653</a:t>
            </a:r>
          </a:p>
          <a:p>
            <a:pPr algn="ctr"/>
            <a:r>
              <a:rPr lang="en-US" sz="2400" dirty="0">
                <a:solidFill>
                  <a:srgbClr val="FF6666"/>
                </a:solidFill>
                <a:sym typeface="Wingdings"/>
              </a:rPr>
              <a:t> p &lt; .000001</a:t>
            </a:r>
            <a:endParaRPr lang="en-US" sz="2400" dirty="0">
              <a:solidFill>
                <a:srgbClr val="FF6666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89848B-B099-DD42-8A2F-0D9B3FCC81D3}"/>
              </a:ext>
            </a:extLst>
          </p:cNvPr>
          <p:cNvSpPr/>
          <p:nvPr/>
        </p:nvSpPr>
        <p:spPr bwMode="auto">
          <a:xfrm>
            <a:off x="2378962" y="4149081"/>
            <a:ext cx="608863" cy="504056"/>
          </a:xfrm>
          <a:prstGeom prst="rect">
            <a:avLst/>
          </a:prstGeom>
          <a:noFill/>
          <a:ln w="57150" cap="flat" cmpd="sng" algn="ctr">
            <a:solidFill>
              <a:srgbClr val="FF9D4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7E3AD6-B56E-F249-BFA1-ADB13393B22E}"/>
              </a:ext>
            </a:extLst>
          </p:cNvPr>
          <p:cNvSpPr/>
          <p:nvPr/>
        </p:nvSpPr>
        <p:spPr bwMode="auto">
          <a:xfrm>
            <a:off x="3096013" y="4137702"/>
            <a:ext cx="723109" cy="504056"/>
          </a:xfrm>
          <a:prstGeom prst="rect">
            <a:avLst/>
          </a:prstGeom>
          <a:noFill/>
          <a:ln w="57150" cap="flat" cmpd="sng" algn="ctr">
            <a:solidFill>
              <a:srgbClr val="7A5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75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Arial" charset="0"/>
              </a:rPr>
              <a:t>No Spike </a:t>
            </a:r>
            <a:r>
              <a:rPr lang="en-US" dirty="0">
                <a:latin typeface="Arial" charset="0"/>
              </a:rPr>
              <a:t>vs. </a:t>
            </a:r>
            <a:r>
              <a:rPr lang="en-US" dirty="0">
                <a:solidFill>
                  <a:srgbClr val="FF9D48"/>
                </a:solidFill>
                <a:latin typeface="Arial" charset="0"/>
              </a:rPr>
              <a:t>Spike</a:t>
            </a:r>
          </a:p>
        </p:txBody>
      </p:sp>
      <p:sp>
        <p:nvSpPr>
          <p:cNvPr id="87050" name="Freeform 21"/>
          <p:cNvSpPr>
            <a:spLocks/>
          </p:cNvSpPr>
          <p:nvPr/>
        </p:nvSpPr>
        <p:spPr bwMode="auto">
          <a:xfrm>
            <a:off x="5169272" y="1113074"/>
            <a:ext cx="2895588" cy="2777937"/>
          </a:xfrm>
          <a:custGeom>
            <a:avLst/>
            <a:gdLst>
              <a:gd name="T0" fmla="*/ 0 w 2928"/>
              <a:gd name="T1" fmla="*/ 2147483647 h 960"/>
              <a:gd name="T2" fmla="*/ 2147483647 w 2928"/>
              <a:gd name="T3" fmla="*/ 2147483647 h 960"/>
              <a:gd name="T4" fmla="*/ 2147483647 w 2928"/>
              <a:gd name="T5" fmla="*/ 2147483647 h 960"/>
              <a:gd name="T6" fmla="*/ 2147483647 w 2928"/>
              <a:gd name="T7" fmla="*/ 0 h 960"/>
              <a:gd name="T8" fmla="*/ 2147483647 w 2928"/>
              <a:gd name="T9" fmla="*/ 2147483647 h 960"/>
              <a:gd name="T10" fmla="*/ 2147483647 w 2928"/>
              <a:gd name="T11" fmla="*/ 2147483647 h 960"/>
              <a:gd name="T12" fmla="*/ 2147483647 w 2928"/>
              <a:gd name="T13" fmla="*/ 2147483647 h 960"/>
              <a:gd name="T14" fmla="*/ 2147483647 w 2928"/>
              <a:gd name="T15" fmla="*/ 2147483647 h 960"/>
              <a:gd name="T16" fmla="*/ 2147483647 w 2928"/>
              <a:gd name="T17" fmla="*/ 2147483647 h 9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28"/>
              <a:gd name="T28" fmla="*/ 0 h 960"/>
              <a:gd name="T29" fmla="*/ 2928 w 2928"/>
              <a:gd name="T30" fmla="*/ 960 h 9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28" h="960">
                <a:moveTo>
                  <a:pt x="0" y="768"/>
                </a:moveTo>
                <a:lnTo>
                  <a:pt x="720" y="768"/>
                </a:lnTo>
                <a:lnTo>
                  <a:pt x="960" y="144"/>
                </a:lnTo>
                <a:lnTo>
                  <a:pt x="1296" y="0"/>
                </a:lnTo>
                <a:lnTo>
                  <a:pt x="1632" y="192"/>
                </a:lnTo>
                <a:lnTo>
                  <a:pt x="1872" y="720"/>
                </a:lnTo>
                <a:lnTo>
                  <a:pt x="2160" y="960"/>
                </a:lnTo>
                <a:lnTo>
                  <a:pt x="2544" y="768"/>
                </a:lnTo>
                <a:lnTo>
                  <a:pt x="2928" y="76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7051" name="Freeform 23"/>
          <p:cNvSpPr>
            <a:spLocks/>
          </p:cNvSpPr>
          <p:nvPr/>
        </p:nvSpPr>
        <p:spPr bwMode="auto">
          <a:xfrm>
            <a:off x="5220072" y="329810"/>
            <a:ext cx="2844800" cy="4107302"/>
          </a:xfrm>
          <a:custGeom>
            <a:avLst/>
            <a:gdLst>
              <a:gd name="T0" fmla="*/ 0 w 1792"/>
              <a:gd name="T1" fmla="*/ 2147483647 h 1240"/>
              <a:gd name="T2" fmla="*/ 2147483647 w 1792"/>
              <a:gd name="T3" fmla="*/ 2147483647 h 1240"/>
              <a:gd name="T4" fmla="*/ 2147483647 w 1792"/>
              <a:gd name="T5" fmla="*/ 2147483647 h 1240"/>
              <a:gd name="T6" fmla="*/ 2147483647 w 1792"/>
              <a:gd name="T7" fmla="*/ 2147483647 h 1240"/>
              <a:gd name="T8" fmla="*/ 2147483647 w 1792"/>
              <a:gd name="T9" fmla="*/ 2147483647 h 1240"/>
              <a:gd name="T10" fmla="*/ 2147483647 w 1792"/>
              <a:gd name="T11" fmla="*/ 2147483647 h 1240"/>
              <a:gd name="T12" fmla="*/ 2147483647 w 1792"/>
              <a:gd name="T13" fmla="*/ 0 h 1240"/>
              <a:gd name="T14" fmla="*/ 2147483647 w 1792"/>
              <a:gd name="T15" fmla="*/ 2147483647 h 1240"/>
              <a:gd name="T16" fmla="*/ 2147483647 w 1792"/>
              <a:gd name="T17" fmla="*/ 2147483647 h 1240"/>
              <a:gd name="T18" fmla="*/ 2147483647 w 1792"/>
              <a:gd name="T19" fmla="*/ 2147483647 h 1240"/>
              <a:gd name="T20" fmla="*/ 2147483647 w 1792"/>
              <a:gd name="T21" fmla="*/ 2147483647 h 12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92"/>
              <a:gd name="T34" fmla="*/ 0 h 1240"/>
              <a:gd name="T35" fmla="*/ 1792 w 1792"/>
              <a:gd name="T36" fmla="*/ 1240 h 1240"/>
              <a:gd name="connsiteX0" fmla="*/ 0 w 10000"/>
              <a:gd name="connsiteY0" fmla="*/ 12770 h 14705"/>
              <a:gd name="connsiteX1" fmla="*/ 1071 w 10000"/>
              <a:gd name="connsiteY1" fmla="*/ 8318 h 14705"/>
              <a:gd name="connsiteX2" fmla="*/ 2321 w 10000"/>
              <a:gd name="connsiteY2" fmla="*/ 13673 h 14705"/>
              <a:gd name="connsiteX3" fmla="*/ 2612 w 10000"/>
              <a:gd name="connsiteY3" fmla="*/ 8899 h 14705"/>
              <a:gd name="connsiteX4" fmla="*/ 3125 w 10000"/>
              <a:gd name="connsiteY4" fmla="*/ 4899 h 14705"/>
              <a:gd name="connsiteX5" fmla="*/ 4375 w 10000"/>
              <a:gd name="connsiteY5" fmla="*/ 9286 h 14705"/>
              <a:gd name="connsiteX6" fmla="*/ 5449 w 10000"/>
              <a:gd name="connsiteY6" fmla="*/ 0 h 14705"/>
              <a:gd name="connsiteX7" fmla="*/ 6390 w 10000"/>
              <a:gd name="connsiteY7" fmla="*/ 10640 h 14705"/>
              <a:gd name="connsiteX8" fmla="*/ 7455 w 10000"/>
              <a:gd name="connsiteY8" fmla="*/ 14705 h 14705"/>
              <a:gd name="connsiteX9" fmla="*/ 9063 w 10000"/>
              <a:gd name="connsiteY9" fmla="*/ 8640 h 14705"/>
              <a:gd name="connsiteX10" fmla="*/ 10000 w 10000"/>
              <a:gd name="connsiteY10" fmla="*/ 10931 h 14705"/>
              <a:gd name="connsiteX0" fmla="*/ 0 w 10000"/>
              <a:gd name="connsiteY0" fmla="*/ 12679 h 14614"/>
              <a:gd name="connsiteX1" fmla="*/ 1071 w 10000"/>
              <a:gd name="connsiteY1" fmla="*/ 8227 h 14614"/>
              <a:gd name="connsiteX2" fmla="*/ 2321 w 10000"/>
              <a:gd name="connsiteY2" fmla="*/ 13582 h 14614"/>
              <a:gd name="connsiteX3" fmla="*/ 2612 w 10000"/>
              <a:gd name="connsiteY3" fmla="*/ 8808 h 14614"/>
              <a:gd name="connsiteX4" fmla="*/ 3125 w 10000"/>
              <a:gd name="connsiteY4" fmla="*/ 4808 h 14614"/>
              <a:gd name="connsiteX5" fmla="*/ 4375 w 10000"/>
              <a:gd name="connsiteY5" fmla="*/ 9195 h 14614"/>
              <a:gd name="connsiteX6" fmla="*/ 5223 w 10000"/>
              <a:gd name="connsiteY6" fmla="*/ 0 h 14614"/>
              <a:gd name="connsiteX7" fmla="*/ 6390 w 10000"/>
              <a:gd name="connsiteY7" fmla="*/ 10549 h 14614"/>
              <a:gd name="connsiteX8" fmla="*/ 7455 w 10000"/>
              <a:gd name="connsiteY8" fmla="*/ 14614 h 14614"/>
              <a:gd name="connsiteX9" fmla="*/ 9063 w 10000"/>
              <a:gd name="connsiteY9" fmla="*/ 8549 h 14614"/>
              <a:gd name="connsiteX10" fmla="*/ 10000 w 10000"/>
              <a:gd name="connsiteY10" fmla="*/ 10840 h 14614"/>
              <a:gd name="connsiteX0" fmla="*/ 0 w 10000"/>
              <a:gd name="connsiteY0" fmla="*/ 12679 h 14614"/>
              <a:gd name="connsiteX1" fmla="*/ 1071 w 10000"/>
              <a:gd name="connsiteY1" fmla="*/ 8227 h 14614"/>
              <a:gd name="connsiteX2" fmla="*/ 2321 w 10000"/>
              <a:gd name="connsiteY2" fmla="*/ 13582 h 14614"/>
              <a:gd name="connsiteX3" fmla="*/ 2612 w 10000"/>
              <a:gd name="connsiteY3" fmla="*/ 8808 h 14614"/>
              <a:gd name="connsiteX4" fmla="*/ 3125 w 10000"/>
              <a:gd name="connsiteY4" fmla="*/ 4808 h 14614"/>
              <a:gd name="connsiteX5" fmla="*/ 4375 w 10000"/>
              <a:gd name="connsiteY5" fmla="*/ 9195 h 14614"/>
              <a:gd name="connsiteX6" fmla="*/ 5404 w 10000"/>
              <a:gd name="connsiteY6" fmla="*/ 0 h 14614"/>
              <a:gd name="connsiteX7" fmla="*/ 6390 w 10000"/>
              <a:gd name="connsiteY7" fmla="*/ 10549 h 14614"/>
              <a:gd name="connsiteX8" fmla="*/ 7455 w 10000"/>
              <a:gd name="connsiteY8" fmla="*/ 14614 h 14614"/>
              <a:gd name="connsiteX9" fmla="*/ 9063 w 10000"/>
              <a:gd name="connsiteY9" fmla="*/ 8549 h 14614"/>
              <a:gd name="connsiteX10" fmla="*/ 10000 w 10000"/>
              <a:gd name="connsiteY10" fmla="*/ 10840 h 14614"/>
              <a:gd name="connsiteX0" fmla="*/ 0 w 10000"/>
              <a:gd name="connsiteY0" fmla="*/ 12633 h 14568"/>
              <a:gd name="connsiteX1" fmla="*/ 1071 w 10000"/>
              <a:gd name="connsiteY1" fmla="*/ 8181 h 14568"/>
              <a:gd name="connsiteX2" fmla="*/ 2321 w 10000"/>
              <a:gd name="connsiteY2" fmla="*/ 13536 h 14568"/>
              <a:gd name="connsiteX3" fmla="*/ 2612 w 10000"/>
              <a:gd name="connsiteY3" fmla="*/ 8762 h 14568"/>
              <a:gd name="connsiteX4" fmla="*/ 3125 w 10000"/>
              <a:gd name="connsiteY4" fmla="*/ 4762 h 14568"/>
              <a:gd name="connsiteX5" fmla="*/ 4375 w 10000"/>
              <a:gd name="connsiteY5" fmla="*/ 9149 h 14568"/>
              <a:gd name="connsiteX6" fmla="*/ 5268 w 10000"/>
              <a:gd name="connsiteY6" fmla="*/ 0 h 14568"/>
              <a:gd name="connsiteX7" fmla="*/ 6390 w 10000"/>
              <a:gd name="connsiteY7" fmla="*/ 10503 h 14568"/>
              <a:gd name="connsiteX8" fmla="*/ 7455 w 10000"/>
              <a:gd name="connsiteY8" fmla="*/ 14568 h 14568"/>
              <a:gd name="connsiteX9" fmla="*/ 9063 w 10000"/>
              <a:gd name="connsiteY9" fmla="*/ 8503 h 14568"/>
              <a:gd name="connsiteX10" fmla="*/ 10000 w 10000"/>
              <a:gd name="connsiteY10" fmla="*/ 10794 h 1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4568">
                <a:moveTo>
                  <a:pt x="0" y="12633"/>
                </a:moveTo>
                <a:lnTo>
                  <a:pt x="1071" y="8181"/>
                </a:lnTo>
                <a:lnTo>
                  <a:pt x="2321" y="13536"/>
                </a:lnTo>
                <a:lnTo>
                  <a:pt x="2612" y="8762"/>
                </a:lnTo>
                <a:lnTo>
                  <a:pt x="3125" y="4762"/>
                </a:lnTo>
                <a:lnTo>
                  <a:pt x="4375" y="9149"/>
                </a:lnTo>
                <a:cubicBezTo>
                  <a:pt x="4658" y="6084"/>
                  <a:pt x="4985" y="3065"/>
                  <a:pt x="5268" y="0"/>
                </a:cubicBezTo>
                <a:cubicBezTo>
                  <a:pt x="5582" y="3547"/>
                  <a:pt x="6076" y="6956"/>
                  <a:pt x="6390" y="10503"/>
                </a:cubicBezTo>
                <a:lnTo>
                  <a:pt x="7455" y="14568"/>
                </a:lnTo>
                <a:lnTo>
                  <a:pt x="9063" y="8503"/>
                </a:lnTo>
                <a:lnTo>
                  <a:pt x="10000" y="10794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1F34D67-19F0-B448-883F-5A4D7668530B}"/>
              </a:ext>
            </a:extLst>
          </p:cNvPr>
          <p:cNvCxnSpPr>
            <a:cxnSpLocks/>
          </p:cNvCxnSpPr>
          <p:nvPr/>
        </p:nvCxnSpPr>
        <p:spPr bwMode="auto">
          <a:xfrm>
            <a:off x="5220072" y="3522711"/>
            <a:ext cx="0" cy="3683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3F31A78-942E-2A4F-A603-F2201832CB44}"/>
              </a:ext>
            </a:extLst>
          </p:cNvPr>
          <p:cNvCxnSpPr>
            <a:cxnSpLocks/>
          </p:cNvCxnSpPr>
          <p:nvPr/>
        </p:nvCxnSpPr>
        <p:spPr bwMode="auto">
          <a:xfrm>
            <a:off x="5510258" y="2685555"/>
            <a:ext cx="0" cy="83715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D20499D-B49A-7845-A2D7-1DB1458601AA}"/>
              </a:ext>
            </a:extLst>
          </p:cNvPr>
          <p:cNvCxnSpPr>
            <a:cxnSpLocks/>
          </p:cNvCxnSpPr>
          <p:nvPr/>
        </p:nvCxnSpPr>
        <p:spPr bwMode="auto">
          <a:xfrm>
            <a:off x="5868144" y="3522711"/>
            <a:ext cx="0" cy="61528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F298936-AA3A-F341-A2A7-9A95F13D94C1}"/>
              </a:ext>
            </a:extLst>
          </p:cNvPr>
          <p:cNvCxnSpPr>
            <a:cxnSpLocks/>
          </p:cNvCxnSpPr>
          <p:nvPr/>
        </p:nvCxnSpPr>
        <p:spPr bwMode="auto">
          <a:xfrm>
            <a:off x="6444208" y="1113074"/>
            <a:ext cx="0" cy="179368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C50B0D-A30B-DC4A-A28E-C826C7DC92C6}"/>
              </a:ext>
            </a:extLst>
          </p:cNvPr>
          <p:cNvCxnSpPr>
            <a:cxnSpLocks/>
          </p:cNvCxnSpPr>
          <p:nvPr/>
        </p:nvCxnSpPr>
        <p:spPr bwMode="auto">
          <a:xfrm>
            <a:off x="6732240" y="357335"/>
            <a:ext cx="0" cy="1278959"/>
          </a:xfrm>
          <a:prstGeom prst="line">
            <a:avLst/>
          </a:prstGeom>
          <a:noFill/>
          <a:ln w="9525" cap="flat" cmpd="sng" algn="ctr">
            <a:solidFill>
              <a:srgbClr val="FF9D48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74C875C-56DD-684B-B26B-66400E4866CA}"/>
              </a:ext>
            </a:extLst>
          </p:cNvPr>
          <p:cNvCxnSpPr>
            <a:cxnSpLocks/>
          </p:cNvCxnSpPr>
          <p:nvPr/>
        </p:nvCxnSpPr>
        <p:spPr bwMode="auto">
          <a:xfrm>
            <a:off x="7308304" y="3830351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CEB3360-D41D-3144-B594-B27E78BD8E9F}"/>
              </a:ext>
            </a:extLst>
          </p:cNvPr>
          <p:cNvCxnSpPr>
            <a:cxnSpLocks/>
          </p:cNvCxnSpPr>
          <p:nvPr/>
        </p:nvCxnSpPr>
        <p:spPr bwMode="auto">
          <a:xfrm>
            <a:off x="7812360" y="2816895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464A15E-569C-0742-84A9-F7C660EB907C}"/>
              </a:ext>
            </a:extLst>
          </p:cNvPr>
          <p:cNvSpPr txBox="1"/>
          <p:nvPr/>
        </p:nvSpPr>
        <p:spPr>
          <a:xfrm>
            <a:off x="4922491" y="1113074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FFFF"/>
                </a:solidFill>
              </a:rPr>
              <a:t>data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0906F2-0AD4-174D-B77C-7902F7F623AB}"/>
              </a:ext>
            </a:extLst>
          </p:cNvPr>
          <p:cNvSpPr txBox="1"/>
          <p:nvPr/>
        </p:nvSpPr>
        <p:spPr>
          <a:xfrm>
            <a:off x="7126792" y="897631"/>
            <a:ext cx="1828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β-scaled predictor</a:t>
            </a:r>
          </a:p>
        </p:txBody>
      </p:sp>
      <p:sp>
        <p:nvSpPr>
          <p:cNvPr id="49" name="Freeform 21">
            <a:extLst>
              <a:ext uri="{FF2B5EF4-FFF2-40B4-BE49-F238E27FC236}">
                <a16:creationId xmlns:a16="http://schemas.microsoft.com/office/drawing/2014/main" id="{E7065445-F9B1-9B49-A232-99718B708F93}"/>
              </a:ext>
            </a:extLst>
          </p:cNvPr>
          <p:cNvSpPr>
            <a:spLocks/>
          </p:cNvSpPr>
          <p:nvPr/>
        </p:nvSpPr>
        <p:spPr bwMode="auto">
          <a:xfrm>
            <a:off x="786333" y="1717576"/>
            <a:ext cx="2849563" cy="1968500"/>
          </a:xfrm>
          <a:custGeom>
            <a:avLst/>
            <a:gdLst>
              <a:gd name="T0" fmla="*/ 0 w 2928"/>
              <a:gd name="T1" fmla="*/ 2147483647 h 960"/>
              <a:gd name="T2" fmla="*/ 2147483647 w 2928"/>
              <a:gd name="T3" fmla="*/ 2147483647 h 960"/>
              <a:gd name="T4" fmla="*/ 2147483647 w 2928"/>
              <a:gd name="T5" fmla="*/ 2147483647 h 960"/>
              <a:gd name="T6" fmla="*/ 2147483647 w 2928"/>
              <a:gd name="T7" fmla="*/ 0 h 960"/>
              <a:gd name="T8" fmla="*/ 2147483647 w 2928"/>
              <a:gd name="T9" fmla="*/ 2147483647 h 960"/>
              <a:gd name="T10" fmla="*/ 2147483647 w 2928"/>
              <a:gd name="T11" fmla="*/ 2147483647 h 960"/>
              <a:gd name="T12" fmla="*/ 2147483647 w 2928"/>
              <a:gd name="T13" fmla="*/ 2147483647 h 960"/>
              <a:gd name="T14" fmla="*/ 2147483647 w 2928"/>
              <a:gd name="T15" fmla="*/ 2147483647 h 960"/>
              <a:gd name="T16" fmla="*/ 2147483647 w 2928"/>
              <a:gd name="T17" fmla="*/ 2147483647 h 9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28"/>
              <a:gd name="T28" fmla="*/ 0 h 960"/>
              <a:gd name="T29" fmla="*/ 2928 w 2928"/>
              <a:gd name="T30" fmla="*/ 960 h 9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28" h="960">
                <a:moveTo>
                  <a:pt x="0" y="768"/>
                </a:moveTo>
                <a:lnTo>
                  <a:pt x="720" y="768"/>
                </a:lnTo>
                <a:lnTo>
                  <a:pt x="960" y="144"/>
                </a:lnTo>
                <a:lnTo>
                  <a:pt x="1296" y="0"/>
                </a:lnTo>
                <a:lnTo>
                  <a:pt x="1632" y="192"/>
                </a:lnTo>
                <a:lnTo>
                  <a:pt x="1872" y="720"/>
                </a:lnTo>
                <a:lnTo>
                  <a:pt x="2160" y="960"/>
                </a:lnTo>
                <a:lnTo>
                  <a:pt x="2544" y="768"/>
                </a:lnTo>
                <a:lnTo>
                  <a:pt x="2928" y="76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" name="Freeform 23">
            <a:extLst>
              <a:ext uri="{FF2B5EF4-FFF2-40B4-BE49-F238E27FC236}">
                <a16:creationId xmlns:a16="http://schemas.microsoft.com/office/drawing/2014/main" id="{E34EE9FE-837B-884B-9C3F-67C2DC1284D3}"/>
              </a:ext>
            </a:extLst>
          </p:cNvPr>
          <p:cNvSpPr>
            <a:spLocks/>
          </p:cNvSpPr>
          <p:nvPr/>
        </p:nvSpPr>
        <p:spPr bwMode="auto">
          <a:xfrm>
            <a:off x="837133" y="1412776"/>
            <a:ext cx="2844800" cy="2819400"/>
          </a:xfrm>
          <a:custGeom>
            <a:avLst/>
            <a:gdLst>
              <a:gd name="T0" fmla="*/ 0 w 1792"/>
              <a:gd name="T1" fmla="*/ 2147483647 h 1240"/>
              <a:gd name="T2" fmla="*/ 2147483647 w 1792"/>
              <a:gd name="T3" fmla="*/ 2147483647 h 1240"/>
              <a:gd name="T4" fmla="*/ 2147483647 w 1792"/>
              <a:gd name="T5" fmla="*/ 2147483647 h 1240"/>
              <a:gd name="T6" fmla="*/ 2147483647 w 1792"/>
              <a:gd name="T7" fmla="*/ 2147483647 h 1240"/>
              <a:gd name="T8" fmla="*/ 2147483647 w 1792"/>
              <a:gd name="T9" fmla="*/ 2147483647 h 1240"/>
              <a:gd name="T10" fmla="*/ 2147483647 w 1792"/>
              <a:gd name="T11" fmla="*/ 2147483647 h 1240"/>
              <a:gd name="T12" fmla="*/ 2147483647 w 1792"/>
              <a:gd name="T13" fmla="*/ 0 h 1240"/>
              <a:gd name="T14" fmla="*/ 2147483647 w 1792"/>
              <a:gd name="T15" fmla="*/ 2147483647 h 1240"/>
              <a:gd name="T16" fmla="*/ 2147483647 w 1792"/>
              <a:gd name="T17" fmla="*/ 2147483647 h 1240"/>
              <a:gd name="T18" fmla="*/ 2147483647 w 1792"/>
              <a:gd name="T19" fmla="*/ 2147483647 h 1240"/>
              <a:gd name="T20" fmla="*/ 2147483647 w 1792"/>
              <a:gd name="T21" fmla="*/ 2147483647 h 12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92"/>
              <a:gd name="T34" fmla="*/ 0 h 1240"/>
              <a:gd name="T35" fmla="*/ 1792 w 1792"/>
              <a:gd name="T36" fmla="*/ 1240 h 12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92" h="1240">
                <a:moveTo>
                  <a:pt x="0" y="1000"/>
                </a:moveTo>
                <a:lnTo>
                  <a:pt x="192" y="448"/>
                </a:lnTo>
                <a:lnTo>
                  <a:pt x="416" y="1112"/>
                </a:lnTo>
                <a:lnTo>
                  <a:pt x="468" y="520"/>
                </a:lnTo>
                <a:lnTo>
                  <a:pt x="560" y="24"/>
                </a:lnTo>
                <a:lnTo>
                  <a:pt x="784" y="568"/>
                </a:lnTo>
                <a:lnTo>
                  <a:pt x="944" y="0"/>
                </a:lnTo>
                <a:lnTo>
                  <a:pt x="1145" y="736"/>
                </a:lnTo>
                <a:lnTo>
                  <a:pt x="1336" y="1240"/>
                </a:lnTo>
                <a:lnTo>
                  <a:pt x="1624" y="488"/>
                </a:lnTo>
                <a:lnTo>
                  <a:pt x="1792" y="772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9FBA36F-3F57-B34B-B5A2-923D351BBA37}"/>
              </a:ext>
            </a:extLst>
          </p:cNvPr>
          <p:cNvCxnSpPr>
            <a:cxnSpLocks/>
          </p:cNvCxnSpPr>
          <p:nvPr/>
        </p:nvCxnSpPr>
        <p:spPr bwMode="auto">
          <a:xfrm>
            <a:off x="837133" y="3317776"/>
            <a:ext cx="0" cy="3683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1667C1D-A346-BD40-A3A7-72DB877E1CF9}"/>
              </a:ext>
            </a:extLst>
          </p:cNvPr>
          <p:cNvCxnSpPr>
            <a:cxnSpLocks/>
          </p:cNvCxnSpPr>
          <p:nvPr/>
        </p:nvCxnSpPr>
        <p:spPr bwMode="auto">
          <a:xfrm>
            <a:off x="1127319" y="2480620"/>
            <a:ext cx="0" cy="83715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838DEF6-F815-574F-8E5A-6EE1865598A6}"/>
              </a:ext>
            </a:extLst>
          </p:cNvPr>
          <p:cNvCxnSpPr>
            <a:cxnSpLocks/>
          </p:cNvCxnSpPr>
          <p:nvPr/>
        </p:nvCxnSpPr>
        <p:spPr bwMode="auto">
          <a:xfrm>
            <a:off x="1485205" y="3317776"/>
            <a:ext cx="0" cy="61528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BEC32E1-7AE3-434D-9F9D-204247D6FD4B}"/>
              </a:ext>
            </a:extLst>
          </p:cNvPr>
          <p:cNvCxnSpPr>
            <a:cxnSpLocks/>
          </p:cNvCxnSpPr>
          <p:nvPr/>
        </p:nvCxnSpPr>
        <p:spPr bwMode="auto">
          <a:xfrm>
            <a:off x="1735659" y="1544266"/>
            <a:ext cx="0" cy="43204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02E2DAC-AB06-A442-A8BC-2A0564483B4B}"/>
              </a:ext>
            </a:extLst>
          </p:cNvPr>
          <p:cNvCxnSpPr>
            <a:cxnSpLocks/>
          </p:cNvCxnSpPr>
          <p:nvPr/>
        </p:nvCxnSpPr>
        <p:spPr bwMode="auto">
          <a:xfrm>
            <a:off x="2061269" y="1760290"/>
            <a:ext cx="0" cy="9415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41CE386-1E1B-CD41-A1A2-9DA06F061DCF}"/>
              </a:ext>
            </a:extLst>
          </p:cNvPr>
          <p:cNvCxnSpPr>
            <a:cxnSpLocks/>
          </p:cNvCxnSpPr>
          <p:nvPr/>
        </p:nvCxnSpPr>
        <p:spPr bwMode="auto">
          <a:xfrm>
            <a:off x="2349301" y="1412776"/>
            <a:ext cx="0" cy="72008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8AE92C8-2139-4A48-A98F-099751AD87D4}"/>
              </a:ext>
            </a:extLst>
          </p:cNvPr>
          <p:cNvCxnSpPr>
            <a:cxnSpLocks/>
          </p:cNvCxnSpPr>
          <p:nvPr/>
        </p:nvCxnSpPr>
        <p:spPr bwMode="auto">
          <a:xfrm>
            <a:off x="2925365" y="3625416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84FB1F2-D884-D148-BA90-A43B0AFC26B7}"/>
              </a:ext>
            </a:extLst>
          </p:cNvPr>
          <p:cNvCxnSpPr>
            <a:cxnSpLocks/>
          </p:cNvCxnSpPr>
          <p:nvPr/>
        </p:nvCxnSpPr>
        <p:spPr bwMode="auto">
          <a:xfrm>
            <a:off x="3429421" y="2611960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29DA03D-47A3-4446-8A44-901AAE38DC82}"/>
              </a:ext>
            </a:extLst>
          </p:cNvPr>
          <p:cNvSpPr txBox="1"/>
          <p:nvPr/>
        </p:nvSpPr>
        <p:spPr>
          <a:xfrm>
            <a:off x="539552" y="908139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FFFF"/>
                </a:solidFill>
              </a:rPr>
              <a:t>data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5A7B06D-8C0B-6B47-BE7F-211C11F91EFD}"/>
              </a:ext>
            </a:extLst>
          </p:cNvPr>
          <p:cNvSpPr txBox="1"/>
          <p:nvPr/>
        </p:nvSpPr>
        <p:spPr>
          <a:xfrm>
            <a:off x="2743853" y="692696"/>
            <a:ext cx="1828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β-scaled predictor</a:t>
            </a:r>
          </a:p>
        </p:txBody>
      </p:sp>
    </p:spTree>
    <p:extLst>
      <p:ext uri="{BB962C8B-B14F-4D97-AF65-F5344CB8AC3E}">
        <p14:creationId xmlns:p14="http://schemas.microsoft.com/office/powerpoint/2010/main" val="305738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Residuals</a:t>
            </a:r>
          </a:p>
        </p:txBody>
      </p:sp>
      <p:sp>
        <p:nvSpPr>
          <p:cNvPr id="87050" name="Freeform 21"/>
          <p:cNvSpPr>
            <a:spLocks/>
          </p:cNvSpPr>
          <p:nvPr/>
        </p:nvSpPr>
        <p:spPr bwMode="auto">
          <a:xfrm>
            <a:off x="786333" y="1717576"/>
            <a:ext cx="2849563" cy="1968500"/>
          </a:xfrm>
          <a:custGeom>
            <a:avLst/>
            <a:gdLst>
              <a:gd name="T0" fmla="*/ 0 w 2928"/>
              <a:gd name="T1" fmla="*/ 2147483647 h 960"/>
              <a:gd name="T2" fmla="*/ 2147483647 w 2928"/>
              <a:gd name="T3" fmla="*/ 2147483647 h 960"/>
              <a:gd name="T4" fmla="*/ 2147483647 w 2928"/>
              <a:gd name="T5" fmla="*/ 2147483647 h 960"/>
              <a:gd name="T6" fmla="*/ 2147483647 w 2928"/>
              <a:gd name="T7" fmla="*/ 0 h 960"/>
              <a:gd name="T8" fmla="*/ 2147483647 w 2928"/>
              <a:gd name="T9" fmla="*/ 2147483647 h 960"/>
              <a:gd name="T10" fmla="*/ 2147483647 w 2928"/>
              <a:gd name="T11" fmla="*/ 2147483647 h 960"/>
              <a:gd name="T12" fmla="*/ 2147483647 w 2928"/>
              <a:gd name="T13" fmla="*/ 2147483647 h 960"/>
              <a:gd name="T14" fmla="*/ 2147483647 w 2928"/>
              <a:gd name="T15" fmla="*/ 2147483647 h 960"/>
              <a:gd name="T16" fmla="*/ 2147483647 w 2928"/>
              <a:gd name="T17" fmla="*/ 2147483647 h 9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28"/>
              <a:gd name="T28" fmla="*/ 0 h 960"/>
              <a:gd name="T29" fmla="*/ 2928 w 2928"/>
              <a:gd name="T30" fmla="*/ 960 h 9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28" h="960">
                <a:moveTo>
                  <a:pt x="0" y="768"/>
                </a:moveTo>
                <a:lnTo>
                  <a:pt x="720" y="768"/>
                </a:lnTo>
                <a:lnTo>
                  <a:pt x="960" y="144"/>
                </a:lnTo>
                <a:lnTo>
                  <a:pt x="1296" y="0"/>
                </a:lnTo>
                <a:lnTo>
                  <a:pt x="1632" y="192"/>
                </a:lnTo>
                <a:lnTo>
                  <a:pt x="1872" y="720"/>
                </a:lnTo>
                <a:lnTo>
                  <a:pt x="2160" y="960"/>
                </a:lnTo>
                <a:lnTo>
                  <a:pt x="2544" y="768"/>
                </a:lnTo>
                <a:lnTo>
                  <a:pt x="2928" y="76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51" name="Freeform 23"/>
          <p:cNvSpPr>
            <a:spLocks/>
          </p:cNvSpPr>
          <p:nvPr/>
        </p:nvSpPr>
        <p:spPr bwMode="auto">
          <a:xfrm>
            <a:off x="837133" y="1412776"/>
            <a:ext cx="2844800" cy="2819400"/>
          </a:xfrm>
          <a:custGeom>
            <a:avLst/>
            <a:gdLst>
              <a:gd name="T0" fmla="*/ 0 w 1792"/>
              <a:gd name="T1" fmla="*/ 2147483647 h 1240"/>
              <a:gd name="T2" fmla="*/ 2147483647 w 1792"/>
              <a:gd name="T3" fmla="*/ 2147483647 h 1240"/>
              <a:gd name="T4" fmla="*/ 2147483647 w 1792"/>
              <a:gd name="T5" fmla="*/ 2147483647 h 1240"/>
              <a:gd name="T6" fmla="*/ 2147483647 w 1792"/>
              <a:gd name="T7" fmla="*/ 2147483647 h 1240"/>
              <a:gd name="T8" fmla="*/ 2147483647 w 1792"/>
              <a:gd name="T9" fmla="*/ 2147483647 h 1240"/>
              <a:gd name="T10" fmla="*/ 2147483647 w 1792"/>
              <a:gd name="T11" fmla="*/ 2147483647 h 1240"/>
              <a:gd name="T12" fmla="*/ 2147483647 w 1792"/>
              <a:gd name="T13" fmla="*/ 0 h 1240"/>
              <a:gd name="T14" fmla="*/ 2147483647 w 1792"/>
              <a:gd name="T15" fmla="*/ 2147483647 h 1240"/>
              <a:gd name="T16" fmla="*/ 2147483647 w 1792"/>
              <a:gd name="T17" fmla="*/ 2147483647 h 1240"/>
              <a:gd name="T18" fmla="*/ 2147483647 w 1792"/>
              <a:gd name="T19" fmla="*/ 2147483647 h 1240"/>
              <a:gd name="T20" fmla="*/ 2147483647 w 1792"/>
              <a:gd name="T21" fmla="*/ 2147483647 h 12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92"/>
              <a:gd name="T34" fmla="*/ 0 h 1240"/>
              <a:gd name="T35" fmla="*/ 1792 w 1792"/>
              <a:gd name="T36" fmla="*/ 1240 h 12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92" h="1240">
                <a:moveTo>
                  <a:pt x="0" y="1000"/>
                </a:moveTo>
                <a:lnTo>
                  <a:pt x="192" y="448"/>
                </a:lnTo>
                <a:lnTo>
                  <a:pt x="416" y="1112"/>
                </a:lnTo>
                <a:lnTo>
                  <a:pt x="468" y="520"/>
                </a:lnTo>
                <a:lnTo>
                  <a:pt x="560" y="24"/>
                </a:lnTo>
                <a:lnTo>
                  <a:pt x="784" y="568"/>
                </a:lnTo>
                <a:lnTo>
                  <a:pt x="944" y="0"/>
                </a:lnTo>
                <a:lnTo>
                  <a:pt x="1145" y="736"/>
                </a:lnTo>
                <a:lnTo>
                  <a:pt x="1336" y="1240"/>
                </a:lnTo>
                <a:lnTo>
                  <a:pt x="1624" y="488"/>
                </a:lnTo>
                <a:lnTo>
                  <a:pt x="1792" y="772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1F34D67-19F0-B448-883F-5A4D7668530B}"/>
              </a:ext>
            </a:extLst>
          </p:cNvPr>
          <p:cNvCxnSpPr>
            <a:cxnSpLocks/>
          </p:cNvCxnSpPr>
          <p:nvPr/>
        </p:nvCxnSpPr>
        <p:spPr bwMode="auto">
          <a:xfrm>
            <a:off x="837133" y="3317776"/>
            <a:ext cx="0" cy="3683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3F31A78-942E-2A4F-A603-F2201832CB44}"/>
              </a:ext>
            </a:extLst>
          </p:cNvPr>
          <p:cNvCxnSpPr>
            <a:cxnSpLocks/>
          </p:cNvCxnSpPr>
          <p:nvPr/>
        </p:nvCxnSpPr>
        <p:spPr bwMode="auto">
          <a:xfrm>
            <a:off x="1127319" y="2480620"/>
            <a:ext cx="0" cy="83715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D20499D-B49A-7845-A2D7-1DB1458601AA}"/>
              </a:ext>
            </a:extLst>
          </p:cNvPr>
          <p:cNvCxnSpPr>
            <a:cxnSpLocks/>
          </p:cNvCxnSpPr>
          <p:nvPr/>
        </p:nvCxnSpPr>
        <p:spPr bwMode="auto">
          <a:xfrm>
            <a:off x="1485205" y="3317776"/>
            <a:ext cx="0" cy="61528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3CB3DD-9DF5-EA49-8136-CE09F9F6B96D}"/>
              </a:ext>
            </a:extLst>
          </p:cNvPr>
          <p:cNvCxnSpPr>
            <a:cxnSpLocks/>
          </p:cNvCxnSpPr>
          <p:nvPr/>
        </p:nvCxnSpPr>
        <p:spPr bwMode="auto">
          <a:xfrm>
            <a:off x="1735659" y="1544266"/>
            <a:ext cx="0" cy="43204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F298936-AA3A-F341-A2A7-9A95F13D94C1}"/>
              </a:ext>
            </a:extLst>
          </p:cNvPr>
          <p:cNvCxnSpPr>
            <a:cxnSpLocks/>
          </p:cNvCxnSpPr>
          <p:nvPr/>
        </p:nvCxnSpPr>
        <p:spPr bwMode="auto">
          <a:xfrm>
            <a:off x="2061269" y="1760290"/>
            <a:ext cx="0" cy="9415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C50B0D-A30B-DC4A-A28E-C826C7DC92C6}"/>
              </a:ext>
            </a:extLst>
          </p:cNvPr>
          <p:cNvCxnSpPr>
            <a:cxnSpLocks/>
          </p:cNvCxnSpPr>
          <p:nvPr/>
        </p:nvCxnSpPr>
        <p:spPr bwMode="auto">
          <a:xfrm>
            <a:off x="2349301" y="1412776"/>
            <a:ext cx="0" cy="72008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74C875C-56DD-684B-B26B-66400E4866CA}"/>
              </a:ext>
            </a:extLst>
          </p:cNvPr>
          <p:cNvCxnSpPr>
            <a:cxnSpLocks/>
          </p:cNvCxnSpPr>
          <p:nvPr/>
        </p:nvCxnSpPr>
        <p:spPr bwMode="auto">
          <a:xfrm>
            <a:off x="2925365" y="3625416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CEB3360-D41D-3144-B594-B27E78BD8E9F}"/>
              </a:ext>
            </a:extLst>
          </p:cNvPr>
          <p:cNvCxnSpPr>
            <a:cxnSpLocks/>
          </p:cNvCxnSpPr>
          <p:nvPr/>
        </p:nvCxnSpPr>
        <p:spPr bwMode="auto">
          <a:xfrm>
            <a:off x="3429421" y="2611960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0F9692F-2B8C-7143-88E6-EEDF457E7E63}"/>
              </a:ext>
            </a:extLst>
          </p:cNvPr>
          <p:cNvCxnSpPr>
            <a:cxnSpLocks/>
          </p:cNvCxnSpPr>
          <p:nvPr/>
        </p:nvCxnSpPr>
        <p:spPr bwMode="auto">
          <a:xfrm>
            <a:off x="5517653" y="2456774"/>
            <a:ext cx="0" cy="3683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8229251-5BB1-C34B-BCFE-1DC0D00A45CF}"/>
              </a:ext>
            </a:extLst>
          </p:cNvPr>
          <p:cNvCxnSpPr>
            <a:cxnSpLocks/>
          </p:cNvCxnSpPr>
          <p:nvPr/>
        </p:nvCxnSpPr>
        <p:spPr bwMode="auto">
          <a:xfrm>
            <a:off x="5797529" y="2222346"/>
            <a:ext cx="0" cy="83715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3FA8A3D-F693-EA4F-A035-B13C9261F4DA}"/>
              </a:ext>
            </a:extLst>
          </p:cNvPr>
          <p:cNvCxnSpPr>
            <a:cxnSpLocks/>
          </p:cNvCxnSpPr>
          <p:nvPr/>
        </p:nvCxnSpPr>
        <p:spPr bwMode="auto">
          <a:xfrm>
            <a:off x="6077405" y="2333284"/>
            <a:ext cx="0" cy="61528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A69FC6-66D6-4F49-9944-C065D774A3CD}"/>
              </a:ext>
            </a:extLst>
          </p:cNvPr>
          <p:cNvCxnSpPr>
            <a:cxnSpLocks/>
          </p:cNvCxnSpPr>
          <p:nvPr/>
        </p:nvCxnSpPr>
        <p:spPr bwMode="auto">
          <a:xfrm>
            <a:off x="6357281" y="2424900"/>
            <a:ext cx="0" cy="43204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9B7C20D-AD1E-534D-B349-5E4CA44A6787}"/>
              </a:ext>
            </a:extLst>
          </p:cNvPr>
          <p:cNvCxnSpPr>
            <a:cxnSpLocks/>
          </p:cNvCxnSpPr>
          <p:nvPr/>
        </p:nvCxnSpPr>
        <p:spPr bwMode="auto">
          <a:xfrm>
            <a:off x="6637157" y="2170156"/>
            <a:ext cx="0" cy="9415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538F4A-0A61-1B46-94EA-0F8EA3F30EF1}"/>
              </a:ext>
            </a:extLst>
          </p:cNvPr>
          <p:cNvCxnSpPr>
            <a:cxnSpLocks/>
          </p:cNvCxnSpPr>
          <p:nvPr/>
        </p:nvCxnSpPr>
        <p:spPr bwMode="auto">
          <a:xfrm>
            <a:off x="6917033" y="2280884"/>
            <a:ext cx="0" cy="72008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C4276F7-E957-BF4F-8B4B-321054734130}"/>
              </a:ext>
            </a:extLst>
          </p:cNvPr>
          <p:cNvCxnSpPr>
            <a:cxnSpLocks/>
          </p:cNvCxnSpPr>
          <p:nvPr/>
        </p:nvCxnSpPr>
        <p:spPr bwMode="auto">
          <a:xfrm>
            <a:off x="7476785" y="2343088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E6585D-4CB3-FD4B-A7FB-5F5E6C190FD9}"/>
              </a:ext>
            </a:extLst>
          </p:cNvPr>
          <p:cNvCxnSpPr>
            <a:cxnSpLocks/>
          </p:cNvCxnSpPr>
          <p:nvPr/>
        </p:nvCxnSpPr>
        <p:spPr bwMode="auto">
          <a:xfrm>
            <a:off x="8036537" y="2343088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6C7CA83-D077-CE46-8CC1-4E37F446EA9E}"/>
              </a:ext>
            </a:extLst>
          </p:cNvPr>
          <p:cNvCxnSpPr>
            <a:cxnSpLocks/>
          </p:cNvCxnSpPr>
          <p:nvPr/>
        </p:nvCxnSpPr>
        <p:spPr bwMode="auto">
          <a:xfrm>
            <a:off x="8316416" y="2552215"/>
            <a:ext cx="0" cy="1774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2C8E5C-3929-0344-8DB6-5091FE2AF303}"/>
              </a:ext>
            </a:extLst>
          </p:cNvPr>
          <p:cNvCxnSpPr>
            <a:cxnSpLocks/>
          </p:cNvCxnSpPr>
          <p:nvPr/>
        </p:nvCxnSpPr>
        <p:spPr bwMode="auto">
          <a:xfrm>
            <a:off x="7196909" y="2622924"/>
            <a:ext cx="0" cy="360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D74D71-276A-6B45-A143-599E1C31E910}"/>
              </a:ext>
            </a:extLst>
          </p:cNvPr>
          <p:cNvCxnSpPr>
            <a:cxnSpLocks/>
          </p:cNvCxnSpPr>
          <p:nvPr/>
        </p:nvCxnSpPr>
        <p:spPr bwMode="auto">
          <a:xfrm>
            <a:off x="7756661" y="2622924"/>
            <a:ext cx="0" cy="360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970E99A-6D7A-7548-9454-D139A43151D0}"/>
              </a:ext>
            </a:extLst>
          </p:cNvPr>
          <p:cNvSpPr/>
          <p:nvPr/>
        </p:nvSpPr>
        <p:spPr bwMode="auto">
          <a:xfrm>
            <a:off x="899592" y="5798136"/>
            <a:ext cx="367200" cy="3672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945394D-9045-384A-875A-03A84275239B}"/>
              </a:ext>
            </a:extLst>
          </p:cNvPr>
          <p:cNvSpPr>
            <a:spLocks noChangeAspect="1"/>
          </p:cNvSpPr>
          <p:nvPr/>
        </p:nvSpPr>
        <p:spPr bwMode="auto">
          <a:xfrm>
            <a:off x="1462451" y="5562336"/>
            <a:ext cx="838800" cy="8388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3EB604-685A-DF42-A5F1-7B7597A5100C}"/>
              </a:ext>
            </a:extLst>
          </p:cNvPr>
          <p:cNvSpPr>
            <a:spLocks noChangeAspect="1"/>
          </p:cNvSpPr>
          <p:nvPr/>
        </p:nvSpPr>
        <p:spPr bwMode="auto">
          <a:xfrm>
            <a:off x="2496910" y="5673936"/>
            <a:ext cx="615600" cy="6156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03307A-0463-A342-9F2C-DE73A56BCE8B}"/>
              </a:ext>
            </a:extLst>
          </p:cNvPr>
          <p:cNvSpPr>
            <a:spLocks noChangeAspect="1"/>
          </p:cNvSpPr>
          <p:nvPr/>
        </p:nvSpPr>
        <p:spPr bwMode="auto">
          <a:xfrm>
            <a:off x="3308169" y="5765736"/>
            <a:ext cx="432000" cy="432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0FA522B-8A6A-084C-8891-32BE66979BE0}"/>
              </a:ext>
            </a:extLst>
          </p:cNvPr>
          <p:cNvSpPr>
            <a:spLocks noChangeAspect="1"/>
          </p:cNvSpPr>
          <p:nvPr/>
        </p:nvSpPr>
        <p:spPr bwMode="auto">
          <a:xfrm>
            <a:off x="3935828" y="5510136"/>
            <a:ext cx="943200" cy="9432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3DD99E6-A0D1-4E4E-AAD9-3B4DB2E7790A}"/>
              </a:ext>
            </a:extLst>
          </p:cNvPr>
          <p:cNvSpPr>
            <a:spLocks noChangeAspect="1"/>
          </p:cNvSpPr>
          <p:nvPr/>
        </p:nvSpPr>
        <p:spPr bwMode="auto">
          <a:xfrm>
            <a:off x="5074687" y="5621736"/>
            <a:ext cx="720000" cy="720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590B346-B0CD-B142-AB48-3A0833C5F191}"/>
              </a:ext>
            </a:extLst>
          </p:cNvPr>
          <p:cNvSpPr>
            <a:spLocks noChangeAspect="1"/>
          </p:cNvSpPr>
          <p:nvPr/>
        </p:nvSpPr>
        <p:spPr bwMode="auto">
          <a:xfrm>
            <a:off x="5990346" y="5963736"/>
            <a:ext cx="36000" cy="36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EEDE14-7E36-3B43-9FF8-1D03279C5346}"/>
              </a:ext>
            </a:extLst>
          </p:cNvPr>
          <p:cNvSpPr>
            <a:spLocks noChangeAspect="1"/>
          </p:cNvSpPr>
          <p:nvPr/>
        </p:nvSpPr>
        <p:spPr bwMode="auto">
          <a:xfrm>
            <a:off x="7011664" y="5963736"/>
            <a:ext cx="36000" cy="36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4B044E-0C3A-464D-AE87-2A87A98BC814}"/>
              </a:ext>
            </a:extLst>
          </p:cNvPr>
          <p:cNvSpPr>
            <a:spLocks noChangeAspect="1"/>
          </p:cNvSpPr>
          <p:nvPr/>
        </p:nvSpPr>
        <p:spPr bwMode="auto">
          <a:xfrm>
            <a:off x="6222005" y="5684736"/>
            <a:ext cx="594000" cy="594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E19F64-9D76-8841-BB94-B32DCA16671F}"/>
              </a:ext>
            </a:extLst>
          </p:cNvPr>
          <p:cNvSpPr>
            <a:spLocks noChangeAspect="1"/>
          </p:cNvSpPr>
          <p:nvPr/>
        </p:nvSpPr>
        <p:spPr bwMode="auto">
          <a:xfrm>
            <a:off x="7243323" y="5684736"/>
            <a:ext cx="594000" cy="594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1EF6F1-F448-384A-87D7-F066A9A38426}"/>
              </a:ext>
            </a:extLst>
          </p:cNvPr>
          <p:cNvSpPr>
            <a:spLocks noChangeAspect="1"/>
          </p:cNvSpPr>
          <p:nvPr/>
        </p:nvSpPr>
        <p:spPr bwMode="auto">
          <a:xfrm>
            <a:off x="8032984" y="5893536"/>
            <a:ext cx="176400" cy="176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F5C758-5B4E-8D47-8086-5DD73E3AD396}"/>
              </a:ext>
            </a:extLst>
          </p:cNvPr>
          <p:cNvSpPr txBox="1"/>
          <p:nvPr/>
        </p:nvSpPr>
        <p:spPr>
          <a:xfrm>
            <a:off x="664665" y="4709350"/>
            <a:ext cx="3026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squared residuals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9390018-3FFA-C243-8991-1716744847D3}"/>
              </a:ext>
            </a:extLst>
          </p:cNvPr>
          <p:cNvSpPr txBox="1"/>
          <p:nvPr/>
        </p:nvSpPr>
        <p:spPr>
          <a:xfrm>
            <a:off x="6186594" y="908139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residuals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FB2AF76-39F7-E849-9E90-26CAFFED6724}"/>
              </a:ext>
            </a:extLst>
          </p:cNvPr>
          <p:cNvSpPr txBox="1"/>
          <p:nvPr/>
        </p:nvSpPr>
        <p:spPr>
          <a:xfrm>
            <a:off x="539552" y="908139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FFFF"/>
                </a:solidFill>
              </a:rPr>
              <a:t>data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3DE3FF6-B218-6C47-A5AC-13E4FD0FDEF0}"/>
              </a:ext>
            </a:extLst>
          </p:cNvPr>
          <p:cNvSpPr txBox="1"/>
          <p:nvPr/>
        </p:nvSpPr>
        <p:spPr>
          <a:xfrm>
            <a:off x="2743853" y="692696"/>
            <a:ext cx="1828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β-scaled predictor</a:t>
            </a:r>
          </a:p>
        </p:txBody>
      </p:sp>
    </p:spTree>
    <p:extLst>
      <p:ext uri="{BB962C8B-B14F-4D97-AF65-F5344CB8AC3E}">
        <p14:creationId xmlns:p14="http://schemas.microsoft.com/office/powerpoint/2010/main" val="103572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9D48"/>
                </a:solidFill>
                <a:latin typeface="Arial" charset="0"/>
              </a:rPr>
              <a:t>Spike!</a:t>
            </a:r>
          </a:p>
        </p:txBody>
      </p:sp>
      <p:sp>
        <p:nvSpPr>
          <p:cNvPr id="87050" name="Freeform 21"/>
          <p:cNvSpPr>
            <a:spLocks/>
          </p:cNvSpPr>
          <p:nvPr/>
        </p:nvSpPr>
        <p:spPr bwMode="auto">
          <a:xfrm>
            <a:off x="786333" y="1717576"/>
            <a:ext cx="2849563" cy="1968500"/>
          </a:xfrm>
          <a:custGeom>
            <a:avLst/>
            <a:gdLst>
              <a:gd name="T0" fmla="*/ 0 w 2928"/>
              <a:gd name="T1" fmla="*/ 2147483647 h 960"/>
              <a:gd name="T2" fmla="*/ 2147483647 w 2928"/>
              <a:gd name="T3" fmla="*/ 2147483647 h 960"/>
              <a:gd name="T4" fmla="*/ 2147483647 w 2928"/>
              <a:gd name="T5" fmla="*/ 2147483647 h 960"/>
              <a:gd name="T6" fmla="*/ 2147483647 w 2928"/>
              <a:gd name="T7" fmla="*/ 0 h 960"/>
              <a:gd name="T8" fmla="*/ 2147483647 w 2928"/>
              <a:gd name="T9" fmla="*/ 2147483647 h 960"/>
              <a:gd name="T10" fmla="*/ 2147483647 w 2928"/>
              <a:gd name="T11" fmla="*/ 2147483647 h 960"/>
              <a:gd name="T12" fmla="*/ 2147483647 w 2928"/>
              <a:gd name="T13" fmla="*/ 2147483647 h 960"/>
              <a:gd name="T14" fmla="*/ 2147483647 w 2928"/>
              <a:gd name="T15" fmla="*/ 2147483647 h 960"/>
              <a:gd name="T16" fmla="*/ 2147483647 w 2928"/>
              <a:gd name="T17" fmla="*/ 2147483647 h 9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28"/>
              <a:gd name="T28" fmla="*/ 0 h 960"/>
              <a:gd name="T29" fmla="*/ 2928 w 2928"/>
              <a:gd name="T30" fmla="*/ 960 h 9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28" h="960">
                <a:moveTo>
                  <a:pt x="0" y="768"/>
                </a:moveTo>
                <a:lnTo>
                  <a:pt x="720" y="768"/>
                </a:lnTo>
                <a:lnTo>
                  <a:pt x="960" y="144"/>
                </a:lnTo>
                <a:lnTo>
                  <a:pt x="1296" y="0"/>
                </a:lnTo>
                <a:lnTo>
                  <a:pt x="1632" y="192"/>
                </a:lnTo>
                <a:lnTo>
                  <a:pt x="1872" y="720"/>
                </a:lnTo>
                <a:lnTo>
                  <a:pt x="2160" y="960"/>
                </a:lnTo>
                <a:lnTo>
                  <a:pt x="2544" y="768"/>
                </a:lnTo>
                <a:lnTo>
                  <a:pt x="2928" y="76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051" name="Freeform 23"/>
          <p:cNvSpPr>
            <a:spLocks/>
          </p:cNvSpPr>
          <p:nvPr/>
        </p:nvSpPr>
        <p:spPr bwMode="auto">
          <a:xfrm>
            <a:off x="837133" y="124875"/>
            <a:ext cx="2844800" cy="4107302"/>
          </a:xfrm>
          <a:custGeom>
            <a:avLst/>
            <a:gdLst>
              <a:gd name="T0" fmla="*/ 0 w 1792"/>
              <a:gd name="T1" fmla="*/ 2147483647 h 1240"/>
              <a:gd name="T2" fmla="*/ 2147483647 w 1792"/>
              <a:gd name="T3" fmla="*/ 2147483647 h 1240"/>
              <a:gd name="T4" fmla="*/ 2147483647 w 1792"/>
              <a:gd name="T5" fmla="*/ 2147483647 h 1240"/>
              <a:gd name="T6" fmla="*/ 2147483647 w 1792"/>
              <a:gd name="T7" fmla="*/ 2147483647 h 1240"/>
              <a:gd name="T8" fmla="*/ 2147483647 w 1792"/>
              <a:gd name="T9" fmla="*/ 2147483647 h 1240"/>
              <a:gd name="T10" fmla="*/ 2147483647 w 1792"/>
              <a:gd name="T11" fmla="*/ 2147483647 h 1240"/>
              <a:gd name="T12" fmla="*/ 2147483647 w 1792"/>
              <a:gd name="T13" fmla="*/ 0 h 1240"/>
              <a:gd name="T14" fmla="*/ 2147483647 w 1792"/>
              <a:gd name="T15" fmla="*/ 2147483647 h 1240"/>
              <a:gd name="T16" fmla="*/ 2147483647 w 1792"/>
              <a:gd name="T17" fmla="*/ 2147483647 h 1240"/>
              <a:gd name="T18" fmla="*/ 2147483647 w 1792"/>
              <a:gd name="T19" fmla="*/ 2147483647 h 1240"/>
              <a:gd name="T20" fmla="*/ 2147483647 w 1792"/>
              <a:gd name="T21" fmla="*/ 2147483647 h 12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92"/>
              <a:gd name="T34" fmla="*/ 0 h 1240"/>
              <a:gd name="T35" fmla="*/ 1792 w 1792"/>
              <a:gd name="T36" fmla="*/ 1240 h 1240"/>
              <a:gd name="connsiteX0" fmla="*/ 0 w 10000"/>
              <a:gd name="connsiteY0" fmla="*/ 12770 h 14705"/>
              <a:gd name="connsiteX1" fmla="*/ 1071 w 10000"/>
              <a:gd name="connsiteY1" fmla="*/ 8318 h 14705"/>
              <a:gd name="connsiteX2" fmla="*/ 2321 w 10000"/>
              <a:gd name="connsiteY2" fmla="*/ 13673 h 14705"/>
              <a:gd name="connsiteX3" fmla="*/ 2612 w 10000"/>
              <a:gd name="connsiteY3" fmla="*/ 8899 h 14705"/>
              <a:gd name="connsiteX4" fmla="*/ 3125 w 10000"/>
              <a:gd name="connsiteY4" fmla="*/ 4899 h 14705"/>
              <a:gd name="connsiteX5" fmla="*/ 4375 w 10000"/>
              <a:gd name="connsiteY5" fmla="*/ 9286 h 14705"/>
              <a:gd name="connsiteX6" fmla="*/ 5449 w 10000"/>
              <a:gd name="connsiteY6" fmla="*/ 0 h 14705"/>
              <a:gd name="connsiteX7" fmla="*/ 6390 w 10000"/>
              <a:gd name="connsiteY7" fmla="*/ 10640 h 14705"/>
              <a:gd name="connsiteX8" fmla="*/ 7455 w 10000"/>
              <a:gd name="connsiteY8" fmla="*/ 14705 h 14705"/>
              <a:gd name="connsiteX9" fmla="*/ 9063 w 10000"/>
              <a:gd name="connsiteY9" fmla="*/ 8640 h 14705"/>
              <a:gd name="connsiteX10" fmla="*/ 10000 w 10000"/>
              <a:gd name="connsiteY10" fmla="*/ 10931 h 14705"/>
              <a:gd name="connsiteX0" fmla="*/ 0 w 10000"/>
              <a:gd name="connsiteY0" fmla="*/ 12679 h 14614"/>
              <a:gd name="connsiteX1" fmla="*/ 1071 w 10000"/>
              <a:gd name="connsiteY1" fmla="*/ 8227 h 14614"/>
              <a:gd name="connsiteX2" fmla="*/ 2321 w 10000"/>
              <a:gd name="connsiteY2" fmla="*/ 13582 h 14614"/>
              <a:gd name="connsiteX3" fmla="*/ 2612 w 10000"/>
              <a:gd name="connsiteY3" fmla="*/ 8808 h 14614"/>
              <a:gd name="connsiteX4" fmla="*/ 3125 w 10000"/>
              <a:gd name="connsiteY4" fmla="*/ 4808 h 14614"/>
              <a:gd name="connsiteX5" fmla="*/ 4375 w 10000"/>
              <a:gd name="connsiteY5" fmla="*/ 9195 h 14614"/>
              <a:gd name="connsiteX6" fmla="*/ 5223 w 10000"/>
              <a:gd name="connsiteY6" fmla="*/ 0 h 14614"/>
              <a:gd name="connsiteX7" fmla="*/ 6390 w 10000"/>
              <a:gd name="connsiteY7" fmla="*/ 10549 h 14614"/>
              <a:gd name="connsiteX8" fmla="*/ 7455 w 10000"/>
              <a:gd name="connsiteY8" fmla="*/ 14614 h 14614"/>
              <a:gd name="connsiteX9" fmla="*/ 9063 w 10000"/>
              <a:gd name="connsiteY9" fmla="*/ 8549 h 14614"/>
              <a:gd name="connsiteX10" fmla="*/ 10000 w 10000"/>
              <a:gd name="connsiteY10" fmla="*/ 10840 h 14614"/>
              <a:gd name="connsiteX0" fmla="*/ 0 w 10000"/>
              <a:gd name="connsiteY0" fmla="*/ 12679 h 14614"/>
              <a:gd name="connsiteX1" fmla="*/ 1071 w 10000"/>
              <a:gd name="connsiteY1" fmla="*/ 8227 h 14614"/>
              <a:gd name="connsiteX2" fmla="*/ 2321 w 10000"/>
              <a:gd name="connsiteY2" fmla="*/ 13582 h 14614"/>
              <a:gd name="connsiteX3" fmla="*/ 2612 w 10000"/>
              <a:gd name="connsiteY3" fmla="*/ 8808 h 14614"/>
              <a:gd name="connsiteX4" fmla="*/ 3125 w 10000"/>
              <a:gd name="connsiteY4" fmla="*/ 4808 h 14614"/>
              <a:gd name="connsiteX5" fmla="*/ 4375 w 10000"/>
              <a:gd name="connsiteY5" fmla="*/ 9195 h 14614"/>
              <a:gd name="connsiteX6" fmla="*/ 5404 w 10000"/>
              <a:gd name="connsiteY6" fmla="*/ 0 h 14614"/>
              <a:gd name="connsiteX7" fmla="*/ 6390 w 10000"/>
              <a:gd name="connsiteY7" fmla="*/ 10549 h 14614"/>
              <a:gd name="connsiteX8" fmla="*/ 7455 w 10000"/>
              <a:gd name="connsiteY8" fmla="*/ 14614 h 14614"/>
              <a:gd name="connsiteX9" fmla="*/ 9063 w 10000"/>
              <a:gd name="connsiteY9" fmla="*/ 8549 h 14614"/>
              <a:gd name="connsiteX10" fmla="*/ 10000 w 10000"/>
              <a:gd name="connsiteY10" fmla="*/ 10840 h 14614"/>
              <a:gd name="connsiteX0" fmla="*/ 0 w 10000"/>
              <a:gd name="connsiteY0" fmla="*/ 12633 h 14568"/>
              <a:gd name="connsiteX1" fmla="*/ 1071 w 10000"/>
              <a:gd name="connsiteY1" fmla="*/ 8181 h 14568"/>
              <a:gd name="connsiteX2" fmla="*/ 2321 w 10000"/>
              <a:gd name="connsiteY2" fmla="*/ 13536 h 14568"/>
              <a:gd name="connsiteX3" fmla="*/ 2612 w 10000"/>
              <a:gd name="connsiteY3" fmla="*/ 8762 h 14568"/>
              <a:gd name="connsiteX4" fmla="*/ 3125 w 10000"/>
              <a:gd name="connsiteY4" fmla="*/ 4762 h 14568"/>
              <a:gd name="connsiteX5" fmla="*/ 4375 w 10000"/>
              <a:gd name="connsiteY5" fmla="*/ 9149 h 14568"/>
              <a:gd name="connsiteX6" fmla="*/ 5268 w 10000"/>
              <a:gd name="connsiteY6" fmla="*/ 0 h 14568"/>
              <a:gd name="connsiteX7" fmla="*/ 6390 w 10000"/>
              <a:gd name="connsiteY7" fmla="*/ 10503 h 14568"/>
              <a:gd name="connsiteX8" fmla="*/ 7455 w 10000"/>
              <a:gd name="connsiteY8" fmla="*/ 14568 h 14568"/>
              <a:gd name="connsiteX9" fmla="*/ 9063 w 10000"/>
              <a:gd name="connsiteY9" fmla="*/ 8503 h 14568"/>
              <a:gd name="connsiteX10" fmla="*/ 10000 w 10000"/>
              <a:gd name="connsiteY10" fmla="*/ 10794 h 1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4568">
                <a:moveTo>
                  <a:pt x="0" y="12633"/>
                </a:moveTo>
                <a:lnTo>
                  <a:pt x="1071" y="8181"/>
                </a:lnTo>
                <a:lnTo>
                  <a:pt x="2321" y="13536"/>
                </a:lnTo>
                <a:lnTo>
                  <a:pt x="2612" y="8762"/>
                </a:lnTo>
                <a:lnTo>
                  <a:pt x="3125" y="4762"/>
                </a:lnTo>
                <a:lnTo>
                  <a:pt x="4375" y="9149"/>
                </a:lnTo>
                <a:cubicBezTo>
                  <a:pt x="4658" y="6084"/>
                  <a:pt x="4985" y="3065"/>
                  <a:pt x="5268" y="0"/>
                </a:cubicBezTo>
                <a:cubicBezTo>
                  <a:pt x="5582" y="3547"/>
                  <a:pt x="6076" y="6956"/>
                  <a:pt x="6390" y="10503"/>
                </a:cubicBezTo>
                <a:lnTo>
                  <a:pt x="7455" y="14568"/>
                </a:lnTo>
                <a:lnTo>
                  <a:pt x="9063" y="8503"/>
                </a:lnTo>
                <a:lnTo>
                  <a:pt x="10000" y="10794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1F34D67-19F0-B448-883F-5A4D7668530B}"/>
              </a:ext>
            </a:extLst>
          </p:cNvPr>
          <p:cNvCxnSpPr>
            <a:cxnSpLocks/>
          </p:cNvCxnSpPr>
          <p:nvPr/>
        </p:nvCxnSpPr>
        <p:spPr bwMode="auto">
          <a:xfrm>
            <a:off x="837133" y="3317776"/>
            <a:ext cx="0" cy="3683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3F31A78-942E-2A4F-A603-F2201832CB44}"/>
              </a:ext>
            </a:extLst>
          </p:cNvPr>
          <p:cNvCxnSpPr>
            <a:cxnSpLocks/>
          </p:cNvCxnSpPr>
          <p:nvPr/>
        </p:nvCxnSpPr>
        <p:spPr bwMode="auto">
          <a:xfrm>
            <a:off x="1127319" y="2480620"/>
            <a:ext cx="0" cy="83715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D20499D-B49A-7845-A2D7-1DB1458601AA}"/>
              </a:ext>
            </a:extLst>
          </p:cNvPr>
          <p:cNvCxnSpPr>
            <a:cxnSpLocks/>
          </p:cNvCxnSpPr>
          <p:nvPr/>
        </p:nvCxnSpPr>
        <p:spPr bwMode="auto">
          <a:xfrm>
            <a:off x="1485205" y="3317776"/>
            <a:ext cx="0" cy="61528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3CB3DD-9DF5-EA49-8136-CE09F9F6B96D}"/>
              </a:ext>
            </a:extLst>
          </p:cNvPr>
          <p:cNvCxnSpPr>
            <a:cxnSpLocks/>
          </p:cNvCxnSpPr>
          <p:nvPr/>
        </p:nvCxnSpPr>
        <p:spPr bwMode="auto">
          <a:xfrm>
            <a:off x="1735659" y="1544266"/>
            <a:ext cx="0" cy="43204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F298936-AA3A-F341-A2A7-9A95F13D94C1}"/>
              </a:ext>
            </a:extLst>
          </p:cNvPr>
          <p:cNvCxnSpPr>
            <a:cxnSpLocks/>
          </p:cNvCxnSpPr>
          <p:nvPr/>
        </p:nvCxnSpPr>
        <p:spPr bwMode="auto">
          <a:xfrm>
            <a:off x="2061269" y="1760290"/>
            <a:ext cx="0" cy="9415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C50B0D-A30B-DC4A-A28E-C826C7DC92C6}"/>
              </a:ext>
            </a:extLst>
          </p:cNvPr>
          <p:cNvCxnSpPr>
            <a:cxnSpLocks/>
          </p:cNvCxnSpPr>
          <p:nvPr/>
        </p:nvCxnSpPr>
        <p:spPr bwMode="auto">
          <a:xfrm>
            <a:off x="2349301" y="152400"/>
            <a:ext cx="0" cy="1980456"/>
          </a:xfrm>
          <a:prstGeom prst="line">
            <a:avLst/>
          </a:prstGeom>
          <a:noFill/>
          <a:ln w="9525" cap="flat" cmpd="sng" algn="ctr">
            <a:solidFill>
              <a:srgbClr val="FF9D48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74C875C-56DD-684B-B26B-66400E4866CA}"/>
              </a:ext>
            </a:extLst>
          </p:cNvPr>
          <p:cNvCxnSpPr>
            <a:cxnSpLocks/>
          </p:cNvCxnSpPr>
          <p:nvPr/>
        </p:nvCxnSpPr>
        <p:spPr bwMode="auto">
          <a:xfrm>
            <a:off x="2925365" y="3625416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CEB3360-D41D-3144-B594-B27E78BD8E9F}"/>
              </a:ext>
            </a:extLst>
          </p:cNvPr>
          <p:cNvCxnSpPr>
            <a:cxnSpLocks/>
          </p:cNvCxnSpPr>
          <p:nvPr/>
        </p:nvCxnSpPr>
        <p:spPr bwMode="auto">
          <a:xfrm>
            <a:off x="3429421" y="2611960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0F9692F-2B8C-7143-88E6-EEDF457E7E63}"/>
              </a:ext>
            </a:extLst>
          </p:cNvPr>
          <p:cNvCxnSpPr>
            <a:cxnSpLocks/>
          </p:cNvCxnSpPr>
          <p:nvPr/>
        </p:nvCxnSpPr>
        <p:spPr bwMode="auto">
          <a:xfrm>
            <a:off x="5517653" y="2456774"/>
            <a:ext cx="0" cy="3683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8229251-5BB1-C34B-BCFE-1DC0D00A45CF}"/>
              </a:ext>
            </a:extLst>
          </p:cNvPr>
          <p:cNvCxnSpPr>
            <a:cxnSpLocks/>
          </p:cNvCxnSpPr>
          <p:nvPr/>
        </p:nvCxnSpPr>
        <p:spPr bwMode="auto">
          <a:xfrm>
            <a:off x="5797529" y="2222346"/>
            <a:ext cx="0" cy="83715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3FA8A3D-F693-EA4F-A035-B13C9261F4DA}"/>
              </a:ext>
            </a:extLst>
          </p:cNvPr>
          <p:cNvCxnSpPr>
            <a:cxnSpLocks/>
          </p:cNvCxnSpPr>
          <p:nvPr/>
        </p:nvCxnSpPr>
        <p:spPr bwMode="auto">
          <a:xfrm>
            <a:off x="6077405" y="2333284"/>
            <a:ext cx="0" cy="61528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A69FC6-66D6-4F49-9944-C065D774A3CD}"/>
              </a:ext>
            </a:extLst>
          </p:cNvPr>
          <p:cNvCxnSpPr>
            <a:cxnSpLocks/>
          </p:cNvCxnSpPr>
          <p:nvPr/>
        </p:nvCxnSpPr>
        <p:spPr bwMode="auto">
          <a:xfrm>
            <a:off x="6357281" y="2424900"/>
            <a:ext cx="0" cy="43204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9B7C20D-AD1E-534D-B349-5E4CA44A6787}"/>
              </a:ext>
            </a:extLst>
          </p:cNvPr>
          <p:cNvCxnSpPr>
            <a:cxnSpLocks/>
          </p:cNvCxnSpPr>
          <p:nvPr/>
        </p:nvCxnSpPr>
        <p:spPr bwMode="auto">
          <a:xfrm>
            <a:off x="6637157" y="2170156"/>
            <a:ext cx="0" cy="9415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C4276F7-E957-BF4F-8B4B-321054734130}"/>
              </a:ext>
            </a:extLst>
          </p:cNvPr>
          <p:cNvCxnSpPr>
            <a:cxnSpLocks/>
          </p:cNvCxnSpPr>
          <p:nvPr/>
        </p:nvCxnSpPr>
        <p:spPr bwMode="auto">
          <a:xfrm>
            <a:off x="7476785" y="2343088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E6585D-4CB3-FD4B-A7FB-5F5E6C190FD9}"/>
              </a:ext>
            </a:extLst>
          </p:cNvPr>
          <p:cNvCxnSpPr>
            <a:cxnSpLocks/>
          </p:cNvCxnSpPr>
          <p:nvPr/>
        </p:nvCxnSpPr>
        <p:spPr bwMode="auto">
          <a:xfrm>
            <a:off x="8036537" y="2343088"/>
            <a:ext cx="0" cy="5956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6C7CA83-D077-CE46-8CC1-4E37F446EA9E}"/>
              </a:ext>
            </a:extLst>
          </p:cNvPr>
          <p:cNvCxnSpPr>
            <a:cxnSpLocks/>
          </p:cNvCxnSpPr>
          <p:nvPr/>
        </p:nvCxnSpPr>
        <p:spPr bwMode="auto">
          <a:xfrm>
            <a:off x="8316416" y="2552215"/>
            <a:ext cx="0" cy="1774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2C8E5C-3929-0344-8DB6-5091FE2AF303}"/>
              </a:ext>
            </a:extLst>
          </p:cNvPr>
          <p:cNvCxnSpPr>
            <a:cxnSpLocks/>
          </p:cNvCxnSpPr>
          <p:nvPr/>
        </p:nvCxnSpPr>
        <p:spPr bwMode="auto">
          <a:xfrm>
            <a:off x="7196909" y="2622924"/>
            <a:ext cx="0" cy="360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D74D71-276A-6B45-A143-599E1C31E910}"/>
              </a:ext>
            </a:extLst>
          </p:cNvPr>
          <p:cNvCxnSpPr>
            <a:cxnSpLocks/>
          </p:cNvCxnSpPr>
          <p:nvPr/>
        </p:nvCxnSpPr>
        <p:spPr bwMode="auto">
          <a:xfrm>
            <a:off x="7756661" y="2622924"/>
            <a:ext cx="0" cy="360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1310BC3-BD3E-B543-A018-1A63B18DEE9E}"/>
              </a:ext>
            </a:extLst>
          </p:cNvPr>
          <p:cNvSpPr txBox="1"/>
          <p:nvPr/>
        </p:nvSpPr>
        <p:spPr>
          <a:xfrm>
            <a:off x="6186594" y="908139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residuals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64A15E-569C-0742-84A9-F7C660EB907C}"/>
              </a:ext>
            </a:extLst>
          </p:cNvPr>
          <p:cNvSpPr txBox="1"/>
          <p:nvPr/>
        </p:nvSpPr>
        <p:spPr>
          <a:xfrm>
            <a:off x="539552" y="908139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FFFF"/>
                </a:solidFill>
              </a:rPr>
              <a:t>data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0906F2-0AD4-174D-B77C-7902F7F623AB}"/>
              </a:ext>
            </a:extLst>
          </p:cNvPr>
          <p:cNvSpPr txBox="1"/>
          <p:nvPr/>
        </p:nvSpPr>
        <p:spPr>
          <a:xfrm>
            <a:off x="2743853" y="692696"/>
            <a:ext cx="1828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β-scaled predictor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70E99A-6D7A-7548-9454-D139A43151D0}"/>
              </a:ext>
            </a:extLst>
          </p:cNvPr>
          <p:cNvSpPr/>
          <p:nvPr/>
        </p:nvSpPr>
        <p:spPr bwMode="auto">
          <a:xfrm>
            <a:off x="899592" y="5798136"/>
            <a:ext cx="367200" cy="3672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945394D-9045-384A-875A-03A84275239B}"/>
              </a:ext>
            </a:extLst>
          </p:cNvPr>
          <p:cNvSpPr>
            <a:spLocks noChangeAspect="1"/>
          </p:cNvSpPr>
          <p:nvPr/>
        </p:nvSpPr>
        <p:spPr bwMode="auto">
          <a:xfrm>
            <a:off x="1462451" y="5562336"/>
            <a:ext cx="838800" cy="8388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3EB604-685A-DF42-A5F1-7B7597A5100C}"/>
              </a:ext>
            </a:extLst>
          </p:cNvPr>
          <p:cNvSpPr>
            <a:spLocks noChangeAspect="1"/>
          </p:cNvSpPr>
          <p:nvPr/>
        </p:nvSpPr>
        <p:spPr bwMode="auto">
          <a:xfrm>
            <a:off x="2496910" y="5673936"/>
            <a:ext cx="615600" cy="6156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03307A-0463-A342-9F2C-DE73A56BCE8B}"/>
              </a:ext>
            </a:extLst>
          </p:cNvPr>
          <p:cNvSpPr>
            <a:spLocks noChangeAspect="1"/>
          </p:cNvSpPr>
          <p:nvPr/>
        </p:nvSpPr>
        <p:spPr bwMode="auto">
          <a:xfrm>
            <a:off x="3308169" y="5765736"/>
            <a:ext cx="432000" cy="432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0FA522B-8A6A-084C-8891-32BE66979BE0}"/>
              </a:ext>
            </a:extLst>
          </p:cNvPr>
          <p:cNvSpPr>
            <a:spLocks noChangeAspect="1"/>
          </p:cNvSpPr>
          <p:nvPr/>
        </p:nvSpPr>
        <p:spPr bwMode="auto">
          <a:xfrm>
            <a:off x="3935828" y="5510136"/>
            <a:ext cx="943200" cy="9432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3DD99E6-A0D1-4E4E-AAD9-3B4DB2E7790A}"/>
              </a:ext>
            </a:extLst>
          </p:cNvPr>
          <p:cNvSpPr>
            <a:spLocks noChangeAspect="1"/>
          </p:cNvSpPr>
          <p:nvPr/>
        </p:nvSpPr>
        <p:spPr bwMode="auto">
          <a:xfrm>
            <a:off x="4462546" y="3333956"/>
            <a:ext cx="1980000" cy="1980000"/>
          </a:xfrm>
          <a:prstGeom prst="rect">
            <a:avLst/>
          </a:prstGeom>
          <a:solidFill>
            <a:srgbClr val="FF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590B346-B0CD-B142-AB48-3A0833C5F191}"/>
              </a:ext>
            </a:extLst>
          </p:cNvPr>
          <p:cNvSpPr>
            <a:spLocks noChangeAspect="1"/>
          </p:cNvSpPr>
          <p:nvPr/>
        </p:nvSpPr>
        <p:spPr bwMode="auto">
          <a:xfrm>
            <a:off x="5990346" y="5963736"/>
            <a:ext cx="36000" cy="36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EEDE14-7E36-3B43-9FF8-1D03279C5346}"/>
              </a:ext>
            </a:extLst>
          </p:cNvPr>
          <p:cNvSpPr>
            <a:spLocks noChangeAspect="1"/>
          </p:cNvSpPr>
          <p:nvPr/>
        </p:nvSpPr>
        <p:spPr bwMode="auto">
          <a:xfrm>
            <a:off x="7011664" y="5963736"/>
            <a:ext cx="36000" cy="36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4B044E-0C3A-464D-AE87-2A87A98BC814}"/>
              </a:ext>
            </a:extLst>
          </p:cNvPr>
          <p:cNvSpPr>
            <a:spLocks noChangeAspect="1"/>
          </p:cNvSpPr>
          <p:nvPr/>
        </p:nvSpPr>
        <p:spPr bwMode="auto">
          <a:xfrm>
            <a:off x="6222005" y="5684736"/>
            <a:ext cx="594000" cy="594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E19F64-9D76-8841-BB94-B32DCA16671F}"/>
              </a:ext>
            </a:extLst>
          </p:cNvPr>
          <p:cNvSpPr>
            <a:spLocks noChangeAspect="1"/>
          </p:cNvSpPr>
          <p:nvPr/>
        </p:nvSpPr>
        <p:spPr bwMode="auto">
          <a:xfrm>
            <a:off x="7243323" y="5684736"/>
            <a:ext cx="594000" cy="594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1EF6F1-F448-384A-87D7-F066A9A38426}"/>
              </a:ext>
            </a:extLst>
          </p:cNvPr>
          <p:cNvSpPr>
            <a:spLocks noChangeAspect="1"/>
          </p:cNvSpPr>
          <p:nvPr/>
        </p:nvSpPr>
        <p:spPr bwMode="auto">
          <a:xfrm>
            <a:off x="8032984" y="5893536"/>
            <a:ext cx="176400" cy="176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4E63F9B-680C-8441-AC7E-D4A3D2A485FD}"/>
              </a:ext>
            </a:extLst>
          </p:cNvPr>
          <p:cNvSpPr txBox="1"/>
          <p:nvPr/>
        </p:nvSpPr>
        <p:spPr>
          <a:xfrm>
            <a:off x="664665" y="4709350"/>
            <a:ext cx="3026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squared residuals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9FF294-C350-DE4B-AD92-26E224F4C239}"/>
              </a:ext>
            </a:extLst>
          </p:cNvPr>
          <p:cNvSpPr>
            <a:spLocks noChangeAspect="1"/>
          </p:cNvSpPr>
          <p:nvPr/>
        </p:nvSpPr>
        <p:spPr bwMode="auto">
          <a:xfrm>
            <a:off x="5074687" y="5621736"/>
            <a:ext cx="720000" cy="720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DE530-AB44-4D4C-89B4-2B4CD3514232}"/>
              </a:ext>
            </a:extLst>
          </p:cNvPr>
          <p:cNvSpPr txBox="1"/>
          <p:nvPr/>
        </p:nvSpPr>
        <p:spPr>
          <a:xfrm>
            <a:off x="6519005" y="3792597"/>
            <a:ext cx="2111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9D48"/>
                </a:solidFill>
              </a:rPr>
              <a:t>Because the error term is based on squared residuals, outliers have a </a:t>
            </a:r>
            <a:r>
              <a:rPr lang="en-US" sz="1600" dirty="0" err="1">
                <a:solidFill>
                  <a:srgbClr val="FF9D48"/>
                </a:solidFill>
              </a:rPr>
              <a:t>disproportionalely</a:t>
            </a:r>
            <a:r>
              <a:rPr lang="en-US" sz="1600" dirty="0">
                <a:solidFill>
                  <a:srgbClr val="FF9D48"/>
                </a:solidFill>
              </a:rPr>
              <a:t> large effect</a:t>
            </a:r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D6F0FF8A-EE7C-6B45-90D1-48D30AF945F1}"/>
              </a:ext>
            </a:extLst>
          </p:cNvPr>
          <p:cNvSpPr/>
          <p:nvPr/>
        </p:nvSpPr>
        <p:spPr bwMode="auto">
          <a:xfrm>
            <a:off x="5240704" y="4075264"/>
            <a:ext cx="387965" cy="1994672"/>
          </a:xfrm>
          <a:prstGeom prst="upArrow">
            <a:avLst/>
          </a:prstGeom>
          <a:solidFill>
            <a:srgbClr val="00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A276C38-CEAA-F54A-B4E5-958E495784D0}"/>
              </a:ext>
            </a:extLst>
          </p:cNvPr>
          <p:cNvCxnSpPr>
            <a:cxnSpLocks/>
          </p:cNvCxnSpPr>
          <p:nvPr/>
        </p:nvCxnSpPr>
        <p:spPr bwMode="auto">
          <a:xfrm>
            <a:off x="7011664" y="1575956"/>
            <a:ext cx="0" cy="1980456"/>
          </a:xfrm>
          <a:prstGeom prst="line">
            <a:avLst/>
          </a:prstGeom>
          <a:noFill/>
          <a:ln w="9525" cap="flat" cmpd="sng" algn="ctr">
            <a:solidFill>
              <a:srgbClr val="FF9D48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97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1DDF5-9082-8F42-91F2-251E3452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4158"/>
            <a:ext cx="7772400" cy="892552"/>
          </a:xfrm>
        </p:spPr>
        <p:txBody>
          <a:bodyPr/>
          <a:lstStyle/>
          <a:p>
            <a:r>
              <a:rPr lang="en-US" dirty="0"/>
              <a:t>SE increases with…</a:t>
            </a:r>
            <a:br>
              <a:rPr lang="en-US" dirty="0"/>
            </a:br>
            <a:r>
              <a:rPr lang="en-US" sz="1800" dirty="0">
                <a:solidFill>
                  <a:schemeClr val="tx1"/>
                </a:solidFill>
              </a:rPr>
              <a:t>(i.e., your stats get worse with…)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6235C1-AAAF-514A-BF59-F3EBF8F47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96752"/>
            <a:ext cx="7772400" cy="3742928"/>
          </a:xfrm>
        </p:spPr>
        <p:txBody>
          <a:bodyPr/>
          <a:lstStyle/>
          <a:p>
            <a:r>
              <a:rPr lang="en-US" dirty="0"/>
              <a:t>↑ residuals</a:t>
            </a:r>
          </a:p>
          <a:p>
            <a:r>
              <a:rPr lang="en-US" dirty="0"/>
              <a:t>↑ correlations between predictors</a:t>
            </a:r>
          </a:p>
          <a:p>
            <a:r>
              <a:rPr lang="en-US" dirty="0"/>
              <a:t>↓ degrees of freedom</a:t>
            </a:r>
          </a:p>
          <a:p>
            <a:pPr lvl="1"/>
            <a:r>
              <a:rPr lang="en-US" dirty="0"/>
              <a:t>↓ time points</a:t>
            </a:r>
          </a:p>
          <a:p>
            <a:pPr lvl="2"/>
            <a:r>
              <a:rPr lang="en-US" dirty="0"/>
              <a:t>usually we have a lot of time points though</a:t>
            </a:r>
          </a:p>
          <a:p>
            <a:pPr lvl="1"/>
            <a:r>
              <a:rPr lang="en-US" dirty="0"/>
              <a:t>↑ #predictors in model</a:t>
            </a:r>
          </a:p>
          <a:p>
            <a:endParaRPr lang="en-US" dirty="0"/>
          </a:p>
        </p:txBody>
      </p:sp>
      <p:pic>
        <p:nvPicPr>
          <p:cNvPr id="6" name="Picture 5" descr="C:\Lior_Shmoelof\Objects_old\se_new.jpg">
            <a:extLst>
              <a:ext uri="{FF2B5EF4-FFF2-40B4-BE49-F238E27FC236}">
                <a16:creationId xmlns:a16="http://schemas.microsoft.com/office/drawing/2014/main" id="{A2F967D6-5A67-F243-8082-C4EF3E20E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040" y="5517232"/>
            <a:ext cx="3207521" cy="90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969294-375D-0B40-9014-86E497C3C22F}"/>
              </a:ext>
            </a:extLst>
          </p:cNvPr>
          <p:cNvSpPr txBox="1"/>
          <p:nvPr/>
        </p:nvSpPr>
        <p:spPr>
          <a:xfrm>
            <a:off x="754997" y="6445197"/>
            <a:ext cx="2821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formula for 2-predictor model</a:t>
            </a:r>
          </a:p>
        </p:txBody>
      </p:sp>
    </p:spTree>
    <p:extLst>
      <p:ext uri="{BB962C8B-B14F-4D97-AF65-F5344CB8AC3E}">
        <p14:creationId xmlns:p14="http://schemas.microsoft.com/office/powerpoint/2010/main" val="171470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0813"/>
            <a:ext cx="7772400" cy="579437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Example: GLM with 4 predictors</a:t>
            </a:r>
          </a:p>
        </p:txBody>
      </p:sp>
      <p:sp>
        <p:nvSpPr>
          <p:cNvPr id="79874" name="Text Box 18"/>
          <p:cNvSpPr txBox="1">
            <a:spLocks noChangeArrowheads="1"/>
          </p:cNvSpPr>
          <p:nvPr/>
        </p:nvSpPr>
        <p:spPr bwMode="auto">
          <a:xfrm>
            <a:off x="539750" y="4722068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fMRI Signal</a:t>
            </a:r>
          </a:p>
        </p:txBody>
      </p:sp>
      <p:sp>
        <p:nvSpPr>
          <p:cNvPr id="79877" name="Text Box 21"/>
          <p:cNvSpPr txBox="1">
            <a:spLocks noChangeArrowheads="1"/>
          </p:cNvSpPr>
          <p:nvPr/>
        </p:nvSpPr>
        <p:spPr bwMode="auto">
          <a:xfrm>
            <a:off x="2447132" y="2375694"/>
            <a:ext cx="3603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charset="0"/>
              </a:rPr>
              <a:t>=</a:t>
            </a:r>
            <a:endParaRPr lang="en-US" sz="2800">
              <a:latin typeface="Times New Roman" charset="0"/>
            </a:endParaRPr>
          </a:p>
        </p:txBody>
      </p:sp>
      <p:sp>
        <p:nvSpPr>
          <p:cNvPr id="79878" name="Text Box 22"/>
          <p:cNvSpPr txBox="1">
            <a:spLocks noChangeArrowheads="1"/>
          </p:cNvSpPr>
          <p:nvPr/>
        </p:nvSpPr>
        <p:spPr bwMode="auto">
          <a:xfrm>
            <a:off x="7237413" y="4722068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</a:rPr>
              <a:t>Residuals</a:t>
            </a:r>
          </a:p>
        </p:txBody>
      </p:sp>
      <p:sp>
        <p:nvSpPr>
          <p:cNvPr id="79879" name="Text Box 23"/>
          <p:cNvSpPr txBox="1">
            <a:spLocks noChangeArrowheads="1"/>
          </p:cNvSpPr>
          <p:nvPr/>
        </p:nvSpPr>
        <p:spPr bwMode="auto">
          <a:xfrm>
            <a:off x="3203575" y="4722068"/>
            <a:ext cx="173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Design Matrix</a:t>
            </a:r>
          </a:p>
        </p:txBody>
      </p:sp>
      <p:sp>
        <p:nvSpPr>
          <p:cNvPr id="79880" name="Text Box 24"/>
          <p:cNvSpPr txBox="1">
            <a:spLocks noChangeArrowheads="1"/>
          </p:cNvSpPr>
          <p:nvPr/>
        </p:nvSpPr>
        <p:spPr bwMode="auto">
          <a:xfrm>
            <a:off x="6134106" y="2515996"/>
            <a:ext cx="333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+</a:t>
            </a:r>
            <a:endParaRPr lang="en-US" sz="2000">
              <a:latin typeface="Times New Roman" charset="0"/>
            </a:endParaRPr>
          </a:p>
        </p:txBody>
      </p:sp>
      <p:sp>
        <p:nvSpPr>
          <p:cNvPr id="79884" name="Text Box 48"/>
          <p:cNvSpPr txBox="1">
            <a:spLocks noChangeArrowheads="1"/>
          </p:cNvSpPr>
          <p:nvPr/>
        </p:nvSpPr>
        <p:spPr bwMode="auto">
          <a:xfrm>
            <a:off x="3492500" y="5199905"/>
            <a:ext cx="12969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i="1"/>
              <a:t>“what we CAN explain”</a:t>
            </a:r>
          </a:p>
        </p:txBody>
      </p:sp>
      <p:sp>
        <p:nvSpPr>
          <p:cNvPr id="79885" name="Text Box 49"/>
          <p:cNvSpPr txBox="1">
            <a:spLocks noChangeArrowheads="1"/>
          </p:cNvSpPr>
          <p:nvPr/>
        </p:nvSpPr>
        <p:spPr bwMode="auto">
          <a:xfrm>
            <a:off x="7378700" y="5201493"/>
            <a:ext cx="10810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i="1"/>
              <a:t>“what we CANNOT explain”</a:t>
            </a:r>
          </a:p>
        </p:txBody>
      </p:sp>
      <p:sp>
        <p:nvSpPr>
          <p:cNvPr id="79886" name="Text Box 50"/>
          <p:cNvSpPr txBox="1">
            <a:spLocks noChangeArrowheads="1"/>
          </p:cNvSpPr>
          <p:nvPr/>
        </p:nvSpPr>
        <p:spPr bwMode="auto">
          <a:xfrm>
            <a:off x="2627313" y="4660155"/>
            <a:ext cx="36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charset="0"/>
              </a:rPr>
              <a:t>=</a:t>
            </a:r>
            <a:endParaRPr lang="en-US" sz="2800">
              <a:latin typeface="Times New Roman" charset="0"/>
            </a:endParaRPr>
          </a:p>
        </p:txBody>
      </p:sp>
      <p:sp>
        <p:nvSpPr>
          <p:cNvPr id="79887" name="Text Box 51"/>
          <p:cNvSpPr txBox="1">
            <a:spLocks noChangeArrowheads="1"/>
          </p:cNvSpPr>
          <p:nvPr/>
        </p:nvSpPr>
        <p:spPr bwMode="auto">
          <a:xfrm>
            <a:off x="6659563" y="472048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+</a:t>
            </a:r>
            <a:endParaRPr lang="en-US" sz="2000">
              <a:latin typeface="Times New Roman" charset="0"/>
            </a:endParaRPr>
          </a:p>
        </p:txBody>
      </p:sp>
      <p:sp>
        <p:nvSpPr>
          <p:cNvPr id="79888" name="Text Box 52"/>
          <p:cNvSpPr txBox="1">
            <a:spLocks noChangeArrowheads="1"/>
          </p:cNvSpPr>
          <p:nvPr/>
        </p:nvSpPr>
        <p:spPr bwMode="auto">
          <a:xfrm>
            <a:off x="5364163" y="4722068"/>
            <a:ext cx="173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Betas</a:t>
            </a:r>
          </a:p>
        </p:txBody>
      </p:sp>
      <p:sp>
        <p:nvSpPr>
          <p:cNvPr id="79889" name="Text Box 53"/>
          <p:cNvSpPr txBox="1">
            <a:spLocks noChangeArrowheads="1"/>
          </p:cNvSpPr>
          <p:nvPr/>
        </p:nvSpPr>
        <p:spPr bwMode="auto">
          <a:xfrm>
            <a:off x="5003800" y="4722068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x</a:t>
            </a:r>
          </a:p>
        </p:txBody>
      </p:sp>
      <p:sp>
        <p:nvSpPr>
          <p:cNvPr id="79890" name="Text Box 54"/>
          <p:cNvSpPr txBox="1">
            <a:spLocks noChangeArrowheads="1"/>
          </p:cNvSpPr>
          <p:nvPr/>
        </p:nvSpPr>
        <p:spPr bwMode="auto">
          <a:xfrm>
            <a:off x="5076825" y="5201493"/>
            <a:ext cx="14398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i="1" dirty="0"/>
              <a:t>“how much of it we CAN explain”</a:t>
            </a:r>
          </a:p>
        </p:txBody>
      </p:sp>
      <p:sp>
        <p:nvSpPr>
          <p:cNvPr id="79891" name="Text Box 55"/>
          <p:cNvSpPr txBox="1">
            <a:spLocks noChangeArrowheads="1"/>
          </p:cNvSpPr>
          <p:nvPr/>
        </p:nvSpPr>
        <p:spPr bwMode="auto">
          <a:xfrm>
            <a:off x="684213" y="5444380"/>
            <a:ext cx="1439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/>
              <a:t>“our data”</a:t>
            </a:r>
          </a:p>
        </p:txBody>
      </p:sp>
      <p:sp>
        <p:nvSpPr>
          <p:cNvPr id="79894" name="Text Box 76"/>
          <p:cNvSpPr txBox="1">
            <a:spLocks noChangeArrowheads="1"/>
          </p:cNvSpPr>
          <p:nvPr/>
        </p:nvSpPr>
        <p:spPr bwMode="auto">
          <a:xfrm>
            <a:off x="2627313" y="5353893"/>
            <a:ext cx="3603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charset="0"/>
              </a:rPr>
              <a:t>=</a:t>
            </a:r>
            <a:endParaRPr lang="en-US" sz="2800">
              <a:latin typeface="Times New Roman" charset="0"/>
            </a:endParaRPr>
          </a:p>
        </p:txBody>
      </p:sp>
      <p:sp>
        <p:nvSpPr>
          <p:cNvPr id="79895" name="Text Box 77"/>
          <p:cNvSpPr txBox="1">
            <a:spLocks noChangeArrowheads="1"/>
          </p:cNvSpPr>
          <p:nvPr/>
        </p:nvSpPr>
        <p:spPr bwMode="auto">
          <a:xfrm>
            <a:off x="6661150" y="5414218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+</a:t>
            </a:r>
            <a:endParaRPr lang="en-US" sz="2000">
              <a:latin typeface="Times New Roman" charset="0"/>
            </a:endParaRPr>
          </a:p>
        </p:txBody>
      </p:sp>
      <p:sp>
        <p:nvSpPr>
          <p:cNvPr id="79896" name="Text Box 78"/>
          <p:cNvSpPr txBox="1">
            <a:spLocks noChangeArrowheads="1"/>
          </p:cNvSpPr>
          <p:nvPr/>
        </p:nvSpPr>
        <p:spPr bwMode="auto">
          <a:xfrm>
            <a:off x="4572000" y="5414218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x</a:t>
            </a:r>
          </a:p>
        </p:txBody>
      </p:sp>
      <p:sp>
        <p:nvSpPr>
          <p:cNvPr id="79897" name="Text Box 79"/>
          <p:cNvSpPr txBox="1">
            <a:spLocks noChangeArrowheads="1"/>
          </p:cNvSpPr>
          <p:nvPr/>
        </p:nvSpPr>
        <p:spPr bwMode="auto">
          <a:xfrm>
            <a:off x="3348038" y="6100018"/>
            <a:ext cx="5565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FFFF"/>
                </a:solidFill>
              </a:rPr>
              <a:t>Statistical significance is basically a ratio of explained to unexplained variance</a:t>
            </a:r>
          </a:p>
        </p:txBody>
      </p:sp>
      <p:sp>
        <p:nvSpPr>
          <p:cNvPr id="79898" name="Line 80"/>
          <p:cNvSpPr>
            <a:spLocks noChangeShapeType="1"/>
          </p:cNvSpPr>
          <p:nvPr/>
        </p:nvSpPr>
        <p:spPr bwMode="auto">
          <a:xfrm>
            <a:off x="3419475" y="6100018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899" name="Line 81"/>
          <p:cNvSpPr>
            <a:spLocks noChangeShapeType="1"/>
          </p:cNvSpPr>
          <p:nvPr/>
        </p:nvSpPr>
        <p:spPr bwMode="auto">
          <a:xfrm>
            <a:off x="7235825" y="610001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00" name="Line 82"/>
          <p:cNvSpPr>
            <a:spLocks noChangeShapeType="1"/>
          </p:cNvSpPr>
          <p:nvPr/>
        </p:nvSpPr>
        <p:spPr bwMode="auto">
          <a:xfrm rot="-5400000">
            <a:off x="3347243" y="602778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01" name="Line 83"/>
          <p:cNvSpPr>
            <a:spLocks noChangeShapeType="1"/>
          </p:cNvSpPr>
          <p:nvPr/>
        </p:nvSpPr>
        <p:spPr bwMode="auto">
          <a:xfrm rot="-5400000">
            <a:off x="6515893" y="602778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02" name="Line 84"/>
          <p:cNvSpPr>
            <a:spLocks noChangeShapeType="1"/>
          </p:cNvSpPr>
          <p:nvPr/>
        </p:nvSpPr>
        <p:spPr bwMode="auto">
          <a:xfrm rot="-5400000">
            <a:off x="7163593" y="602778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903" name="Line 85"/>
          <p:cNvSpPr>
            <a:spLocks noChangeShapeType="1"/>
          </p:cNvSpPr>
          <p:nvPr/>
        </p:nvSpPr>
        <p:spPr bwMode="auto">
          <a:xfrm rot="-5400000">
            <a:off x="8460581" y="6027787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95" y="2223777"/>
            <a:ext cx="2387837" cy="8229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416371" y="1017917"/>
            <a:ext cx="987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ym typeface="Symbol" charset="0"/>
              </a:rPr>
              <a:t>x </a:t>
            </a:r>
            <a:r>
              <a:rPr lang="en-US" sz="2000" baseline="-25000" dirty="0">
                <a:solidFill>
                  <a:srgbClr val="FF25FE"/>
                </a:solidFill>
              </a:rPr>
              <a:t>Faces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54962" y="1958698"/>
            <a:ext cx="101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ym typeface="Symbol" charset="0"/>
              </a:rPr>
              <a:t>x </a:t>
            </a:r>
            <a:r>
              <a:rPr lang="en-US" sz="2000" baseline="-25000" dirty="0">
                <a:solidFill>
                  <a:srgbClr val="7212EC"/>
                </a:solidFill>
              </a:rPr>
              <a:t>Hands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54962" y="3069401"/>
            <a:ext cx="104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ym typeface="Symbol" charset="0"/>
              </a:rPr>
              <a:t>x </a:t>
            </a:r>
            <a:r>
              <a:rPr lang="en-US" sz="2000" baseline="-25000" dirty="0">
                <a:solidFill>
                  <a:srgbClr val="0083FE"/>
                </a:solidFill>
              </a:rPr>
              <a:t>Bodies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95484" y="4063784"/>
            <a:ext cx="1018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ym typeface="Symbol" charset="0"/>
              </a:rPr>
              <a:t>x </a:t>
            </a:r>
            <a:r>
              <a:rPr lang="en-US" sz="2000" baseline="-25000" dirty="0">
                <a:solidFill>
                  <a:srgbClr val="666666"/>
                </a:solidFill>
              </a:rPr>
              <a:t>Scram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9482" y="790946"/>
            <a:ext cx="2660324" cy="88302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9482" y="1801510"/>
            <a:ext cx="2667776" cy="88661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9482" y="3865298"/>
            <a:ext cx="2660324" cy="89020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2240" y="2841188"/>
            <a:ext cx="2637969" cy="893790"/>
          </a:xfrm>
          <a:prstGeom prst="rect">
            <a:avLst/>
          </a:prstGeom>
        </p:spPr>
      </p:pic>
      <p:sp>
        <p:nvSpPr>
          <p:cNvPr id="40" name="Text Box 24"/>
          <p:cNvSpPr txBox="1">
            <a:spLocks noChangeArrowheads="1"/>
          </p:cNvSpPr>
          <p:nvPr/>
        </p:nvSpPr>
        <p:spPr bwMode="auto">
          <a:xfrm flipH="1">
            <a:off x="4657694" y="1507317"/>
            <a:ext cx="3463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+</a:t>
            </a:r>
            <a:endParaRPr lang="en-US" sz="2000">
              <a:latin typeface="Times New Roman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 flipH="1">
            <a:off x="4657694" y="2537866"/>
            <a:ext cx="3463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+</a:t>
            </a:r>
            <a:endParaRPr lang="en-US" sz="2000">
              <a:latin typeface="Times New Roman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 flipH="1">
            <a:off x="4657694" y="3573016"/>
            <a:ext cx="3463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charset="0"/>
              </a:rPr>
              <a:t>+</a:t>
            </a:r>
            <a:endParaRPr lang="en-US" sz="2000" dirty="0"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13712" y="2295564"/>
            <a:ext cx="2609230" cy="884713"/>
          </a:xfrm>
          <a:prstGeom prst="rect">
            <a:avLst/>
          </a:prstGeom>
        </p:spPr>
      </p:pic>
      <p:sp>
        <p:nvSpPr>
          <p:cNvPr id="2" name="Up Arrow 1">
            <a:extLst>
              <a:ext uri="{FF2B5EF4-FFF2-40B4-BE49-F238E27FC236}">
                <a16:creationId xmlns:a16="http://schemas.microsoft.com/office/drawing/2014/main" id="{8A1EB467-BE19-4344-A9D3-9298B01CC836}"/>
              </a:ext>
            </a:extLst>
          </p:cNvPr>
          <p:cNvSpPr/>
          <p:nvPr/>
        </p:nvSpPr>
        <p:spPr bwMode="auto">
          <a:xfrm>
            <a:off x="3863948" y="1678240"/>
            <a:ext cx="720080" cy="2063788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Up Arrow 42">
            <a:extLst>
              <a:ext uri="{FF2B5EF4-FFF2-40B4-BE49-F238E27FC236}">
                <a16:creationId xmlns:a16="http://schemas.microsoft.com/office/drawing/2014/main" id="{C9B512EC-3B48-F74B-8E77-AFA753FD80E5}"/>
              </a:ext>
            </a:extLst>
          </p:cNvPr>
          <p:cNvSpPr/>
          <p:nvPr/>
        </p:nvSpPr>
        <p:spPr bwMode="auto">
          <a:xfrm rot="10800000">
            <a:off x="7538263" y="1783254"/>
            <a:ext cx="720080" cy="2063788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Up Arrow 43">
            <a:extLst>
              <a:ext uri="{FF2B5EF4-FFF2-40B4-BE49-F238E27FC236}">
                <a16:creationId xmlns:a16="http://schemas.microsoft.com/office/drawing/2014/main" id="{BE58C7C0-F729-0546-869D-15744902CC9A}"/>
              </a:ext>
            </a:extLst>
          </p:cNvPr>
          <p:cNvSpPr/>
          <p:nvPr/>
        </p:nvSpPr>
        <p:spPr bwMode="auto">
          <a:xfrm rot="16200000">
            <a:off x="6068746" y="4100418"/>
            <a:ext cx="681136" cy="3094126"/>
          </a:xfrm>
          <a:prstGeom prst="upArrow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95300" marR="0" indent="-495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3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F76FC-7883-1648-82AF-3A64898FBDB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/>
              <a:t>So how can we improve our statistics?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F9F8A-A348-5142-95BE-0AF2A3C79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052736"/>
            <a:ext cx="8278688" cy="518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Increase signal</a:t>
            </a:r>
          </a:p>
          <a:p>
            <a:pPr lvl="1"/>
            <a:r>
              <a:rPr lang="en-US" dirty="0"/>
              <a:t>slice scan time correction</a:t>
            </a:r>
          </a:p>
          <a:p>
            <a:pPr lvl="1"/>
            <a:r>
              <a:rPr lang="en-US" dirty="0"/>
              <a:t>spatial smoothing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Decrease residuals (noise)</a:t>
            </a:r>
          </a:p>
          <a:p>
            <a:pPr lvl="1"/>
            <a:r>
              <a:rPr lang="en-US" dirty="0"/>
              <a:t>spatial smoothing</a:t>
            </a:r>
          </a:p>
          <a:p>
            <a:pPr lvl="1"/>
            <a:r>
              <a:rPr lang="en-US" dirty="0"/>
              <a:t>motion correction</a:t>
            </a:r>
          </a:p>
          <a:p>
            <a:pPr lvl="1"/>
            <a:r>
              <a:rPr lang="en-US" dirty="0"/>
              <a:t>high-pass temporal filtering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Moving variance from unexplained (noise) to explained </a:t>
            </a:r>
          </a:p>
          <a:p>
            <a:pPr lvl="1"/>
            <a:r>
              <a:rPr lang="en-US" dirty="0"/>
              <a:t>predictors of no interest</a:t>
            </a:r>
          </a:p>
          <a:p>
            <a:pPr lvl="2"/>
            <a:r>
              <a:rPr lang="en-US" dirty="0"/>
              <a:t>motion parameters</a:t>
            </a:r>
          </a:p>
          <a:p>
            <a:pPr lvl="2"/>
            <a:r>
              <a:rPr lang="en-US" dirty="0"/>
              <a:t>signals from noisy areas (e.g., white matter)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288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95300" marR="0" indent="-4953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95300" marR="0" indent="-4953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sych9223_F2016_L04_Preprocessing" id="{B42096A0-15AA-D44C-9FC3-AA0050133DDD}" vid="{6B7ED6BC-4C1C-EE4E-8FA0-8888AAF5A79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3750</TotalTime>
  <Words>584</Words>
  <Application>Microsoft Macintosh PowerPoint</Application>
  <PresentationFormat>On-screen Show (4:3)</PresentationFormat>
  <Paragraphs>131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Default Design</vt:lpstr>
      <vt:lpstr>Image</vt:lpstr>
      <vt:lpstr>How to Think About Preprocessing  and Modelling Confounds</vt:lpstr>
      <vt:lpstr>Example: GLM with 4 predictors</vt:lpstr>
      <vt:lpstr>Is this Difference Significant?</vt:lpstr>
      <vt:lpstr>No Spike vs. Spike</vt:lpstr>
      <vt:lpstr>Residuals</vt:lpstr>
      <vt:lpstr>Spike!</vt:lpstr>
      <vt:lpstr>SE increases with… (i.e., your stats get worse with…)</vt:lpstr>
      <vt:lpstr>Example: GLM with 4 predictors</vt:lpstr>
      <vt:lpstr>So how can we improve our statistics?</vt:lpstr>
      <vt:lpstr>Two Stages for Improvements</vt:lpstr>
      <vt:lpstr>Known sources of noise Example: Linear Drift</vt:lpstr>
      <vt:lpstr>Linear Drift</vt:lpstr>
      <vt:lpstr>Two ways to deal with linear drift</vt:lpstr>
      <vt:lpstr>Two ways to deal with linear drift</vt:lpstr>
      <vt:lpstr>Head Motion: Main Artifacts</vt:lpstr>
      <vt:lpstr>Including Motion Regressors</vt:lpstr>
      <vt:lpstr>Pros and Cons of Motion Regressors</vt:lpstr>
    </vt:vector>
  </TitlesOfParts>
  <Company>UWO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Variability of HRF</dc:title>
  <dc:creator>jculham</dc:creator>
  <cp:lastModifiedBy>Jody Culham</cp:lastModifiedBy>
  <cp:revision>289</cp:revision>
  <dcterms:created xsi:type="dcterms:W3CDTF">2001-12-18T03:45:32Z</dcterms:created>
  <dcterms:modified xsi:type="dcterms:W3CDTF">2020-10-07T03:02:57Z</dcterms:modified>
</cp:coreProperties>
</file>