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87" r:id="rId2"/>
    <p:sldId id="514" r:id="rId3"/>
    <p:sldId id="884" r:id="rId4"/>
    <p:sldId id="885" r:id="rId5"/>
    <p:sldId id="644" r:id="rId6"/>
    <p:sldId id="646" r:id="rId7"/>
    <p:sldId id="645" r:id="rId8"/>
    <p:sldId id="647" r:id="rId9"/>
    <p:sldId id="652" r:id="rId10"/>
    <p:sldId id="395" r:id="rId11"/>
    <p:sldId id="881" r:id="rId12"/>
    <p:sldId id="886" r:id="rId13"/>
    <p:sldId id="888" r:id="rId14"/>
    <p:sldId id="398" r:id="rId15"/>
    <p:sldId id="883" r:id="rId16"/>
    <p:sldId id="515" r:id="rId17"/>
    <p:sldId id="400" r:id="rId18"/>
    <p:sldId id="401" r:id="rId19"/>
    <p:sldId id="889" r:id="rId20"/>
    <p:sldId id="405" r:id="rId21"/>
    <p:sldId id="492" r:id="rId22"/>
    <p:sldId id="495" r:id="rId23"/>
    <p:sldId id="479" r:id="rId24"/>
    <p:sldId id="410" r:id="rId25"/>
    <p:sldId id="411" r:id="rId26"/>
    <p:sldId id="412" r:id="rId27"/>
    <p:sldId id="504" r:id="rId28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F22D"/>
    <a:srgbClr val="00FFFF"/>
    <a:srgbClr val="0080FF"/>
    <a:srgbClr val="FF9D48"/>
    <a:srgbClr val="000000"/>
    <a:srgbClr val="FF9300"/>
    <a:srgbClr val="7A59FF"/>
    <a:srgbClr val="E85F32"/>
    <a:srgbClr val="FF66FF"/>
    <a:srgbClr val="CB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8"/>
    <p:restoredTop sz="96070"/>
  </p:normalViewPr>
  <p:slideViewPr>
    <p:cSldViewPr>
      <p:cViewPr>
        <p:scale>
          <a:sx n="190" d="100"/>
          <a:sy n="190" d="100"/>
        </p:scale>
        <p:origin x="-24" y="0"/>
      </p:cViewPr>
      <p:guideLst>
        <p:guide orient="horz" pos="17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94DBF16D-6648-1B49-BD42-BC4039FDB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017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361CEE3-4C10-D546-89FC-745304F97A8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499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4EA445-E09D-6947-AB66-1F7C31AB7ABE}" type="slidenum">
              <a:rPr lang="en-CA" altLang="en-US" sz="1300"/>
              <a:pPr eaLnBrk="1" hangingPunct="1"/>
              <a:t>3</a:t>
            </a:fld>
            <a:endParaRPr lang="en-CA" altLang="en-US" sz="13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13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EF5C04B-EAB1-E14F-99AF-F6DF7EE964EC}" type="slidenum">
              <a:rPr lang="en-CA" altLang="en-US" sz="1300"/>
              <a:pPr eaLnBrk="1" hangingPunct="1"/>
              <a:t>18</a:t>
            </a:fld>
            <a:endParaRPr lang="en-CA" altLang="en-US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7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4EA445-E09D-6947-AB66-1F7C31AB7ABE}" type="slidenum">
              <a:rPr lang="en-CA" altLang="en-US" sz="1300"/>
              <a:pPr eaLnBrk="1" hangingPunct="1"/>
              <a:t>19</a:t>
            </a:fld>
            <a:endParaRPr lang="en-CA" altLang="en-US" sz="13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25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F20BA79-1735-EA43-B6A5-51C333DE5E62}" type="slidenum">
              <a:rPr lang="en-CA" altLang="en-US" sz="1300"/>
              <a:pPr eaLnBrk="1" hangingPunct="1"/>
              <a:t>20</a:t>
            </a:fld>
            <a:endParaRPr lang="en-CA" altLang="en-US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82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098CBD-50CC-F44D-9397-F86EDB8FF554}" type="slidenum">
              <a:rPr lang="en-CA" altLang="en-US" sz="1300"/>
              <a:pPr eaLnBrk="1" hangingPunct="1"/>
              <a:t>21</a:t>
            </a:fld>
            <a:endParaRPr lang="en-CA" altLang="en-US" sz="13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566738"/>
            <a:ext cx="5102225" cy="3827462"/>
          </a:xfrm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4163" cy="4316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10" tIns="50344" rIns="99010" bIns="50344"/>
          <a:lstStyle/>
          <a:p>
            <a:pPr defTabSz="949325" eaLnBrk="1" hangingPunct="1"/>
            <a:endParaRPr lang="en-US" altLang="en-US" sz="1400">
              <a:latin typeface="Arial" charset="0"/>
              <a:ea typeface="ＭＳ Ｐゴシック" charset="-128"/>
            </a:endParaRPr>
          </a:p>
          <a:p>
            <a:pPr defTabSz="949325" eaLnBrk="1" hangingPunct="1"/>
            <a:endParaRPr lang="en-US" altLang="en-US" sz="140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812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5D270C-C8BF-CB40-B8AE-590EFAF3857A}" type="slidenum">
              <a:rPr lang="en-CA" altLang="en-US" sz="1300"/>
              <a:pPr eaLnBrk="1" hangingPunct="1"/>
              <a:t>22</a:t>
            </a:fld>
            <a:endParaRPr lang="en-CA" altLang="en-US" sz="13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334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6A9C871-C5BB-474D-A725-71280F994E72}" type="slidenum">
              <a:rPr lang="en-CA" altLang="en-US" sz="1300"/>
              <a:pPr eaLnBrk="1" hangingPunct="1"/>
              <a:t>23</a:t>
            </a:fld>
            <a:endParaRPr lang="en-CA" altLang="en-US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36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F809533-C29D-774F-9833-33340E870C7A}" type="slidenum">
              <a:rPr lang="en-CA" altLang="en-US" sz="1300"/>
              <a:pPr eaLnBrk="1" hangingPunct="1"/>
              <a:t>24</a:t>
            </a:fld>
            <a:endParaRPr lang="en-CA" altLang="en-US" sz="13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420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57A5FB5-253F-D24A-87E0-A107D792DBC8}" type="slidenum">
              <a:rPr lang="en-CA" altLang="en-US" sz="1300"/>
              <a:pPr eaLnBrk="1" hangingPunct="1"/>
              <a:t>25</a:t>
            </a:fld>
            <a:endParaRPr lang="en-CA" altLang="en-US" sz="13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192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6FD233-38DB-EF40-BCB1-65B49D08555F}" type="slidenum">
              <a:rPr lang="en-CA" altLang="en-US" sz="1300"/>
              <a:pPr eaLnBrk="1" hangingPunct="1"/>
              <a:t>26</a:t>
            </a:fld>
            <a:endParaRPr lang="en-CA" altLang="en-US" sz="13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195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E6A1226-F6F6-8C41-938F-634C05642EC6}" type="slidenum">
              <a:rPr lang="en-CA" altLang="en-US" sz="1300"/>
              <a:pPr eaLnBrk="1" hangingPunct="1"/>
              <a:t>27</a:t>
            </a:fld>
            <a:endParaRPr lang="en-CA" altLang="en-US" sz="13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charset="0"/>
                <a:ea typeface="ＭＳ Ｐゴシック" charset="-128"/>
              </a:rPr>
              <a:t>http://depts.washington.edu/chdd/iddrc/cores/bi.html</a:t>
            </a:r>
          </a:p>
        </p:txBody>
      </p:sp>
    </p:spTree>
    <p:extLst>
      <p:ext uri="{BB962C8B-B14F-4D97-AF65-F5344CB8AC3E}">
        <p14:creationId xmlns:p14="http://schemas.microsoft.com/office/powerpoint/2010/main" val="1776672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4EA445-E09D-6947-AB66-1F7C31AB7ABE}" type="slidenum">
              <a:rPr lang="en-CA" altLang="en-US" sz="1300"/>
              <a:pPr eaLnBrk="1" hangingPunct="1"/>
              <a:t>4</a:t>
            </a:fld>
            <a:endParaRPr lang="en-CA" altLang="en-US" sz="13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09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CEE3-4C10-D546-89FC-745304F97A8C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1102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1CEE3-4C10-D546-89FC-745304F97A8C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1822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9DFF52-C5AE-3D4E-9EE1-C67F03532DC5}" type="slidenum">
              <a:rPr lang="en-CA" altLang="en-US" sz="1300"/>
              <a:pPr eaLnBrk="1" hangingPunct="1"/>
              <a:t>10</a:t>
            </a:fld>
            <a:endParaRPr lang="en-CA" altLang="en-US" sz="13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84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EB32F2D-630D-934F-BD75-2C5E46F8C882}" type="slidenum">
              <a:rPr lang="en-CA" altLang="en-US" sz="1300"/>
              <a:pPr eaLnBrk="1" hangingPunct="1"/>
              <a:t>11</a:t>
            </a:fld>
            <a:endParaRPr lang="en-CA" alt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765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4EA445-E09D-6947-AB66-1F7C31AB7ABE}" type="slidenum">
              <a:rPr lang="en-CA" altLang="en-US" sz="1300"/>
              <a:pPr eaLnBrk="1" hangingPunct="1"/>
              <a:t>12</a:t>
            </a:fld>
            <a:endParaRPr lang="en-CA" altLang="en-US" sz="13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6569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D56B0A-F7BA-BA48-BF9C-9145B0B94030}" type="slidenum">
              <a:rPr lang="en-CA" altLang="en-US" sz="1300"/>
              <a:pPr eaLnBrk="1" hangingPunct="1"/>
              <a:t>14</a:t>
            </a:fld>
            <a:endParaRPr lang="en-CA" altLang="en-US" sz="13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81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B888B0E-90C4-BA4C-95A2-DAA0CA552811}" type="slidenum">
              <a:rPr lang="en-CA" altLang="en-US" sz="1300"/>
              <a:pPr eaLnBrk="1" hangingPunct="1"/>
              <a:t>17</a:t>
            </a:fld>
            <a:endParaRPr lang="en-CA" altLang="en-US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92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23FB7-ED8A-134F-A944-01C16E4B71E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1835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54AE5-6F67-D94D-9A94-6EFD63EC150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32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8687-823C-3841-8BBD-AD199D36D2C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9557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382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1A7BB-24F5-7649-81EE-8E7519EA87A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0160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BE802-376D-5F4D-A7B3-43E85ABD2EC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261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0C877-44C9-6742-A662-3374BD1B1D1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5360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5D7E9-D9E4-774F-8014-FFD722F81B7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4792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FBA73-7E4A-F14E-8FD4-7EB7EF72D92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6870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CA218-4624-5F4C-9015-75405313D9C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279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0F8A9-2A29-2342-A712-EB4728BCADC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6965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252EC-E348-7C44-AF90-FED8CDC72A1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290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50CDA-776E-C446-9E51-3024FA02300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324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fmri4newbies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382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3565822B-9CCB-9D4A-A678-FF47DAE94CE5}" type="slidenum">
              <a:rPr lang="en-CA" altLang="en-US"/>
              <a:pPr/>
              <a:t>‹#›</a:t>
            </a:fld>
            <a:endParaRPr lang="en-CA" altLang="en-US"/>
          </a:p>
        </p:txBody>
      </p:sp>
      <p:graphicFrame>
        <p:nvGraphicFramePr>
          <p:cNvPr id="1031" name="Object 7">
            <a:hlinkClick r:id="rId15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Image" r:id="rId16" imgW="825870" imgH="155159" progId="Photoshop.Image.6">
                  <p:embed/>
                </p:oleObj>
              </mc:Choice>
              <mc:Fallback>
                <p:oleObj name="Image" r:id="rId16" imgW="825870" imgH="155159" progId="Photoshop.Image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hyperlink" Target="http://www.corkscrew-balloon.com/misc/torture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microsoft.com/office/2007/relationships/hdphoto" Target="../media/hdphoto5.wdp"/><Relationship Id="rId9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microsoft.com/office/2007/relationships/hdphoto" Target="../media/hdphoto5.wdp"/><Relationship Id="rId9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ctrTitle"/>
          </p:nvPr>
        </p:nvSpPr>
        <p:spPr>
          <a:xfrm>
            <a:off x="685800" y="2573338"/>
            <a:ext cx="7772400" cy="584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Motion Artifacts</a:t>
            </a:r>
          </a:p>
        </p:txBody>
      </p:sp>
      <p:sp>
        <p:nvSpPr>
          <p:cNvPr id="39938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3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charset="-128"/>
              </a:rPr>
              <a:t>Spurious Activation at Edges</a:t>
            </a:r>
            <a:endParaRPr lang="en-CA" altLang="en-US" sz="2800" b="1">
              <a:ea typeface="ＭＳ Ｐゴシック" charset="-128"/>
            </a:endParaRPr>
          </a:p>
        </p:txBody>
      </p:sp>
      <p:pic>
        <p:nvPicPr>
          <p:cNvPr id="162819" name="Picture 4" descr="jezzard_fig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2060848"/>
            <a:ext cx="6743037" cy="16561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2488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 Map of Noise</a:t>
            </a:r>
            <a:endParaRPr lang="en-US" altLang="en-US" sz="2800" b="1">
              <a:ea typeface="ＭＳ Ｐゴシック" charset="-128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113" y="6021388"/>
            <a:ext cx="7772400" cy="7921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voxels with high variability shown in white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908050"/>
            <a:ext cx="3557588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1544638" y="5486400"/>
            <a:ext cx="6054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i="1"/>
              <a:t>Huettel, Song &amp; McCarthy, 2004, Functional Magnetic Resonance Imaging</a:t>
            </a:r>
          </a:p>
        </p:txBody>
      </p:sp>
    </p:spTree>
    <p:extLst>
      <p:ext uri="{BB962C8B-B14F-4D97-AF65-F5344CB8AC3E}">
        <p14:creationId xmlns:p14="http://schemas.microsoft.com/office/powerpoint/2010/main" val="2471197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Head Motion: Main Artifacts</a:t>
            </a:r>
            <a:endParaRPr lang="en-CA" altLang="en-US" sz="2800" b="1" dirty="0">
              <a:ea typeface="ＭＳ Ｐゴシック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11B47-3F50-6E43-994F-D060E56BC50A}"/>
              </a:ext>
            </a:extLst>
          </p:cNvPr>
          <p:cNvSpPr/>
          <p:nvPr/>
        </p:nvSpPr>
        <p:spPr>
          <a:xfrm>
            <a:off x="28030" y="873646"/>
            <a:ext cx="8648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Head motion leads to spurious activation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dirty="0"/>
              <a:t>most noticeable at edges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>
                <a:solidFill>
                  <a:srgbClr val="7FF22D"/>
                </a:solidFill>
              </a:rPr>
              <a:t>Regions of interest shift over time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 dirty="0"/>
              <a:t>Motion of head (or any other large mass) leads to changes to field map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2A1AB-37C4-C54F-8ABA-72198C6B5A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702" y="3576222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E5A42E-A375-3B42-915D-A88BE984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702" y="3431759"/>
            <a:ext cx="1871662" cy="2232025"/>
          </a:xfrm>
          <a:prstGeom prst="rect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E437EC-95BA-4C40-AAD9-7B571547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5744" y="3431759"/>
            <a:ext cx="1871662" cy="2232025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0240F-5851-1F44-AFD2-CDA5F17C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827" y="5713544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6E55E-0908-2B47-9B16-FDED8D5D3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869" y="5713544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0C707-B959-4F46-90A3-7BD4585A79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BE17B-C363-4848-9C50-8028EC632B63}"/>
              </a:ext>
            </a:extLst>
          </p:cNvPr>
          <p:cNvSpPr/>
          <p:nvPr/>
        </p:nvSpPr>
        <p:spPr bwMode="auto">
          <a:xfrm>
            <a:off x="3765624" y="4348471"/>
            <a:ext cx="288032" cy="288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FB7FE-A2AC-E240-9881-A07C1F2B43BE}"/>
              </a:ext>
            </a:extLst>
          </p:cNvPr>
          <p:cNvSpPr/>
          <p:nvPr/>
        </p:nvSpPr>
        <p:spPr bwMode="auto">
          <a:xfrm>
            <a:off x="5997872" y="4348471"/>
            <a:ext cx="288032" cy="288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7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ctrTitle"/>
          </p:nvPr>
        </p:nvSpPr>
        <p:spPr>
          <a:xfrm>
            <a:off x="685800" y="2573338"/>
            <a:ext cx="7772400" cy="584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Motion Correction</a:t>
            </a:r>
          </a:p>
        </p:txBody>
      </p:sp>
      <p:sp>
        <p:nvSpPr>
          <p:cNvPr id="39938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54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Motion Correction Algorithms</a:t>
            </a:r>
            <a:endParaRPr lang="en-US" altLang="en-US" sz="2800" b="1">
              <a:ea typeface="ＭＳ Ｐゴシック" charset="-128"/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953000"/>
            <a:ext cx="8964613" cy="16573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charset="-128"/>
              </a:rPr>
              <a:t>Most algorithms assume a rigid body (i.e., that brain doesn’t deform with movement)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charset="-128"/>
              </a:rPr>
              <a:t>Align each volume of the brain to a target volume using six parameters: three translations and three rotations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>
                <a:ea typeface="ＭＳ Ｐゴシック" charset="-128"/>
              </a:rPr>
              <a:t>Target volume: the functional volume that is closest in time to the anatomical image</a:t>
            </a:r>
          </a:p>
        </p:txBody>
      </p:sp>
      <p:pic>
        <p:nvPicPr>
          <p:cNvPr id="7782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762125"/>
            <a:ext cx="2952750" cy="2333625"/>
          </a:xfrm>
          <a:noFill/>
        </p:spPr>
      </p:pic>
      <p:pic>
        <p:nvPicPr>
          <p:cNvPr id="77828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9325" y="1546225"/>
            <a:ext cx="2738438" cy="2514600"/>
          </a:xfrm>
          <a:noFill/>
        </p:spPr>
      </p:pic>
      <p:pic>
        <p:nvPicPr>
          <p:cNvPr id="77829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7763" y="1622425"/>
            <a:ext cx="2298700" cy="2514600"/>
          </a:xfrm>
          <a:noFill/>
        </p:spPr>
      </p:pic>
      <p:sp>
        <p:nvSpPr>
          <p:cNvPr id="77830" name="Line 7"/>
          <p:cNvSpPr>
            <a:spLocks noChangeShapeType="1"/>
          </p:cNvSpPr>
          <p:nvPr/>
        </p:nvSpPr>
        <p:spPr bwMode="auto">
          <a:xfrm>
            <a:off x="3778250" y="4143375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4151313" y="4430713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x translation</a:t>
            </a:r>
          </a:p>
        </p:txBody>
      </p:sp>
      <p:sp>
        <p:nvSpPr>
          <p:cNvPr id="77832" name="Line 9"/>
          <p:cNvSpPr>
            <a:spLocks noChangeShapeType="1"/>
          </p:cNvSpPr>
          <p:nvPr/>
        </p:nvSpPr>
        <p:spPr bwMode="auto">
          <a:xfrm rot="-5400000">
            <a:off x="-611981" y="3063082"/>
            <a:ext cx="21605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3" name="Text Box 10"/>
          <p:cNvSpPr txBox="1">
            <a:spLocks noChangeArrowheads="1"/>
          </p:cNvSpPr>
          <p:nvPr/>
        </p:nvSpPr>
        <p:spPr bwMode="auto">
          <a:xfrm rot="-5400000">
            <a:off x="-413543" y="2612231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z translation</a:t>
            </a:r>
          </a:p>
        </p:txBody>
      </p:sp>
      <p:sp>
        <p:nvSpPr>
          <p:cNvPr id="77834" name="Arc 11"/>
          <p:cNvSpPr>
            <a:spLocks/>
          </p:cNvSpPr>
          <p:nvPr/>
        </p:nvSpPr>
        <p:spPr bwMode="auto">
          <a:xfrm>
            <a:off x="1627188" y="1262063"/>
            <a:ext cx="857250" cy="647700"/>
          </a:xfrm>
          <a:custGeom>
            <a:avLst/>
            <a:gdLst>
              <a:gd name="T0" fmla="*/ 0 w 30413"/>
              <a:gd name="T1" fmla="*/ 2147483647 h 21600"/>
              <a:gd name="T2" fmla="*/ 2147483647 w 30413"/>
              <a:gd name="T3" fmla="*/ 2147483647 h 21600"/>
              <a:gd name="T4" fmla="*/ 2147483647 w 30413"/>
              <a:gd name="T5" fmla="*/ 2147483647 h 21600"/>
              <a:gd name="T6" fmla="*/ 0 60000 65536"/>
              <a:gd name="T7" fmla="*/ 0 60000 65536"/>
              <a:gd name="T8" fmla="*/ 0 60000 65536"/>
              <a:gd name="T9" fmla="*/ 0 w 30413"/>
              <a:gd name="T10" fmla="*/ 0 h 21600"/>
              <a:gd name="T11" fmla="*/ 30413 w 304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13" h="21600" fill="none" extrusionOk="0">
                <a:moveTo>
                  <a:pt x="-1" y="5947"/>
                </a:moveTo>
                <a:cubicBezTo>
                  <a:pt x="4015" y="2129"/>
                  <a:pt x="9344" y="-1"/>
                  <a:pt x="14885" y="0"/>
                </a:cubicBezTo>
                <a:cubicBezTo>
                  <a:pt x="20739" y="0"/>
                  <a:pt x="26343" y="2376"/>
                  <a:pt x="30412" y="6585"/>
                </a:cubicBezTo>
              </a:path>
              <a:path w="30413" h="21600" stroke="0" extrusionOk="0">
                <a:moveTo>
                  <a:pt x="-1" y="5947"/>
                </a:moveTo>
                <a:cubicBezTo>
                  <a:pt x="4015" y="2129"/>
                  <a:pt x="9344" y="-1"/>
                  <a:pt x="14885" y="0"/>
                </a:cubicBezTo>
                <a:cubicBezTo>
                  <a:pt x="20739" y="0"/>
                  <a:pt x="26343" y="2376"/>
                  <a:pt x="30412" y="6585"/>
                </a:cubicBezTo>
                <a:lnTo>
                  <a:pt x="14885" y="21600"/>
                </a:lnTo>
                <a:lnTo>
                  <a:pt x="-1" y="594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35" name="Line 12"/>
          <p:cNvSpPr>
            <a:spLocks noChangeShapeType="1"/>
          </p:cNvSpPr>
          <p:nvPr/>
        </p:nvSpPr>
        <p:spPr bwMode="auto">
          <a:xfrm rot="-5400000">
            <a:off x="7523956" y="2918619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36" name="Text Box 13"/>
          <p:cNvSpPr txBox="1">
            <a:spLocks noChangeArrowheads="1"/>
          </p:cNvSpPr>
          <p:nvPr/>
        </p:nvSpPr>
        <p:spPr bwMode="auto">
          <a:xfrm rot="-5400000">
            <a:off x="8151019" y="2723357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y translation</a:t>
            </a:r>
          </a:p>
        </p:txBody>
      </p:sp>
      <p:sp>
        <p:nvSpPr>
          <p:cNvPr id="77837" name="Arc 14"/>
          <p:cNvSpPr>
            <a:spLocks/>
          </p:cNvSpPr>
          <p:nvPr/>
        </p:nvSpPr>
        <p:spPr bwMode="auto">
          <a:xfrm>
            <a:off x="4430713" y="1263650"/>
            <a:ext cx="857250" cy="647700"/>
          </a:xfrm>
          <a:custGeom>
            <a:avLst/>
            <a:gdLst>
              <a:gd name="T0" fmla="*/ 0 w 30413"/>
              <a:gd name="T1" fmla="*/ 2147483647 h 21600"/>
              <a:gd name="T2" fmla="*/ 2147483647 w 30413"/>
              <a:gd name="T3" fmla="*/ 2147483647 h 21600"/>
              <a:gd name="T4" fmla="*/ 2147483647 w 30413"/>
              <a:gd name="T5" fmla="*/ 2147483647 h 21600"/>
              <a:gd name="T6" fmla="*/ 0 60000 65536"/>
              <a:gd name="T7" fmla="*/ 0 60000 65536"/>
              <a:gd name="T8" fmla="*/ 0 60000 65536"/>
              <a:gd name="T9" fmla="*/ 0 w 30413"/>
              <a:gd name="T10" fmla="*/ 0 h 21600"/>
              <a:gd name="T11" fmla="*/ 30413 w 304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13" h="21600" fill="none" extrusionOk="0">
                <a:moveTo>
                  <a:pt x="-1" y="5947"/>
                </a:moveTo>
                <a:cubicBezTo>
                  <a:pt x="4015" y="2129"/>
                  <a:pt x="9344" y="-1"/>
                  <a:pt x="14885" y="0"/>
                </a:cubicBezTo>
                <a:cubicBezTo>
                  <a:pt x="20739" y="0"/>
                  <a:pt x="26343" y="2376"/>
                  <a:pt x="30412" y="6585"/>
                </a:cubicBezTo>
              </a:path>
              <a:path w="30413" h="21600" stroke="0" extrusionOk="0">
                <a:moveTo>
                  <a:pt x="-1" y="5947"/>
                </a:moveTo>
                <a:cubicBezTo>
                  <a:pt x="4015" y="2129"/>
                  <a:pt x="9344" y="-1"/>
                  <a:pt x="14885" y="0"/>
                </a:cubicBezTo>
                <a:cubicBezTo>
                  <a:pt x="20739" y="0"/>
                  <a:pt x="26343" y="2376"/>
                  <a:pt x="30412" y="6585"/>
                </a:cubicBezTo>
                <a:lnTo>
                  <a:pt x="14885" y="21600"/>
                </a:lnTo>
                <a:lnTo>
                  <a:pt x="-1" y="594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38" name="Arc 15"/>
          <p:cNvSpPr>
            <a:spLocks/>
          </p:cNvSpPr>
          <p:nvPr/>
        </p:nvSpPr>
        <p:spPr bwMode="auto">
          <a:xfrm>
            <a:off x="6988175" y="1265238"/>
            <a:ext cx="857250" cy="647700"/>
          </a:xfrm>
          <a:custGeom>
            <a:avLst/>
            <a:gdLst>
              <a:gd name="T0" fmla="*/ 0 w 30413"/>
              <a:gd name="T1" fmla="*/ 2147483647 h 21600"/>
              <a:gd name="T2" fmla="*/ 2147483647 w 30413"/>
              <a:gd name="T3" fmla="*/ 2147483647 h 21600"/>
              <a:gd name="T4" fmla="*/ 2147483647 w 30413"/>
              <a:gd name="T5" fmla="*/ 2147483647 h 21600"/>
              <a:gd name="T6" fmla="*/ 0 60000 65536"/>
              <a:gd name="T7" fmla="*/ 0 60000 65536"/>
              <a:gd name="T8" fmla="*/ 0 60000 65536"/>
              <a:gd name="T9" fmla="*/ 0 w 30413"/>
              <a:gd name="T10" fmla="*/ 0 h 21600"/>
              <a:gd name="T11" fmla="*/ 30413 w 304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13" h="21600" fill="none" extrusionOk="0">
                <a:moveTo>
                  <a:pt x="-1" y="5947"/>
                </a:moveTo>
                <a:cubicBezTo>
                  <a:pt x="4015" y="2129"/>
                  <a:pt x="9344" y="-1"/>
                  <a:pt x="14885" y="0"/>
                </a:cubicBezTo>
                <a:cubicBezTo>
                  <a:pt x="20739" y="0"/>
                  <a:pt x="26343" y="2376"/>
                  <a:pt x="30412" y="6585"/>
                </a:cubicBezTo>
              </a:path>
              <a:path w="30413" h="21600" stroke="0" extrusionOk="0">
                <a:moveTo>
                  <a:pt x="-1" y="5947"/>
                </a:moveTo>
                <a:cubicBezTo>
                  <a:pt x="4015" y="2129"/>
                  <a:pt x="9344" y="-1"/>
                  <a:pt x="14885" y="0"/>
                </a:cubicBezTo>
                <a:cubicBezTo>
                  <a:pt x="20739" y="0"/>
                  <a:pt x="26343" y="2376"/>
                  <a:pt x="30412" y="6585"/>
                </a:cubicBezTo>
                <a:lnTo>
                  <a:pt x="14885" y="21600"/>
                </a:lnTo>
                <a:lnTo>
                  <a:pt x="-1" y="594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39" name="Text Box 16"/>
          <p:cNvSpPr txBox="1">
            <a:spLocks noChangeArrowheads="1"/>
          </p:cNvSpPr>
          <p:nvPr/>
        </p:nvSpPr>
        <p:spPr bwMode="auto">
          <a:xfrm>
            <a:off x="1692275" y="8366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pitch</a:t>
            </a:r>
          </a:p>
        </p:txBody>
      </p:sp>
      <p:sp>
        <p:nvSpPr>
          <p:cNvPr id="77840" name="Text Box 17"/>
          <p:cNvSpPr txBox="1">
            <a:spLocks noChangeArrowheads="1"/>
          </p:cNvSpPr>
          <p:nvPr/>
        </p:nvSpPr>
        <p:spPr bwMode="auto">
          <a:xfrm>
            <a:off x="4614863" y="836613"/>
            <a:ext cx="48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roll</a:t>
            </a:r>
          </a:p>
        </p:txBody>
      </p:sp>
      <p:sp>
        <p:nvSpPr>
          <p:cNvPr id="77841" name="Text Box 18"/>
          <p:cNvSpPr txBox="1">
            <a:spLocks noChangeArrowheads="1"/>
          </p:cNvSpPr>
          <p:nvPr/>
        </p:nvSpPr>
        <p:spPr bwMode="auto">
          <a:xfrm>
            <a:off x="7092950" y="83661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yaw</a:t>
            </a:r>
          </a:p>
        </p:txBody>
      </p:sp>
    </p:spTree>
    <p:extLst>
      <p:ext uri="{BB962C8B-B14F-4D97-AF65-F5344CB8AC3E}">
        <p14:creationId xmlns:p14="http://schemas.microsoft.com/office/powerpoint/2010/main" val="22645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AF9B-BD27-B441-AB88-59722E75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EEAC-CA36-8E4E-B555-08FAF2E9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1529425"/>
          </a:xfrm>
        </p:spPr>
        <p:txBody>
          <a:bodyPr/>
          <a:lstStyle/>
          <a:p>
            <a:r>
              <a:rPr lang="en-US" sz="1800" dirty="0"/>
              <a:t>After motion correction, you want all of your data aligned to a functional reference volume and aligned to the anatomical scan</a:t>
            </a:r>
          </a:p>
          <a:p>
            <a:r>
              <a:rPr lang="en-US" sz="1800" dirty="0"/>
              <a:t>Strategy 1</a:t>
            </a:r>
          </a:p>
          <a:p>
            <a:pPr lvl="1"/>
            <a:r>
              <a:rPr lang="en-US" sz="1600" dirty="0"/>
              <a:t>align each volume of each run to one reference volume (ideally the one that was collected closest in time to the anatomical scan)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4E038-7EE5-1C43-9899-40C0CCBB3228}"/>
              </a:ext>
            </a:extLst>
          </p:cNvPr>
          <p:cNvSpPr txBox="1"/>
          <p:nvPr/>
        </p:nvSpPr>
        <p:spPr>
          <a:xfrm>
            <a:off x="2232998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644762-5381-0642-AFB2-B0532F49DD41}"/>
              </a:ext>
            </a:extLst>
          </p:cNvPr>
          <p:cNvSpPr txBox="1"/>
          <p:nvPr/>
        </p:nvSpPr>
        <p:spPr>
          <a:xfrm>
            <a:off x="2942442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10EB9-B1CA-9844-9B7D-ACCF30A4E80D}"/>
              </a:ext>
            </a:extLst>
          </p:cNvPr>
          <p:cNvSpPr txBox="1"/>
          <p:nvPr/>
        </p:nvSpPr>
        <p:spPr>
          <a:xfrm>
            <a:off x="3651886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B283E-8359-5A40-86FA-9F51DC4EC489}"/>
              </a:ext>
            </a:extLst>
          </p:cNvPr>
          <p:cNvSpPr txBox="1"/>
          <p:nvPr/>
        </p:nvSpPr>
        <p:spPr>
          <a:xfrm>
            <a:off x="4361330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21615A-A297-6242-8255-9C52391A80C6}"/>
              </a:ext>
            </a:extLst>
          </p:cNvPr>
          <p:cNvSpPr txBox="1"/>
          <p:nvPr/>
        </p:nvSpPr>
        <p:spPr>
          <a:xfrm>
            <a:off x="5780218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4E0A2-32C1-B34D-9C5A-70AE72D3A5ED}"/>
              </a:ext>
            </a:extLst>
          </p:cNvPr>
          <p:cNvSpPr txBox="1"/>
          <p:nvPr/>
        </p:nvSpPr>
        <p:spPr>
          <a:xfrm>
            <a:off x="6489662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2C0-3190-F64C-BC7C-C6B6ADA44B26}"/>
              </a:ext>
            </a:extLst>
          </p:cNvPr>
          <p:cNvSpPr txBox="1"/>
          <p:nvPr/>
        </p:nvSpPr>
        <p:spPr>
          <a:xfrm>
            <a:off x="7199106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6E90B-B2C6-D04E-8EDC-0DF006174107}"/>
              </a:ext>
            </a:extLst>
          </p:cNvPr>
          <p:cNvSpPr txBox="1"/>
          <p:nvPr/>
        </p:nvSpPr>
        <p:spPr>
          <a:xfrm>
            <a:off x="7908551" y="24208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R2V4</a:t>
            </a:r>
          </a:p>
        </p:txBody>
      </p:sp>
      <p:sp>
        <p:nvSpPr>
          <p:cNvPr id="12" name="Curved Up Arrow 11">
            <a:extLst>
              <a:ext uri="{FF2B5EF4-FFF2-40B4-BE49-F238E27FC236}">
                <a16:creationId xmlns:a16="http://schemas.microsoft.com/office/drawing/2014/main" id="{3B941FFF-C457-0C48-93C5-E29ECF0776B5}"/>
              </a:ext>
            </a:extLst>
          </p:cNvPr>
          <p:cNvSpPr/>
          <p:nvPr/>
        </p:nvSpPr>
        <p:spPr bwMode="auto">
          <a:xfrm flipH="1">
            <a:off x="2363664" y="2930355"/>
            <a:ext cx="696168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urved Up Arrow 12">
            <a:extLst>
              <a:ext uri="{FF2B5EF4-FFF2-40B4-BE49-F238E27FC236}">
                <a16:creationId xmlns:a16="http://schemas.microsoft.com/office/drawing/2014/main" id="{AE47655F-908C-6549-A791-2026ED9960CA}"/>
              </a:ext>
            </a:extLst>
          </p:cNvPr>
          <p:cNvSpPr/>
          <p:nvPr/>
        </p:nvSpPr>
        <p:spPr bwMode="auto">
          <a:xfrm flipH="1">
            <a:off x="2363664" y="3061476"/>
            <a:ext cx="1407253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urved Up Arrow 13">
            <a:extLst>
              <a:ext uri="{FF2B5EF4-FFF2-40B4-BE49-F238E27FC236}">
                <a16:creationId xmlns:a16="http://schemas.microsoft.com/office/drawing/2014/main" id="{A8F58930-05C8-D542-A3B2-9805F7713D38}"/>
              </a:ext>
            </a:extLst>
          </p:cNvPr>
          <p:cNvSpPr/>
          <p:nvPr/>
        </p:nvSpPr>
        <p:spPr bwMode="auto">
          <a:xfrm flipH="1">
            <a:off x="2363664" y="3192597"/>
            <a:ext cx="2046332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urved Up Arrow 14">
            <a:extLst>
              <a:ext uri="{FF2B5EF4-FFF2-40B4-BE49-F238E27FC236}">
                <a16:creationId xmlns:a16="http://schemas.microsoft.com/office/drawing/2014/main" id="{C34A7EE2-8CB7-5043-BF51-93187B270203}"/>
              </a:ext>
            </a:extLst>
          </p:cNvPr>
          <p:cNvSpPr/>
          <p:nvPr/>
        </p:nvSpPr>
        <p:spPr bwMode="auto">
          <a:xfrm flipH="1">
            <a:off x="2363664" y="3337430"/>
            <a:ext cx="3630512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urved Up Arrow 15">
            <a:extLst>
              <a:ext uri="{FF2B5EF4-FFF2-40B4-BE49-F238E27FC236}">
                <a16:creationId xmlns:a16="http://schemas.microsoft.com/office/drawing/2014/main" id="{44AD55B8-41E7-4C4D-8431-01D1200E17CE}"/>
              </a:ext>
            </a:extLst>
          </p:cNvPr>
          <p:cNvSpPr/>
          <p:nvPr/>
        </p:nvSpPr>
        <p:spPr bwMode="auto">
          <a:xfrm flipH="1">
            <a:off x="2363664" y="3482263"/>
            <a:ext cx="4422597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urved Up Arrow 16">
            <a:extLst>
              <a:ext uri="{FF2B5EF4-FFF2-40B4-BE49-F238E27FC236}">
                <a16:creationId xmlns:a16="http://schemas.microsoft.com/office/drawing/2014/main" id="{81D27ED2-6C12-1C4B-AAB2-DC90E33A02AD}"/>
              </a:ext>
            </a:extLst>
          </p:cNvPr>
          <p:cNvSpPr/>
          <p:nvPr/>
        </p:nvSpPr>
        <p:spPr bwMode="auto">
          <a:xfrm flipH="1">
            <a:off x="2363664" y="3627096"/>
            <a:ext cx="5070671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urved Up Arrow 17">
            <a:extLst>
              <a:ext uri="{FF2B5EF4-FFF2-40B4-BE49-F238E27FC236}">
                <a16:creationId xmlns:a16="http://schemas.microsoft.com/office/drawing/2014/main" id="{9CD52FF2-5EC8-3845-841F-F0611D4A06E4}"/>
              </a:ext>
            </a:extLst>
          </p:cNvPr>
          <p:cNvSpPr/>
          <p:nvPr/>
        </p:nvSpPr>
        <p:spPr bwMode="auto">
          <a:xfrm flipH="1">
            <a:off x="2363664" y="3779497"/>
            <a:ext cx="5782368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EB6C0-036D-2E49-B098-B6206D670F21}"/>
              </a:ext>
            </a:extLst>
          </p:cNvPr>
          <p:cNvSpPr txBox="1"/>
          <p:nvPr/>
        </p:nvSpPr>
        <p:spPr>
          <a:xfrm>
            <a:off x="888038" y="24208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rgbClr val="7FF22D"/>
                </a:solidFill>
              </a:rPr>
              <a:t>Anat</a:t>
            </a:r>
            <a:endParaRPr lang="en-US" sz="1800" i="1" dirty="0">
              <a:solidFill>
                <a:srgbClr val="7FF22D"/>
              </a:solidFill>
            </a:endParaRPr>
          </a:p>
        </p:txBody>
      </p:sp>
      <p:sp>
        <p:nvSpPr>
          <p:cNvPr id="28" name="Curved Up Arrow 27">
            <a:extLst>
              <a:ext uri="{FF2B5EF4-FFF2-40B4-BE49-F238E27FC236}">
                <a16:creationId xmlns:a16="http://schemas.microsoft.com/office/drawing/2014/main" id="{069C8619-19D8-E943-B6AF-7B65DCBD83F8}"/>
              </a:ext>
            </a:extLst>
          </p:cNvPr>
          <p:cNvSpPr/>
          <p:nvPr/>
        </p:nvSpPr>
        <p:spPr bwMode="auto">
          <a:xfrm flipH="1">
            <a:off x="2525668" y="5867078"/>
            <a:ext cx="696168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Curved Up Arrow 28">
            <a:extLst>
              <a:ext uri="{FF2B5EF4-FFF2-40B4-BE49-F238E27FC236}">
                <a16:creationId xmlns:a16="http://schemas.microsoft.com/office/drawing/2014/main" id="{0916A689-81FA-CE4C-AD69-70F2B915C0E3}"/>
              </a:ext>
            </a:extLst>
          </p:cNvPr>
          <p:cNvSpPr/>
          <p:nvPr/>
        </p:nvSpPr>
        <p:spPr bwMode="auto">
          <a:xfrm flipH="1">
            <a:off x="2525668" y="5998199"/>
            <a:ext cx="1407253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Curved Up Arrow 29">
            <a:extLst>
              <a:ext uri="{FF2B5EF4-FFF2-40B4-BE49-F238E27FC236}">
                <a16:creationId xmlns:a16="http://schemas.microsoft.com/office/drawing/2014/main" id="{E7813F3F-5562-334A-A541-DF9B6C91CB2A}"/>
              </a:ext>
            </a:extLst>
          </p:cNvPr>
          <p:cNvSpPr/>
          <p:nvPr/>
        </p:nvSpPr>
        <p:spPr bwMode="auto">
          <a:xfrm flipH="1">
            <a:off x="2525668" y="6129320"/>
            <a:ext cx="2046332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urved Up Arrow 35">
            <a:extLst>
              <a:ext uri="{FF2B5EF4-FFF2-40B4-BE49-F238E27FC236}">
                <a16:creationId xmlns:a16="http://schemas.microsoft.com/office/drawing/2014/main" id="{30085E22-EB40-1D47-A50F-B899642C0613}"/>
              </a:ext>
            </a:extLst>
          </p:cNvPr>
          <p:cNvSpPr/>
          <p:nvPr/>
        </p:nvSpPr>
        <p:spPr bwMode="auto">
          <a:xfrm flipH="1">
            <a:off x="6054060" y="5840279"/>
            <a:ext cx="696168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urved Up Arrow 36">
            <a:extLst>
              <a:ext uri="{FF2B5EF4-FFF2-40B4-BE49-F238E27FC236}">
                <a16:creationId xmlns:a16="http://schemas.microsoft.com/office/drawing/2014/main" id="{D7FC1DE6-77CF-6840-9B6B-E5630F50DF1C}"/>
              </a:ext>
            </a:extLst>
          </p:cNvPr>
          <p:cNvSpPr/>
          <p:nvPr/>
        </p:nvSpPr>
        <p:spPr bwMode="auto">
          <a:xfrm flipH="1">
            <a:off x="6054060" y="5971400"/>
            <a:ext cx="1407253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Curved Up Arrow 37">
            <a:extLst>
              <a:ext uri="{FF2B5EF4-FFF2-40B4-BE49-F238E27FC236}">
                <a16:creationId xmlns:a16="http://schemas.microsoft.com/office/drawing/2014/main" id="{C88E3F3C-6E65-6F45-A9DA-BCF6417F1DB7}"/>
              </a:ext>
            </a:extLst>
          </p:cNvPr>
          <p:cNvSpPr/>
          <p:nvPr/>
        </p:nvSpPr>
        <p:spPr bwMode="auto">
          <a:xfrm flipH="1">
            <a:off x="6054060" y="6102521"/>
            <a:ext cx="2046332" cy="180000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Up Arrow 38">
            <a:extLst>
              <a:ext uri="{FF2B5EF4-FFF2-40B4-BE49-F238E27FC236}">
                <a16:creationId xmlns:a16="http://schemas.microsoft.com/office/drawing/2014/main" id="{64B3E9B8-D553-BC4B-AED0-DE8F8335A9CA}"/>
              </a:ext>
            </a:extLst>
          </p:cNvPr>
          <p:cNvSpPr/>
          <p:nvPr/>
        </p:nvSpPr>
        <p:spPr bwMode="auto">
          <a:xfrm flipH="1" flipV="1">
            <a:off x="1116628" y="5199740"/>
            <a:ext cx="696168" cy="180000"/>
          </a:xfrm>
          <a:prstGeom prst="curvedUpArrow">
            <a:avLst/>
          </a:prstGeom>
          <a:solidFill>
            <a:srgbClr val="008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urved Up Arrow 39">
            <a:extLst>
              <a:ext uri="{FF2B5EF4-FFF2-40B4-BE49-F238E27FC236}">
                <a16:creationId xmlns:a16="http://schemas.microsoft.com/office/drawing/2014/main" id="{3BBD9C06-DA18-5148-8854-A14161CE7B74}"/>
              </a:ext>
            </a:extLst>
          </p:cNvPr>
          <p:cNvSpPr/>
          <p:nvPr/>
        </p:nvSpPr>
        <p:spPr bwMode="auto">
          <a:xfrm flipH="1" flipV="1">
            <a:off x="1155720" y="5014810"/>
            <a:ext cx="4784432" cy="180000"/>
          </a:xfrm>
          <a:prstGeom prst="curvedUpArrow">
            <a:avLst/>
          </a:prstGeom>
          <a:solidFill>
            <a:srgbClr val="008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8F2795-9C81-DF40-8B1C-CB24DFE82347}"/>
              </a:ext>
            </a:extLst>
          </p:cNvPr>
          <p:cNvSpPr txBox="1"/>
          <p:nvPr/>
        </p:nvSpPr>
        <p:spPr>
          <a:xfrm>
            <a:off x="2244552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D516C6-4405-224B-9045-827DDE9920AC}"/>
              </a:ext>
            </a:extLst>
          </p:cNvPr>
          <p:cNvSpPr txBox="1"/>
          <p:nvPr/>
        </p:nvSpPr>
        <p:spPr>
          <a:xfrm>
            <a:off x="2953996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4BBEBA-8034-8540-946E-A56F5516FA83}"/>
              </a:ext>
            </a:extLst>
          </p:cNvPr>
          <p:cNvSpPr txBox="1"/>
          <p:nvPr/>
        </p:nvSpPr>
        <p:spPr>
          <a:xfrm>
            <a:off x="3663440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B31417-9624-5742-B1D6-09D1EAB84BF7}"/>
              </a:ext>
            </a:extLst>
          </p:cNvPr>
          <p:cNvSpPr txBox="1"/>
          <p:nvPr/>
        </p:nvSpPr>
        <p:spPr>
          <a:xfrm>
            <a:off x="4372884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R1V4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2B2B73-49A0-694F-A6C5-B1792F32001A}"/>
              </a:ext>
            </a:extLst>
          </p:cNvPr>
          <p:cNvSpPr txBox="1"/>
          <p:nvPr/>
        </p:nvSpPr>
        <p:spPr>
          <a:xfrm>
            <a:off x="5791772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17912F-EA48-DD42-A907-6D069A0C220F}"/>
              </a:ext>
            </a:extLst>
          </p:cNvPr>
          <p:cNvSpPr txBox="1"/>
          <p:nvPr/>
        </p:nvSpPr>
        <p:spPr>
          <a:xfrm>
            <a:off x="6501216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D0C4DB-4210-F649-AF24-EE4C95844BCA}"/>
              </a:ext>
            </a:extLst>
          </p:cNvPr>
          <p:cNvSpPr txBox="1"/>
          <p:nvPr/>
        </p:nvSpPr>
        <p:spPr>
          <a:xfrm>
            <a:off x="7210660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5AD7D6C-0DBE-B848-B66C-A78199CD35CA}"/>
              </a:ext>
            </a:extLst>
          </p:cNvPr>
          <p:cNvSpPr txBox="1"/>
          <p:nvPr/>
        </p:nvSpPr>
        <p:spPr>
          <a:xfrm>
            <a:off x="7920105" y="542928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7FF22D"/>
                </a:solidFill>
              </a:rPr>
              <a:t>R2V4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1FB30D-F941-894D-B70C-92E9B5FF251E}"/>
              </a:ext>
            </a:extLst>
          </p:cNvPr>
          <p:cNvSpPr txBox="1"/>
          <p:nvPr/>
        </p:nvSpPr>
        <p:spPr>
          <a:xfrm>
            <a:off x="899592" y="542928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srgbClr val="7FF22D"/>
                </a:solidFill>
              </a:rPr>
              <a:t>Anat</a:t>
            </a:r>
            <a:endParaRPr lang="en-US" sz="1800" i="1" dirty="0">
              <a:solidFill>
                <a:srgbClr val="7FF22D"/>
              </a:solidFill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669ECF7-2BE0-AE44-A38A-30A33D02AAC9}"/>
              </a:ext>
            </a:extLst>
          </p:cNvPr>
          <p:cNvSpPr txBox="1">
            <a:spLocks/>
          </p:cNvSpPr>
          <p:nvPr/>
        </p:nvSpPr>
        <p:spPr bwMode="auto">
          <a:xfrm>
            <a:off x="720081" y="3842262"/>
            <a:ext cx="7772400" cy="109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Strategy 2</a:t>
            </a:r>
          </a:p>
          <a:p>
            <a:pPr lvl="1"/>
            <a:r>
              <a:rPr lang="en-US" sz="1600" kern="0" dirty="0"/>
              <a:t>align each volume of each run to one reference volume (ideally the one that was collected closest in time to the anatomical scan</a:t>
            </a:r>
          </a:p>
          <a:p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41110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Motion Correction During Single Run</a:t>
            </a:r>
          </a:p>
        </p:txBody>
      </p:sp>
      <p:pic>
        <p:nvPicPr>
          <p:cNvPr id="72706" name="Picture 2" descr="Screen Shot 2013-01-27 at 8.2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3312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62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Head Motion: Good, Bad,…</a:t>
            </a:r>
            <a:endParaRPr lang="en-US" altLang="en-US" sz="2800" b="1">
              <a:ea typeface="ＭＳ Ｐゴシック" charset="-128"/>
            </a:endParaRPr>
          </a:p>
        </p:txBody>
      </p:sp>
      <p:pic>
        <p:nvPicPr>
          <p:cNvPr id="7373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95922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250825" y="6357938"/>
            <a:ext cx="203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i="1"/>
              <a:t>Slide from Duke course</a:t>
            </a:r>
          </a:p>
        </p:txBody>
      </p:sp>
      <p:cxnSp>
        <p:nvCxnSpPr>
          <p:cNvPr id="73732" name="Straight Connector 2"/>
          <p:cNvCxnSpPr>
            <a:cxnSpLocks noChangeShapeType="1"/>
          </p:cNvCxnSpPr>
          <p:nvPr/>
        </p:nvCxnSpPr>
        <p:spPr bwMode="auto">
          <a:xfrm>
            <a:off x="1133475" y="119697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3" name="Straight Connector 7"/>
          <p:cNvCxnSpPr>
            <a:cxnSpLocks noChangeShapeType="1"/>
          </p:cNvCxnSpPr>
          <p:nvPr/>
        </p:nvCxnSpPr>
        <p:spPr bwMode="auto">
          <a:xfrm>
            <a:off x="1619250" y="119697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4" name="Straight Connector 8"/>
          <p:cNvCxnSpPr>
            <a:cxnSpLocks noChangeShapeType="1"/>
          </p:cNvCxnSpPr>
          <p:nvPr/>
        </p:nvCxnSpPr>
        <p:spPr bwMode="auto">
          <a:xfrm>
            <a:off x="2124075" y="119697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5" name="Straight Connector 9"/>
          <p:cNvCxnSpPr>
            <a:cxnSpLocks noChangeShapeType="1"/>
          </p:cNvCxnSpPr>
          <p:nvPr/>
        </p:nvCxnSpPr>
        <p:spPr bwMode="auto">
          <a:xfrm>
            <a:off x="2617788" y="119697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6" name="Straight Connector 10"/>
          <p:cNvCxnSpPr>
            <a:cxnSpLocks noChangeShapeType="1"/>
          </p:cNvCxnSpPr>
          <p:nvPr/>
        </p:nvCxnSpPr>
        <p:spPr bwMode="auto">
          <a:xfrm>
            <a:off x="3103563" y="119697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7" name="Straight Connector 11"/>
          <p:cNvCxnSpPr>
            <a:cxnSpLocks noChangeShapeType="1"/>
          </p:cNvCxnSpPr>
          <p:nvPr/>
        </p:nvCxnSpPr>
        <p:spPr bwMode="auto">
          <a:xfrm>
            <a:off x="3589338" y="119697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8" name="Straight Connector 12"/>
          <p:cNvCxnSpPr>
            <a:cxnSpLocks noChangeShapeType="1"/>
          </p:cNvCxnSpPr>
          <p:nvPr/>
        </p:nvCxnSpPr>
        <p:spPr bwMode="auto">
          <a:xfrm>
            <a:off x="1133475" y="393382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39" name="Straight Connector 13"/>
          <p:cNvCxnSpPr>
            <a:cxnSpLocks noChangeShapeType="1"/>
          </p:cNvCxnSpPr>
          <p:nvPr/>
        </p:nvCxnSpPr>
        <p:spPr bwMode="auto">
          <a:xfrm>
            <a:off x="1619250" y="393382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0" name="Straight Connector 14"/>
          <p:cNvCxnSpPr>
            <a:cxnSpLocks noChangeShapeType="1"/>
          </p:cNvCxnSpPr>
          <p:nvPr/>
        </p:nvCxnSpPr>
        <p:spPr bwMode="auto">
          <a:xfrm>
            <a:off x="2124075" y="393382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1" name="Straight Connector 15"/>
          <p:cNvCxnSpPr>
            <a:cxnSpLocks noChangeShapeType="1"/>
          </p:cNvCxnSpPr>
          <p:nvPr/>
        </p:nvCxnSpPr>
        <p:spPr bwMode="auto">
          <a:xfrm>
            <a:off x="2617788" y="393382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2" name="Straight Connector 16"/>
          <p:cNvCxnSpPr>
            <a:cxnSpLocks noChangeShapeType="1"/>
          </p:cNvCxnSpPr>
          <p:nvPr/>
        </p:nvCxnSpPr>
        <p:spPr bwMode="auto">
          <a:xfrm>
            <a:off x="3103563" y="393382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3" name="Straight Connector 17"/>
          <p:cNvCxnSpPr>
            <a:cxnSpLocks noChangeShapeType="1"/>
          </p:cNvCxnSpPr>
          <p:nvPr/>
        </p:nvCxnSpPr>
        <p:spPr bwMode="auto">
          <a:xfrm>
            <a:off x="3589338" y="3933825"/>
            <a:ext cx="0" cy="1871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43438" y="935038"/>
            <a:ext cx="4356100" cy="5157787"/>
            <a:chOff x="4716463" y="935038"/>
            <a:chExt cx="4356100" cy="5157787"/>
          </a:xfrm>
        </p:grpSpPr>
        <p:pic>
          <p:nvPicPr>
            <p:cNvPr id="73751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935038"/>
              <a:ext cx="4356100" cy="5157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3752" name="Straight Connector 18"/>
            <p:cNvCxnSpPr>
              <a:cxnSpLocks noChangeShapeType="1"/>
            </p:cNvCxnSpPr>
            <p:nvPr/>
          </p:nvCxnSpPr>
          <p:spPr bwMode="auto">
            <a:xfrm>
              <a:off x="5626858" y="3933056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3" name="Straight Connector 19"/>
            <p:cNvCxnSpPr>
              <a:cxnSpLocks noChangeShapeType="1"/>
            </p:cNvCxnSpPr>
            <p:nvPr/>
          </p:nvCxnSpPr>
          <p:spPr bwMode="auto">
            <a:xfrm>
              <a:off x="6168252" y="3933056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4" name="Straight Connector 20"/>
            <p:cNvCxnSpPr>
              <a:cxnSpLocks noChangeShapeType="1"/>
            </p:cNvCxnSpPr>
            <p:nvPr/>
          </p:nvCxnSpPr>
          <p:spPr bwMode="auto">
            <a:xfrm>
              <a:off x="6713564" y="3933056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5" name="Straight Connector 21"/>
            <p:cNvCxnSpPr>
              <a:cxnSpLocks noChangeShapeType="1"/>
            </p:cNvCxnSpPr>
            <p:nvPr/>
          </p:nvCxnSpPr>
          <p:spPr bwMode="auto">
            <a:xfrm>
              <a:off x="7270938" y="3933056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6" name="Straight Connector 22"/>
            <p:cNvCxnSpPr>
              <a:cxnSpLocks noChangeShapeType="1"/>
            </p:cNvCxnSpPr>
            <p:nvPr/>
          </p:nvCxnSpPr>
          <p:spPr bwMode="auto">
            <a:xfrm>
              <a:off x="7821684" y="3933056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7" name="Straight Connector 23"/>
            <p:cNvCxnSpPr>
              <a:cxnSpLocks noChangeShapeType="1"/>
            </p:cNvCxnSpPr>
            <p:nvPr/>
          </p:nvCxnSpPr>
          <p:spPr bwMode="auto">
            <a:xfrm>
              <a:off x="8369734" y="3933056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8" name="Straight Connector 24"/>
            <p:cNvCxnSpPr>
              <a:cxnSpLocks noChangeShapeType="1"/>
            </p:cNvCxnSpPr>
            <p:nvPr/>
          </p:nvCxnSpPr>
          <p:spPr bwMode="auto">
            <a:xfrm>
              <a:off x="5626802" y="1187413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59" name="Straight Connector 25"/>
            <p:cNvCxnSpPr>
              <a:cxnSpLocks noChangeShapeType="1"/>
            </p:cNvCxnSpPr>
            <p:nvPr/>
          </p:nvCxnSpPr>
          <p:spPr bwMode="auto">
            <a:xfrm>
              <a:off x="6168196" y="1187413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0" name="Straight Connector 26"/>
            <p:cNvCxnSpPr>
              <a:cxnSpLocks noChangeShapeType="1"/>
            </p:cNvCxnSpPr>
            <p:nvPr/>
          </p:nvCxnSpPr>
          <p:spPr bwMode="auto">
            <a:xfrm>
              <a:off x="6713508" y="1187413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1" name="Straight Connector 27"/>
            <p:cNvCxnSpPr>
              <a:cxnSpLocks noChangeShapeType="1"/>
            </p:cNvCxnSpPr>
            <p:nvPr/>
          </p:nvCxnSpPr>
          <p:spPr bwMode="auto">
            <a:xfrm>
              <a:off x="7270882" y="1187413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2" name="Straight Connector 28"/>
            <p:cNvCxnSpPr>
              <a:cxnSpLocks noChangeShapeType="1"/>
            </p:cNvCxnSpPr>
            <p:nvPr/>
          </p:nvCxnSpPr>
          <p:spPr bwMode="auto">
            <a:xfrm>
              <a:off x="7821628" y="1187413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63" name="Straight Connector 29"/>
            <p:cNvCxnSpPr>
              <a:cxnSpLocks noChangeShapeType="1"/>
            </p:cNvCxnSpPr>
            <p:nvPr/>
          </p:nvCxnSpPr>
          <p:spPr bwMode="auto">
            <a:xfrm>
              <a:off x="8369678" y="1187413"/>
              <a:ext cx="14" cy="1872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745" name="TextBox 3"/>
          <p:cNvSpPr txBox="1">
            <a:spLocks noChangeArrowheads="1"/>
          </p:cNvSpPr>
          <p:nvPr/>
        </p:nvSpPr>
        <p:spPr bwMode="auto">
          <a:xfrm>
            <a:off x="652463" y="1252538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run 1</a:t>
            </a:r>
          </a:p>
        </p:txBody>
      </p:sp>
      <p:sp>
        <p:nvSpPr>
          <p:cNvPr id="73746" name="TextBox 31"/>
          <p:cNvSpPr txBox="1">
            <a:spLocks noChangeArrowheads="1"/>
          </p:cNvSpPr>
          <p:nvPr/>
        </p:nvSpPr>
        <p:spPr bwMode="auto">
          <a:xfrm>
            <a:off x="1141413" y="1252538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run 2</a:t>
            </a:r>
          </a:p>
        </p:txBody>
      </p:sp>
      <p:sp>
        <p:nvSpPr>
          <p:cNvPr id="73747" name="TextBox 32"/>
          <p:cNvSpPr txBox="1">
            <a:spLocks noChangeArrowheads="1"/>
          </p:cNvSpPr>
          <p:nvPr/>
        </p:nvSpPr>
        <p:spPr bwMode="auto">
          <a:xfrm>
            <a:off x="1631950" y="1252538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run 3</a:t>
            </a:r>
          </a:p>
        </p:txBody>
      </p:sp>
      <p:sp>
        <p:nvSpPr>
          <p:cNvPr id="73748" name="TextBox 33"/>
          <p:cNvSpPr txBox="1">
            <a:spLocks noChangeArrowheads="1"/>
          </p:cNvSpPr>
          <p:nvPr/>
        </p:nvSpPr>
        <p:spPr bwMode="auto">
          <a:xfrm>
            <a:off x="2120900" y="1252538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run 4</a:t>
            </a:r>
          </a:p>
        </p:txBody>
      </p:sp>
      <p:sp>
        <p:nvSpPr>
          <p:cNvPr id="73749" name="TextBox 34"/>
          <p:cNvSpPr txBox="1">
            <a:spLocks noChangeArrowheads="1"/>
          </p:cNvSpPr>
          <p:nvPr/>
        </p:nvSpPr>
        <p:spPr bwMode="auto">
          <a:xfrm>
            <a:off x="2609850" y="1252538"/>
            <a:ext cx="536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run 5</a:t>
            </a:r>
          </a:p>
        </p:txBody>
      </p:sp>
      <p:sp>
        <p:nvSpPr>
          <p:cNvPr id="73750" name="TextBox 35"/>
          <p:cNvSpPr txBox="1">
            <a:spLocks noChangeArrowheads="1"/>
          </p:cNvSpPr>
          <p:nvPr/>
        </p:nvSpPr>
        <p:spPr bwMode="auto">
          <a:xfrm>
            <a:off x="3100388" y="1252538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run 6</a:t>
            </a:r>
          </a:p>
        </p:txBody>
      </p:sp>
    </p:spTree>
    <p:extLst>
      <p:ext uri="{BB962C8B-B14F-4D97-AF65-F5344CB8AC3E}">
        <p14:creationId xmlns:p14="http://schemas.microsoft.com/office/powerpoint/2010/main" val="89660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… and  really, really ugly!</a:t>
            </a:r>
            <a:endParaRPr lang="en-US" altLang="en-US" sz="2800" b="1">
              <a:ea typeface="ＭＳ Ｐゴシック" charset="-128"/>
            </a:endParaRPr>
          </a:p>
        </p:txBody>
      </p:sp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650" y="1412875"/>
            <a:ext cx="43291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179388" y="6429375"/>
            <a:ext cx="203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i="1"/>
              <a:t>Slide from Duke course</a:t>
            </a:r>
          </a:p>
        </p:txBody>
      </p:sp>
      <p:cxnSp>
        <p:nvCxnSpPr>
          <p:cNvPr id="75780" name="Straight Connector 11"/>
          <p:cNvCxnSpPr>
            <a:cxnSpLocks noChangeShapeType="1"/>
          </p:cNvCxnSpPr>
          <p:nvPr/>
        </p:nvCxnSpPr>
        <p:spPr bwMode="auto">
          <a:xfrm>
            <a:off x="3276600" y="3852863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1" name="Straight Connector 12"/>
          <p:cNvCxnSpPr>
            <a:cxnSpLocks noChangeShapeType="1"/>
          </p:cNvCxnSpPr>
          <p:nvPr/>
        </p:nvCxnSpPr>
        <p:spPr bwMode="auto">
          <a:xfrm>
            <a:off x="3852863" y="3852863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2" name="Straight Connector 13"/>
          <p:cNvCxnSpPr>
            <a:cxnSpLocks noChangeShapeType="1"/>
          </p:cNvCxnSpPr>
          <p:nvPr/>
        </p:nvCxnSpPr>
        <p:spPr bwMode="auto">
          <a:xfrm>
            <a:off x="4375150" y="3852863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3" name="Straight Connector 14"/>
          <p:cNvCxnSpPr>
            <a:cxnSpLocks noChangeShapeType="1"/>
          </p:cNvCxnSpPr>
          <p:nvPr/>
        </p:nvCxnSpPr>
        <p:spPr bwMode="auto">
          <a:xfrm>
            <a:off x="5006975" y="3852863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4" name="Straight Connector 15"/>
          <p:cNvCxnSpPr>
            <a:cxnSpLocks noChangeShapeType="1"/>
          </p:cNvCxnSpPr>
          <p:nvPr/>
        </p:nvCxnSpPr>
        <p:spPr bwMode="auto">
          <a:xfrm>
            <a:off x="5583238" y="3852863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5" name="Straight Connector 16"/>
          <p:cNvCxnSpPr>
            <a:cxnSpLocks noChangeShapeType="1"/>
          </p:cNvCxnSpPr>
          <p:nvPr/>
        </p:nvCxnSpPr>
        <p:spPr bwMode="auto">
          <a:xfrm>
            <a:off x="6161088" y="3852863"/>
            <a:ext cx="0" cy="143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Straight Connector 17"/>
          <p:cNvCxnSpPr>
            <a:cxnSpLocks noChangeShapeType="1"/>
          </p:cNvCxnSpPr>
          <p:nvPr/>
        </p:nvCxnSpPr>
        <p:spPr bwMode="auto">
          <a:xfrm>
            <a:off x="3276600" y="1700213"/>
            <a:ext cx="0" cy="144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Straight Connector 18"/>
          <p:cNvCxnSpPr>
            <a:cxnSpLocks noChangeShapeType="1"/>
          </p:cNvCxnSpPr>
          <p:nvPr/>
        </p:nvCxnSpPr>
        <p:spPr bwMode="auto">
          <a:xfrm>
            <a:off x="3852863" y="1700213"/>
            <a:ext cx="0" cy="144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8" name="Straight Connector 19"/>
          <p:cNvCxnSpPr>
            <a:cxnSpLocks noChangeShapeType="1"/>
          </p:cNvCxnSpPr>
          <p:nvPr/>
        </p:nvCxnSpPr>
        <p:spPr bwMode="auto">
          <a:xfrm>
            <a:off x="4375150" y="1700213"/>
            <a:ext cx="0" cy="144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Straight Connector 20"/>
          <p:cNvCxnSpPr>
            <a:cxnSpLocks noChangeShapeType="1"/>
          </p:cNvCxnSpPr>
          <p:nvPr/>
        </p:nvCxnSpPr>
        <p:spPr bwMode="auto">
          <a:xfrm>
            <a:off x="5006975" y="1700213"/>
            <a:ext cx="0" cy="144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0" name="Straight Connector 21"/>
          <p:cNvCxnSpPr>
            <a:cxnSpLocks noChangeShapeType="1"/>
          </p:cNvCxnSpPr>
          <p:nvPr/>
        </p:nvCxnSpPr>
        <p:spPr bwMode="auto">
          <a:xfrm>
            <a:off x="5583238" y="1700213"/>
            <a:ext cx="0" cy="144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1" name="Straight Connector 22"/>
          <p:cNvCxnSpPr>
            <a:cxnSpLocks noChangeShapeType="1"/>
          </p:cNvCxnSpPr>
          <p:nvPr/>
        </p:nvCxnSpPr>
        <p:spPr bwMode="auto">
          <a:xfrm>
            <a:off x="6161088" y="1700213"/>
            <a:ext cx="0" cy="144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0328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Head Motion: Main Artifacts</a:t>
            </a:r>
            <a:endParaRPr lang="en-CA" altLang="en-US" sz="2800" b="1" dirty="0">
              <a:ea typeface="ＭＳ Ｐゴシック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11B47-3F50-6E43-994F-D060E56BC50A}"/>
              </a:ext>
            </a:extLst>
          </p:cNvPr>
          <p:cNvSpPr/>
          <p:nvPr/>
        </p:nvSpPr>
        <p:spPr>
          <a:xfrm>
            <a:off x="28030" y="873646"/>
            <a:ext cx="8648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Head motion leads to spurious activation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dirty="0"/>
              <a:t>most noticeable at edges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Regions of interest shift over time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 dirty="0">
                <a:solidFill>
                  <a:srgbClr val="7FF22D"/>
                </a:solidFill>
              </a:rPr>
              <a:t>Motion of head (or any other large mass) leads to signal distortions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492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85800" y="31750"/>
            <a:ext cx="7772400" cy="1077913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What’s the most common source of physiological noise?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600" y="1628775"/>
            <a:ext cx="3860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3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337E-7 2.35294E-6 C -0.00122 -0.00371 -0.00157 -0.00764 -0.00296 -0.01089 C -0.00591 -0.01691 -0.00678 -0.01436 -0.01129 -0.0176 C -0.02813 -0.02964 -0.03491 -0.03868 -0.05505 -0.04076 C -0.06043 -0.04053 -0.07606 -0.04238 -0.08474 -0.03821 C -0.10731 -0.02825 -0.11443 -0.01644 -0.13076 0.00556 C -0.14725 0.02733 -0.15854 0.04076 -0.16444 0.07226 C -0.16409 0.08129 -0.16462 0.09032 -0.1634 0.09935 C -0.16288 0.10398 -0.15472 0.1144 -0.15316 0.11579 C -0.14916 0.11927 -0.14604 0.12459 -0.14187 0.12807 C -0.1344 0.13409 -0.12381 0.13965 -0.1153 0.14312 C -0.1127 0.14405 -0.10992 0.14451 -0.10714 0.14567 C -0.10002 0.14845 -0.09308 0.15215 -0.08578 0.1554 C -0.08283 0.15655 -0.07658 0.15933 -0.07658 0.15933 C -0.06147 0.15748 -0.05765 0.16188 -0.04897 0.15401 C -0.04584 0.151 -0.04393 0.14891 -0.04185 0.14451 C -0.04029 0.14081 -0.03768 0.13339 -0.03768 0.13339 C -0.03438 0.11163 -0.03577 0.09171 -0.05001 0.07897 C -0.05279 0.07364 -0.05592 0.07272 -0.06026 0.07087 C -0.06495 0.06647 -0.06894 0.06623 -0.0745 0.06531 C -0.08318 0.06623 -0.09325 0.0623 -0.10002 0.06948 C -0.10332 0.07272 -0.10662 0.07619 -0.10922 0.08036 C -0.11131 0.08314 -0.11443 0.08986 -0.11443 0.08986 C -0.11773 0.10375 -0.12173 0.11255 -0.12364 0.12807 C -0.12329 0.15516 -0.12364 0.18249 -0.12259 0.20982 C -0.12242 0.2163 -0.11773 0.22325 -0.1153 0.22881 C -0.11027 0.24108 -0.10575 0.25035 -0.09499 0.25336 C -0.07415 0.24919 -0.0679 0.22487 -0.06026 0.20171 C -0.05783 0.19384 -0.05383 0.18666 -0.0521 0.17855 C -0.05036 0.16929 -0.04862 0.16026 -0.04689 0.15123 C -0.04637 0.14752 -0.04498 0.14034 -0.04498 0.14034 C -0.04324 0.11672 -0.04046 0.09402 -0.03768 0.07087 C -0.03612 0.05697 -0.03612 0.04238 -0.03369 0.02872 C -0.0323 0.01968 -0.02935 0.01135 -0.02761 0.00278 C -0.02466 -0.0139 -0.02032 -0.02849 -0.00712 -0.03265 C 0.00052 -0.03126 0.00104 -0.03034 0.00607 -0.02316 C 0.00885 -0.01413 0.01007 -0.0044 0.01128 0.00556 C 0.01198 0.01181 0.01337 0.02455 0.01337 0.02455 C 0.01267 0.05141 0.01267 0.07364 0.01024 0.09935 C 0.00989 0.12344 0.0092 0.14729 0.0092 0.17161 C 0.0092 0.19616 0.00833 0.21746 0.01528 0.23969 C 0.01649 0.24386 0.01667 0.24942 0.02049 0.25197 C 0.02639 0.25591 0.03056 0.25822 0.03681 0.26146 C 0.04289 0.26054 0.04896 0.25984 0.05521 0.25892 C 0.05903 0.25799 0.06199 0.25405 0.06546 0.25197 C 0.07553 0.24479 0.08751 0.23483 0.09289 0.2207 C 0.09498 0.21491 0.09845 0.21005 0.10019 0.20426 C 0.10175 0.19778 0.10331 0.19083 0.10626 0.18527 C 0.108 0.17346 0.10991 0.16165 0.1113 0.14984 C 0.11078 0.13085 0.11217 0.10977 0.10835 0.09125 C 0.10748 0.08754 0.10765 0.08337 0.10626 0.08036 C 0.10349 0.07503 0.10383 0.07619 0.1021 0.06948 C 0.10071 0.06438 0.10001 0.05905 0.0981 0.05442 C 0.09324 0.04308 0.08491 0.03775 0.07657 0.03265 C 0.0724 0.03011 0.06338 0.02872 0.06338 0.02872 C 0.05678 0.02895 0.05035 0.02872 0.04393 0.02987 C 0.04236 0.03011 0.04132 0.03173 0.03993 0.03265 C 0.0257 0.04006 0.0217 0.04655 0.01233 0.06137 C -0.00504 0.08823 -0.01285 0.13733 -0.01945 0.17161 C -0.02067 0.18504 -0.02084 0.21005 -0.02865 0.2207 C -0.03091 0.22858 -0.03421 0.23136 -0.03768 0.2383 C -0.04828 0.25822 -0.06859 0.26633 -0.08578 0.27119 C -0.09273 0.2698 -0.0995 0.26841 -0.10627 0.26702 C -0.12225 0.26308 -0.13423 0.24618 -0.14708 0.23576 C -0.1509 0.2295 -0.1535 0.22487 -0.15836 0.2207 C -0.16357 0.21098 -0.16722 0.20009 -0.1726 0.19083 C -0.17295 0.18851 -0.17312 0.18597 -0.17364 0.18388 C -0.17417 0.1818 -0.17538 0.18041 -0.17573 0.17855 C -0.17746 0.16999 -0.17781 0.1598 -0.17868 0.15123 C -0.17833 0.13872 -0.17972 0.12598 -0.1766 0.1144 C -0.1634 0.06531 -0.12259 0.03844 -0.08578 0.03404 C -0.0745 0.03497 -0.06998 0.03474 -0.0613 0.04215 C -0.05088 0.0623 -0.04741 0.08245 -0.04289 0.1063 C -0.03873 0.12876 -0.03456 0.15146 -0.03056 0.17439 C -0.02865 0.20635 -0.02258 0.23576 -0.01633 0.26702 C -0.01442 0.27698 -0.01389 0.29481 -0.00608 0.30106 C 0.00069 0.30639 0.00607 0.31542 0.01337 0.32006 C 0.02292 0.32584 0.03438 0.32793 0.04497 0.32978 C 0.05747 0.32886 0.06911 0.33001 0.0797 0.32006 C 0.08317 0.31658 0.08647 0.31264 0.08994 0.30917 C 0.09116 0.30778 0.09394 0.30523 0.09394 0.30523 C 0.09689 0.29829 0.10088 0.29365 0.10418 0.2874 C 0.11113 0.27374 0.11616 0.25822 0.11946 0.24247 C 0.11911 0.23066 0.11929 0.21862 0.11859 0.20704 C 0.11825 0.20218 0.11286 0.19291 0.1113 0.19083 C 0.10922 0.18782 0.10835 0.18388 0.10626 0.1811 C 0.10001 0.17276 0.0889 0.16697 0.08074 0.16489 C 0.06633 0.16651 0.05139 0.16535 0.03785 0.17161 C 0.02101 0.17902 0.00364 0.19268 -0.01025 0.20704 C -0.02397 0.2207 -0.03716 0.23576 -0.05001 0.25058 C -0.06095 0.26262 -0.07137 0.28045 -0.08578 0.28462 C -0.08839 0.2837 -0.09012 0.28346 -0.09186 0.28069 C -0.0936 0.27814 -0.09603 0.27235 -0.09603 0.27235 C -0.0995 0.25081 -0.09429 0.27791 -0.10002 0.26146 C -0.10193 0.25614 -0.10245 0.25035 -0.10419 0.24525 C -0.10558 0.24155 -0.10697 0.23784 -0.10818 0.23437 C -0.1094 0.22464 -0.1127 0.21653 -0.11443 0.20704 C -0.11739 0.19268 -0.11808 0.17809 -0.11947 0.1635 C -0.11843 0.14289 -0.11877 0.11417 -0.10922 0.09541 C -0.08735 0.05141 -0.05244 0.02015 -0.0132 0.01366 C -0.00938 0.01227 -0.00678 0.00973 -0.00296 0.00811 C -0.00105 0.00394 0.00503 2.35294E-6 3.40337E-7 2.35294E-6 Z " pathEditMode="relative" ptsTypes="ffffffffffffffffffffffffffffffffffffffffffffffffffffff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Mass Motion Artifacts</a:t>
            </a:r>
            <a:endParaRPr lang="en-US" altLang="en-US" sz="2800" b="1">
              <a:ea typeface="ＭＳ Ｐゴシック" charset="-128"/>
            </a:endParaRP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38200"/>
            <a:ext cx="7486650" cy="51816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charset="-128"/>
              </a:rPr>
              <a:t>motion of </a:t>
            </a:r>
            <a:r>
              <a:rPr lang="en-US" altLang="en-US" sz="2000" i="1" dirty="0">
                <a:ea typeface="ＭＳ Ｐゴシック" charset="-128"/>
              </a:rPr>
              <a:t>any mass </a:t>
            </a:r>
            <a:r>
              <a:rPr lang="en-US" altLang="en-US" sz="2000" dirty="0">
                <a:ea typeface="ＭＳ Ｐゴシック" charset="-128"/>
              </a:rPr>
              <a:t>in the magnetic field, including the head, is a problem</a:t>
            </a:r>
          </a:p>
        </p:txBody>
      </p:sp>
      <p:grpSp>
        <p:nvGrpSpPr>
          <p:cNvPr id="81923" name="Group 4"/>
          <p:cNvGrpSpPr>
            <a:grpSpLocks/>
          </p:cNvGrpSpPr>
          <p:nvPr/>
        </p:nvGrpSpPr>
        <p:grpSpPr bwMode="auto">
          <a:xfrm>
            <a:off x="2123728" y="2060848"/>
            <a:ext cx="5256212" cy="2336800"/>
            <a:chOff x="385" y="2296"/>
            <a:chExt cx="3024" cy="1344"/>
          </a:xfrm>
        </p:grpSpPr>
        <p:pic>
          <p:nvPicPr>
            <p:cNvPr id="819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296"/>
              <a:ext cx="302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554" y="2776"/>
              <a:ext cx="398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000000"/>
                  </a:solidFill>
                </a:rPr>
                <a:t>head</a:t>
              </a:r>
            </a:p>
            <a:p>
              <a:pPr algn="ctr" eaLnBrk="1" hangingPunct="1"/>
              <a:r>
                <a:rPr lang="en-US" altLang="en-US" sz="1800">
                  <a:solidFill>
                    <a:srgbClr val="000000"/>
                  </a:solidFill>
                </a:rPr>
                <a:t>coil</a:t>
              </a:r>
              <a:endParaRPr lang="en-CA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927" name="Text Box 7"/>
            <p:cNvSpPr txBox="1">
              <a:spLocks noChangeArrowheads="1"/>
            </p:cNvSpPr>
            <p:nvPr/>
          </p:nvSpPr>
          <p:spPr bwMode="auto">
            <a:xfrm>
              <a:off x="1240" y="3352"/>
              <a:ext cx="6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000000"/>
                  </a:solidFill>
                </a:rPr>
                <a:t>arm brace</a:t>
              </a:r>
              <a:endParaRPr lang="en-CA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928" name="Text Box 8"/>
            <p:cNvSpPr txBox="1">
              <a:spLocks noChangeArrowheads="1"/>
            </p:cNvSpPr>
            <p:nvPr/>
          </p:nvSpPr>
          <p:spPr bwMode="auto">
            <a:xfrm>
              <a:off x="1273" y="2440"/>
              <a:ext cx="39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000000"/>
                  </a:solidFill>
                </a:rPr>
                <a:t>gaze</a:t>
              </a:r>
              <a:endParaRPr lang="en-CA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929" name="Text Box 9"/>
            <p:cNvSpPr txBox="1">
              <a:spLocks noChangeArrowheads="1"/>
            </p:cNvSpPr>
            <p:nvPr/>
          </p:nvSpPr>
          <p:spPr bwMode="auto">
            <a:xfrm>
              <a:off x="1870" y="2296"/>
              <a:ext cx="8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000000"/>
                  </a:solidFill>
                </a:rPr>
                <a:t>grasparatus</a:t>
              </a:r>
              <a:endParaRPr lang="en-CA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1930" name="Line 10"/>
            <p:cNvSpPr>
              <a:spLocks noChangeShapeType="1"/>
            </p:cNvSpPr>
            <p:nvPr/>
          </p:nvSpPr>
          <p:spPr bwMode="auto">
            <a:xfrm flipV="1">
              <a:off x="1111" y="2536"/>
              <a:ext cx="81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2809" y="2833"/>
              <a:ext cx="43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000000"/>
                  </a:solidFill>
                </a:rPr>
                <a:t>brace</a:t>
              </a:r>
              <a:endParaRPr lang="en-CA" altLang="en-US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773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3" y="2060575"/>
            <a:ext cx="24384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1258888" y="873125"/>
            <a:ext cx="2305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Grasping and reaching data from block designs</a:t>
            </a:r>
          </a:p>
          <a:p>
            <a:pPr algn="ctr"/>
            <a:r>
              <a:rPr lang="en-US" altLang="en-US" sz="1800"/>
              <a:t>circa 1998</a:t>
            </a:r>
            <a:endParaRPr lang="en-US" altLang="en-US" sz="1400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Mass Motion Artifacts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9113" y="4397375"/>
            <a:ext cx="3981450" cy="2011363"/>
            <a:chOff x="327" y="2870"/>
            <a:chExt cx="2508" cy="1267"/>
          </a:xfrm>
        </p:grpSpPr>
        <p:sp>
          <p:nvSpPr>
            <p:cNvPr id="84053" name="Text Box 6"/>
            <p:cNvSpPr txBox="1">
              <a:spLocks noChangeArrowheads="1"/>
            </p:cNvSpPr>
            <p:nvPr/>
          </p:nvSpPr>
          <p:spPr bwMode="auto">
            <a:xfrm>
              <a:off x="327" y="2870"/>
              <a:ext cx="15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Helvetica" charset="0"/>
                </a:rPr>
                <a:t>Time Course:</a:t>
              </a:r>
            </a:p>
          </p:txBody>
        </p:sp>
        <p:sp>
          <p:nvSpPr>
            <p:cNvPr id="84054" name="Text Box 7"/>
            <p:cNvSpPr txBox="1">
              <a:spLocks noChangeArrowheads="1"/>
            </p:cNvSpPr>
            <p:nvPr/>
          </p:nvSpPr>
          <p:spPr bwMode="auto">
            <a:xfrm rot="-5400000">
              <a:off x="26" y="3406"/>
              <a:ext cx="8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latin typeface="Helvetica" charset="0"/>
                </a:rPr>
                <a:t>% Signal Change</a:t>
              </a:r>
            </a:p>
          </p:txBody>
        </p:sp>
        <p:sp>
          <p:nvSpPr>
            <p:cNvPr id="84055" name="Text Box 8"/>
            <p:cNvSpPr txBox="1">
              <a:spLocks noChangeArrowheads="1"/>
            </p:cNvSpPr>
            <p:nvPr/>
          </p:nvSpPr>
          <p:spPr bwMode="auto">
            <a:xfrm>
              <a:off x="517" y="3679"/>
              <a:ext cx="2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>
                  <a:latin typeface="Helvetica" charset="0"/>
                </a:rPr>
                <a:t>-4</a:t>
              </a:r>
            </a:p>
          </p:txBody>
        </p:sp>
        <p:sp>
          <p:nvSpPr>
            <p:cNvPr id="84056" name="Text Box 9"/>
            <p:cNvSpPr txBox="1">
              <a:spLocks noChangeAspect="1" noChangeArrowheads="1"/>
            </p:cNvSpPr>
            <p:nvPr/>
          </p:nvSpPr>
          <p:spPr bwMode="auto">
            <a:xfrm>
              <a:off x="580" y="3436"/>
              <a:ext cx="1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>
                  <a:latin typeface="Helvetica" charset="0"/>
                </a:rPr>
                <a:t>0</a:t>
              </a:r>
            </a:p>
          </p:txBody>
        </p:sp>
        <p:sp>
          <p:nvSpPr>
            <p:cNvPr id="84057" name="Rectangle 10"/>
            <p:cNvSpPr>
              <a:spLocks noChangeArrowheads="1"/>
            </p:cNvSpPr>
            <p:nvPr/>
          </p:nvSpPr>
          <p:spPr bwMode="auto">
            <a:xfrm>
              <a:off x="2290" y="3090"/>
              <a:ext cx="401" cy="804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 u="sng"/>
            </a:p>
          </p:txBody>
        </p:sp>
        <p:sp>
          <p:nvSpPr>
            <p:cNvPr id="84058" name="Rectangle 11"/>
            <p:cNvSpPr>
              <a:spLocks noChangeArrowheads="1"/>
            </p:cNvSpPr>
            <p:nvPr/>
          </p:nvSpPr>
          <p:spPr bwMode="auto">
            <a:xfrm>
              <a:off x="1891" y="3090"/>
              <a:ext cx="400" cy="804"/>
            </a:xfrm>
            <a:prstGeom prst="rect">
              <a:avLst/>
            </a:prstGeom>
            <a:solidFill>
              <a:srgbClr val="88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 u="sng"/>
            </a:p>
          </p:txBody>
        </p:sp>
        <p:sp>
          <p:nvSpPr>
            <p:cNvPr id="84059" name="Rectangle 12"/>
            <p:cNvSpPr>
              <a:spLocks noChangeArrowheads="1"/>
            </p:cNvSpPr>
            <p:nvPr/>
          </p:nvSpPr>
          <p:spPr bwMode="auto">
            <a:xfrm>
              <a:off x="1491" y="3089"/>
              <a:ext cx="400" cy="804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 u="sng"/>
            </a:p>
          </p:txBody>
        </p:sp>
        <p:sp>
          <p:nvSpPr>
            <p:cNvPr id="84060" name="Rectangle 13"/>
            <p:cNvSpPr>
              <a:spLocks noChangeArrowheads="1"/>
            </p:cNvSpPr>
            <p:nvPr/>
          </p:nvSpPr>
          <p:spPr bwMode="auto">
            <a:xfrm>
              <a:off x="700" y="3088"/>
              <a:ext cx="401" cy="804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 u="sng"/>
            </a:p>
          </p:txBody>
        </p:sp>
        <p:sp>
          <p:nvSpPr>
            <p:cNvPr id="84061" name="Rectangle 14"/>
            <p:cNvSpPr>
              <a:spLocks noChangeArrowheads="1"/>
            </p:cNvSpPr>
            <p:nvPr/>
          </p:nvSpPr>
          <p:spPr bwMode="auto">
            <a:xfrm>
              <a:off x="1091" y="3089"/>
              <a:ext cx="401" cy="804"/>
            </a:xfrm>
            <a:prstGeom prst="rect">
              <a:avLst/>
            </a:prstGeom>
            <a:solidFill>
              <a:srgbClr val="88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 u="sng"/>
            </a:p>
          </p:txBody>
        </p:sp>
        <p:grpSp>
          <p:nvGrpSpPr>
            <p:cNvPr id="84062" name="Group 15"/>
            <p:cNvGrpSpPr>
              <a:grpSpLocks noChangeAspect="1"/>
            </p:cNvGrpSpPr>
            <p:nvPr/>
          </p:nvGrpSpPr>
          <p:grpSpPr bwMode="auto">
            <a:xfrm>
              <a:off x="698" y="3089"/>
              <a:ext cx="4" cy="677"/>
              <a:chOff x="2201" y="743"/>
              <a:chExt cx="8" cy="1149"/>
            </a:xfrm>
          </p:grpSpPr>
          <p:sp>
            <p:nvSpPr>
              <p:cNvPr id="84091" name="Line 16"/>
              <p:cNvSpPr>
                <a:spLocks noChangeAspect="1" noChangeShapeType="1"/>
              </p:cNvSpPr>
              <p:nvPr/>
            </p:nvSpPr>
            <p:spPr bwMode="auto">
              <a:xfrm>
                <a:off x="2209" y="743"/>
                <a:ext cx="0" cy="1149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2" name="Line 17"/>
              <p:cNvSpPr>
                <a:spLocks noChangeAspect="1" noChangeShapeType="1"/>
              </p:cNvSpPr>
              <p:nvPr/>
            </p:nvSpPr>
            <p:spPr bwMode="auto">
              <a:xfrm>
                <a:off x="2201" y="1892"/>
                <a:ext cx="8" cy="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3" name="Line 18"/>
              <p:cNvSpPr>
                <a:spLocks noChangeAspect="1" noChangeShapeType="1"/>
              </p:cNvSpPr>
              <p:nvPr/>
            </p:nvSpPr>
            <p:spPr bwMode="auto">
              <a:xfrm>
                <a:off x="2201" y="178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4" name="Line 19"/>
              <p:cNvSpPr>
                <a:spLocks noChangeAspect="1" noChangeShapeType="1"/>
              </p:cNvSpPr>
              <p:nvPr/>
            </p:nvSpPr>
            <p:spPr bwMode="auto">
              <a:xfrm>
                <a:off x="2201" y="168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5" name="Line 20"/>
              <p:cNvSpPr>
                <a:spLocks noChangeAspect="1" noChangeShapeType="1"/>
              </p:cNvSpPr>
              <p:nvPr/>
            </p:nvSpPr>
            <p:spPr bwMode="auto">
              <a:xfrm>
                <a:off x="2201" y="1578"/>
                <a:ext cx="8" cy="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6" name="Line 21"/>
              <p:cNvSpPr>
                <a:spLocks noChangeAspect="1" noChangeShapeType="1"/>
              </p:cNvSpPr>
              <p:nvPr/>
            </p:nvSpPr>
            <p:spPr bwMode="auto">
              <a:xfrm>
                <a:off x="2201" y="1473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7" name="Line 22"/>
              <p:cNvSpPr>
                <a:spLocks noChangeAspect="1" noChangeShapeType="1"/>
              </p:cNvSpPr>
              <p:nvPr/>
            </p:nvSpPr>
            <p:spPr bwMode="auto">
              <a:xfrm>
                <a:off x="2201" y="1369"/>
                <a:ext cx="8" cy="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8" name="Line 23"/>
              <p:cNvSpPr>
                <a:spLocks noChangeAspect="1" noChangeShapeType="1"/>
              </p:cNvSpPr>
              <p:nvPr/>
            </p:nvSpPr>
            <p:spPr bwMode="auto">
              <a:xfrm>
                <a:off x="2201" y="1266"/>
                <a:ext cx="8" cy="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9" name="Line 24"/>
              <p:cNvSpPr>
                <a:spLocks noChangeAspect="1" noChangeShapeType="1"/>
              </p:cNvSpPr>
              <p:nvPr/>
            </p:nvSpPr>
            <p:spPr bwMode="auto">
              <a:xfrm>
                <a:off x="2201" y="1161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0" name="Line 25"/>
              <p:cNvSpPr>
                <a:spLocks noChangeAspect="1" noChangeShapeType="1"/>
              </p:cNvSpPr>
              <p:nvPr/>
            </p:nvSpPr>
            <p:spPr bwMode="auto">
              <a:xfrm>
                <a:off x="2201" y="1057"/>
                <a:ext cx="8" cy="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1" name="Line 26"/>
              <p:cNvSpPr>
                <a:spLocks noChangeAspect="1" noChangeShapeType="1"/>
              </p:cNvSpPr>
              <p:nvPr/>
            </p:nvSpPr>
            <p:spPr bwMode="auto">
              <a:xfrm>
                <a:off x="2201" y="952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2" name="Line 27"/>
              <p:cNvSpPr>
                <a:spLocks noChangeAspect="1" noChangeShapeType="1"/>
              </p:cNvSpPr>
              <p:nvPr/>
            </p:nvSpPr>
            <p:spPr bwMode="auto">
              <a:xfrm>
                <a:off x="2201" y="847"/>
                <a:ext cx="8" cy="1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03" name="Line 28"/>
              <p:cNvSpPr>
                <a:spLocks noChangeAspect="1" noChangeShapeType="1"/>
              </p:cNvSpPr>
              <p:nvPr/>
            </p:nvSpPr>
            <p:spPr bwMode="auto">
              <a:xfrm>
                <a:off x="2201" y="743"/>
                <a:ext cx="8" cy="0"/>
              </a:xfrm>
              <a:prstGeom prst="line">
                <a:avLst/>
              </a:prstGeom>
              <a:noFill/>
              <a:ln w="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63" name="Freeform 29"/>
            <p:cNvSpPr>
              <a:spLocks/>
            </p:cNvSpPr>
            <p:nvPr/>
          </p:nvSpPr>
          <p:spPr bwMode="auto">
            <a:xfrm>
              <a:off x="703" y="3112"/>
              <a:ext cx="1989" cy="634"/>
            </a:xfrm>
            <a:custGeom>
              <a:avLst/>
              <a:gdLst>
                <a:gd name="T0" fmla="*/ 720119 w 848"/>
                <a:gd name="T1" fmla="*/ 2803 h 536"/>
                <a:gd name="T2" fmla="*/ 2221413 w 848"/>
                <a:gd name="T3" fmla="*/ 3151 h 536"/>
                <a:gd name="T4" fmla="*/ 3708286 w 848"/>
                <a:gd name="T5" fmla="*/ 3158 h 536"/>
                <a:gd name="T6" fmla="*/ 5210366 w 848"/>
                <a:gd name="T7" fmla="*/ 3015 h 536"/>
                <a:gd name="T8" fmla="*/ 6711923 w 848"/>
                <a:gd name="T9" fmla="*/ 3015 h 536"/>
                <a:gd name="T10" fmla="*/ 8205821 w 848"/>
                <a:gd name="T11" fmla="*/ 3191 h 536"/>
                <a:gd name="T12" fmla="*/ 9681561 w 848"/>
                <a:gd name="T13" fmla="*/ 3191 h 536"/>
                <a:gd name="T14" fmla="*/ 11172835 w 848"/>
                <a:gd name="T15" fmla="*/ 1654 h 536"/>
                <a:gd name="T16" fmla="*/ 12670580 w 848"/>
                <a:gd name="T17" fmla="*/ 1208 h 536"/>
                <a:gd name="T18" fmla="*/ 14172078 w 848"/>
                <a:gd name="T19" fmla="*/ 1192 h 536"/>
                <a:gd name="T20" fmla="*/ 15663220 w 848"/>
                <a:gd name="T21" fmla="*/ 1208 h 536"/>
                <a:gd name="T22" fmla="*/ 17105151 w 848"/>
                <a:gd name="T23" fmla="*/ 1241 h 536"/>
                <a:gd name="T24" fmla="*/ 18606351 w 848"/>
                <a:gd name="T25" fmla="*/ 1088 h 536"/>
                <a:gd name="T26" fmla="*/ 20108795 w 848"/>
                <a:gd name="T27" fmla="*/ 1208 h 536"/>
                <a:gd name="T28" fmla="*/ 21595668 w 848"/>
                <a:gd name="T29" fmla="*/ 0 h 536"/>
                <a:gd name="T30" fmla="*/ 23096894 w 848"/>
                <a:gd name="T31" fmla="*/ 3010 h 536"/>
                <a:gd name="T32" fmla="*/ 24587950 w 848"/>
                <a:gd name="T33" fmla="*/ 2750 h 536"/>
                <a:gd name="T34" fmla="*/ 26090360 w 848"/>
                <a:gd name="T35" fmla="*/ 2877 h 536"/>
                <a:gd name="T36" fmla="*/ 27585420 w 848"/>
                <a:gd name="T37" fmla="*/ 3060 h 536"/>
                <a:gd name="T38" fmla="*/ 29052708 w 848"/>
                <a:gd name="T39" fmla="*/ 3169 h 536"/>
                <a:gd name="T40" fmla="*/ 30555119 w 848"/>
                <a:gd name="T41" fmla="*/ 2941 h 536"/>
                <a:gd name="T42" fmla="*/ 32045546 w 848"/>
                <a:gd name="T43" fmla="*/ 2909 h 536"/>
                <a:gd name="T44" fmla="*/ 33547916 w 848"/>
                <a:gd name="T45" fmla="*/ 1287 h 536"/>
                <a:gd name="T46" fmla="*/ 35045633 w 848"/>
                <a:gd name="T47" fmla="*/ 1518 h 536"/>
                <a:gd name="T48" fmla="*/ 36536717 w 848"/>
                <a:gd name="T49" fmla="*/ 1510 h 536"/>
                <a:gd name="T50" fmla="*/ 38038433 w 848"/>
                <a:gd name="T51" fmla="*/ 1287 h 536"/>
                <a:gd name="T52" fmla="*/ 39480433 w 848"/>
                <a:gd name="T53" fmla="*/ 1260 h 536"/>
                <a:gd name="T54" fmla="*/ 40981654 w 848"/>
                <a:gd name="T55" fmla="*/ 1455 h 536"/>
                <a:gd name="T56" fmla="*/ 42469227 w 848"/>
                <a:gd name="T57" fmla="*/ 1467 h 536"/>
                <a:gd name="T58" fmla="*/ 43970452 w 848"/>
                <a:gd name="T59" fmla="*/ 1636 h 536"/>
                <a:gd name="T60" fmla="*/ 45472891 w 848"/>
                <a:gd name="T61" fmla="*/ 2731 h 536"/>
                <a:gd name="T62" fmla="*/ 46937473 w 848"/>
                <a:gd name="T63" fmla="*/ 3041 h 536"/>
                <a:gd name="T64" fmla="*/ 48439815 w 848"/>
                <a:gd name="T65" fmla="*/ 3010 h 536"/>
                <a:gd name="T66" fmla="*/ 49926541 w 848"/>
                <a:gd name="T67" fmla="*/ 2871 h 536"/>
                <a:gd name="T68" fmla="*/ 51427983 w 848"/>
                <a:gd name="T69" fmla="*/ 2954 h 536"/>
                <a:gd name="T70" fmla="*/ 52930421 w 848"/>
                <a:gd name="T71" fmla="*/ 2952 h 536"/>
                <a:gd name="T72" fmla="*/ 54421482 w 848"/>
                <a:gd name="T73" fmla="*/ 2971 h 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48"/>
                <a:gd name="T112" fmla="*/ 0 h 536"/>
                <a:gd name="T113" fmla="*/ 848 w 848"/>
                <a:gd name="T114" fmla="*/ 536 h 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48" h="536">
                  <a:moveTo>
                    <a:pt x="0" y="286"/>
                  </a:moveTo>
                  <a:lnTo>
                    <a:pt x="11" y="316"/>
                  </a:lnTo>
                  <a:lnTo>
                    <a:pt x="23" y="342"/>
                  </a:lnTo>
                  <a:lnTo>
                    <a:pt x="34" y="355"/>
                  </a:lnTo>
                  <a:lnTo>
                    <a:pt x="46" y="344"/>
                  </a:lnTo>
                  <a:lnTo>
                    <a:pt x="57" y="356"/>
                  </a:lnTo>
                  <a:lnTo>
                    <a:pt x="69" y="345"/>
                  </a:lnTo>
                  <a:lnTo>
                    <a:pt x="80" y="340"/>
                  </a:lnTo>
                  <a:lnTo>
                    <a:pt x="91" y="329"/>
                  </a:lnTo>
                  <a:lnTo>
                    <a:pt x="103" y="340"/>
                  </a:lnTo>
                  <a:lnTo>
                    <a:pt x="114" y="362"/>
                  </a:lnTo>
                  <a:lnTo>
                    <a:pt x="126" y="359"/>
                  </a:lnTo>
                  <a:lnTo>
                    <a:pt x="137" y="372"/>
                  </a:lnTo>
                  <a:lnTo>
                    <a:pt x="149" y="359"/>
                  </a:lnTo>
                  <a:lnTo>
                    <a:pt x="160" y="491"/>
                  </a:lnTo>
                  <a:lnTo>
                    <a:pt x="172" y="187"/>
                  </a:lnTo>
                  <a:lnTo>
                    <a:pt x="183" y="126"/>
                  </a:lnTo>
                  <a:lnTo>
                    <a:pt x="195" y="136"/>
                  </a:lnTo>
                  <a:lnTo>
                    <a:pt x="206" y="140"/>
                  </a:lnTo>
                  <a:lnTo>
                    <a:pt x="218" y="134"/>
                  </a:lnTo>
                  <a:lnTo>
                    <a:pt x="229" y="156"/>
                  </a:lnTo>
                  <a:lnTo>
                    <a:pt x="241" y="136"/>
                  </a:lnTo>
                  <a:lnTo>
                    <a:pt x="252" y="148"/>
                  </a:lnTo>
                  <a:lnTo>
                    <a:pt x="263" y="140"/>
                  </a:lnTo>
                  <a:lnTo>
                    <a:pt x="275" y="138"/>
                  </a:lnTo>
                  <a:lnTo>
                    <a:pt x="286" y="123"/>
                  </a:lnTo>
                  <a:lnTo>
                    <a:pt x="298" y="126"/>
                  </a:lnTo>
                  <a:lnTo>
                    <a:pt x="309" y="136"/>
                  </a:lnTo>
                  <a:lnTo>
                    <a:pt x="321" y="124"/>
                  </a:lnTo>
                  <a:lnTo>
                    <a:pt x="332" y="0"/>
                  </a:lnTo>
                  <a:lnTo>
                    <a:pt x="344" y="318"/>
                  </a:lnTo>
                  <a:lnTo>
                    <a:pt x="355" y="339"/>
                  </a:lnTo>
                  <a:lnTo>
                    <a:pt x="367" y="349"/>
                  </a:lnTo>
                  <a:lnTo>
                    <a:pt x="378" y="310"/>
                  </a:lnTo>
                  <a:lnTo>
                    <a:pt x="390" y="346"/>
                  </a:lnTo>
                  <a:lnTo>
                    <a:pt x="401" y="325"/>
                  </a:lnTo>
                  <a:lnTo>
                    <a:pt x="413" y="342"/>
                  </a:lnTo>
                  <a:lnTo>
                    <a:pt x="424" y="345"/>
                  </a:lnTo>
                  <a:lnTo>
                    <a:pt x="435" y="315"/>
                  </a:lnTo>
                  <a:lnTo>
                    <a:pt x="447" y="358"/>
                  </a:lnTo>
                  <a:lnTo>
                    <a:pt x="458" y="327"/>
                  </a:lnTo>
                  <a:lnTo>
                    <a:pt x="470" y="331"/>
                  </a:lnTo>
                  <a:lnTo>
                    <a:pt x="481" y="345"/>
                  </a:lnTo>
                  <a:lnTo>
                    <a:pt x="493" y="328"/>
                  </a:lnTo>
                  <a:lnTo>
                    <a:pt x="504" y="536"/>
                  </a:lnTo>
                  <a:lnTo>
                    <a:pt x="516" y="145"/>
                  </a:lnTo>
                  <a:lnTo>
                    <a:pt x="527" y="149"/>
                  </a:lnTo>
                  <a:lnTo>
                    <a:pt x="539" y="171"/>
                  </a:lnTo>
                  <a:lnTo>
                    <a:pt x="550" y="166"/>
                  </a:lnTo>
                  <a:lnTo>
                    <a:pt x="562" y="170"/>
                  </a:lnTo>
                  <a:lnTo>
                    <a:pt x="573" y="157"/>
                  </a:lnTo>
                  <a:lnTo>
                    <a:pt x="585" y="145"/>
                  </a:lnTo>
                  <a:lnTo>
                    <a:pt x="596" y="172"/>
                  </a:lnTo>
                  <a:lnTo>
                    <a:pt x="607" y="142"/>
                  </a:lnTo>
                  <a:lnTo>
                    <a:pt x="619" y="153"/>
                  </a:lnTo>
                  <a:lnTo>
                    <a:pt x="630" y="164"/>
                  </a:lnTo>
                  <a:lnTo>
                    <a:pt x="642" y="141"/>
                  </a:lnTo>
                  <a:lnTo>
                    <a:pt x="653" y="165"/>
                  </a:lnTo>
                  <a:lnTo>
                    <a:pt x="665" y="163"/>
                  </a:lnTo>
                  <a:lnTo>
                    <a:pt x="676" y="184"/>
                  </a:lnTo>
                  <a:lnTo>
                    <a:pt x="688" y="299"/>
                  </a:lnTo>
                  <a:lnTo>
                    <a:pt x="699" y="308"/>
                  </a:lnTo>
                  <a:lnTo>
                    <a:pt x="711" y="331"/>
                  </a:lnTo>
                  <a:lnTo>
                    <a:pt x="722" y="342"/>
                  </a:lnTo>
                  <a:lnTo>
                    <a:pt x="734" y="318"/>
                  </a:lnTo>
                  <a:lnTo>
                    <a:pt x="745" y="339"/>
                  </a:lnTo>
                  <a:lnTo>
                    <a:pt x="757" y="339"/>
                  </a:lnTo>
                  <a:lnTo>
                    <a:pt x="768" y="323"/>
                  </a:lnTo>
                  <a:lnTo>
                    <a:pt x="779" y="376"/>
                  </a:lnTo>
                  <a:lnTo>
                    <a:pt x="791" y="333"/>
                  </a:lnTo>
                  <a:lnTo>
                    <a:pt x="802" y="335"/>
                  </a:lnTo>
                  <a:lnTo>
                    <a:pt x="814" y="332"/>
                  </a:lnTo>
                  <a:lnTo>
                    <a:pt x="825" y="328"/>
                  </a:lnTo>
                  <a:lnTo>
                    <a:pt x="837" y="335"/>
                  </a:lnTo>
                  <a:lnTo>
                    <a:pt x="848" y="34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4" name="Text Box 30"/>
            <p:cNvSpPr txBox="1">
              <a:spLocks noChangeAspect="1" noChangeArrowheads="1"/>
            </p:cNvSpPr>
            <p:nvPr/>
          </p:nvSpPr>
          <p:spPr bwMode="auto">
            <a:xfrm>
              <a:off x="591" y="3009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>
                  <a:latin typeface="Helvetica" charset="0"/>
                </a:rPr>
                <a:t>7</a:t>
              </a:r>
            </a:p>
          </p:txBody>
        </p:sp>
        <p:sp>
          <p:nvSpPr>
            <p:cNvPr id="84065" name="Line 31"/>
            <p:cNvSpPr>
              <a:spLocks noChangeShapeType="1"/>
            </p:cNvSpPr>
            <p:nvPr/>
          </p:nvSpPr>
          <p:spPr bwMode="auto">
            <a:xfrm flipV="1">
              <a:off x="678" y="3768"/>
              <a:ext cx="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6" name="Line 32"/>
            <p:cNvSpPr>
              <a:spLocks noChangeShapeType="1"/>
            </p:cNvSpPr>
            <p:nvPr/>
          </p:nvSpPr>
          <p:spPr bwMode="auto">
            <a:xfrm flipV="1">
              <a:off x="679" y="3521"/>
              <a:ext cx="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Line 33"/>
            <p:cNvSpPr>
              <a:spLocks noChangeShapeType="1"/>
            </p:cNvSpPr>
            <p:nvPr/>
          </p:nvSpPr>
          <p:spPr bwMode="auto">
            <a:xfrm flipV="1">
              <a:off x="677" y="3089"/>
              <a:ext cx="5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8" name="Line 34"/>
            <p:cNvSpPr>
              <a:spLocks noChangeShapeType="1"/>
            </p:cNvSpPr>
            <p:nvPr/>
          </p:nvSpPr>
          <p:spPr bwMode="auto">
            <a:xfrm flipH="1">
              <a:off x="1077" y="3802"/>
              <a:ext cx="18" cy="7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69" name="Line 35"/>
            <p:cNvSpPr>
              <a:spLocks noChangeAspect="1" noChangeShapeType="1"/>
            </p:cNvSpPr>
            <p:nvPr/>
          </p:nvSpPr>
          <p:spPr bwMode="auto">
            <a:xfrm>
              <a:off x="1091" y="3805"/>
              <a:ext cx="397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0" name="Line 36"/>
            <p:cNvSpPr>
              <a:spLocks noChangeShapeType="1"/>
            </p:cNvSpPr>
            <p:nvPr/>
          </p:nvSpPr>
          <p:spPr bwMode="auto">
            <a:xfrm>
              <a:off x="1485" y="3801"/>
              <a:ext cx="20" cy="7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071" name="Group 37"/>
            <p:cNvGrpSpPr>
              <a:grpSpLocks/>
            </p:cNvGrpSpPr>
            <p:nvPr/>
          </p:nvGrpSpPr>
          <p:grpSpPr bwMode="auto">
            <a:xfrm>
              <a:off x="637" y="3861"/>
              <a:ext cx="2198" cy="276"/>
              <a:chOff x="3052" y="1177"/>
              <a:chExt cx="2198" cy="276"/>
            </a:xfrm>
          </p:grpSpPr>
          <p:sp>
            <p:nvSpPr>
              <p:cNvPr id="84081" name="Text Box 38"/>
              <p:cNvSpPr txBox="1">
                <a:spLocks noChangeArrowheads="1"/>
              </p:cNvSpPr>
              <p:nvPr/>
            </p:nvSpPr>
            <p:spPr bwMode="auto">
              <a:xfrm>
                <a:off x="3120" y="1280"/>
                <a:ext cx="199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200">
                    <a:latin typeface="Helvetica" charset="0"/>
                  </a:rPr>
                  <a:t>Time (seconds)</a:t>
                </a:r>
              </a:p>
            </p:txBody>
          </p:sp>
          <p:sp>
            <p:nvSpPr>
              <p:cNvPr id="84082" name="Text Box 39"/>
              <p:cNvSpPr txBox="1">
                <a:spLocks noChangeArrowheads="1"/>
              </p:cNvSpPr>
              <p:nvPr/>
            </p:nvSpPr>
            <p:spPr bwMode="auto">
              <a:xfrm>
                <a:off x="4956" y="1177"/>
                <a:ext cx="29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150</a:t>
                </a:r>
              </a:p>
            </p:txBody>
          </p:sp>
          <p:sp>
            <p:nvSpPr>
              <p:cNvPr id="84083" name="Text Box 40"/>
              <p:cNvSpPr txBox="1">
                <a:spLocks noChangeArrowheads="1"/>
              </p:cNvSpPr>
              <p:nvPr/>
            </p:nvSpPr>
            <p:spPr bwMode="auto">
              <a:xfrm>
                <a:off x="3388" y="1177"/>
                <a:ext cx="2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30</a:t>
                </a:r>
              </a:p>
            </p:txBody>
          </p:sp>
          <p:sp>
            <p:nvSpPr>
              <p:cNvPr id="84084" name="Text Box 41"/>
              <p:cNvSpPr txBox="1">
                <a:spLocks noChangeArrowheads="1"/>
              </p:cNvSpPr>
              <p:nvPr/>
            </p:nvSpPr>
            <p:spPr bwMode="auto">
              <a:xfrm>
                <a:off x="3770" y="1177"/>
                <a:ext cx="26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60</a:t>
                </a:r>
              </a:p>
            </p:txBody>
          </p:sp>
          <p:sp>
            <p:nvSpPr>
              <p:cNvPr id="84085" name="Text Box 42"/>
              <p:cNvSpPr txBox="1">
                <a:spLocks noChangeArrowheads="1"/>
              </p:cNvSpPr>
              <p:nvPr/>
            </p:nvSpPr>
            <p:spPr bwMode="auto">
              <a:xfrm>
                <a:off x="4178" y="1177"/>
                <a:ext cx="25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90</a:t>
                </a:r>
              </a:p>
            </p:txBody>
          </p:sp>
          <p:sp>
            <p:nvSpPr>
              <p:cNvPr id="84086" name="Text Box 43"/>
              <p:cNvSpPr txBox="1">
                <a:spLocks noChangeArrowheads="1"/>
              </p:cNvSpPr>
              <p:nvPr/>
            </p:nvSpPr>
            <p:spPr bwMode="auto">
              <a:xfrm>
                <a:off x="4543" y="1177"/>
                <a:ext cx="31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120</a:t>
                </a:r>
              </a:p>
            </p:txBody>
          </p:sp>
          <p:sp>
            <p:nvSpPr>
              <p:cNvPr id="84087" name="Text Box 44"/>
              <p:cNvSpPr txBox="1">
                <a:spLocks noChangeArrowheads="1"/>
              </p:cNvSpPr>
              <p:nvPr/>
            </p:nvSpPr>
            <p:spPr bwMode="auto">
              <a:xfrm>
                <a:off x="3052" y="1177"/>
                <a:ext cx="1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0</a:t>
                </a:r>
              </a:p>
            </p:txBody>
          </p:sp>
          <p:sp>
            <p:nvSpPr>
              <p:cNvPr id="84088" name="Line 45"/>
              <p:cNvSpPr>
                <a:spLocks noChangeAspect="1" noChangeShapeType="1"/>
              </p:cNvSpPr>
              <p:nvPr/>
            </p:nvSpPr>
            <p:spPr bwMode="auto">
              <a:xfrm>
                <a:off x="3121" y="1190"/>
                <a:ext cx="37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89" name="Line 46"/>
              <p:cNvSpPr>
                <a:spLocks noChangeAspect="1" noChangeShapeType="1"/>
              </p:cNvSpPr>
              <p:nvPr/>
            </p:nvSpPr>
            <p:spPr bwMode="auto">
              <a:xfrm>
                <a:off x="4717" y="1191"/>
                <a:ext cx="38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90" name="Line 47"/>
              <p:cNvSpPr>
                <a:spLocks noChangeAspect="1" noChangeShapeType="1"/>
              </p:cNvSpPr>
              <p:nvPr/>
            </p:nvSpPr>
            <p:spPr bwMode="auto">
              <a:xfrm>
                <a:off x="3914" y="1191"/>
                <a:ext cx="383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72" name="Line 48"/>
            <p:cNvSpPr>
              <a:spLocks noChangeShapeType="1"/>
            </p:cNvSpPr>
            <p:nvPr/>
          </p:nvSpPr>
          <p:spPr bwMode="auto">
            <a:xfrm flipH="1">
              <a:off x="1877" y="3802"/>
              <a:ext cx="19" cy="7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3" name="Line 49"/>
            <p:cNvSpPr>
              <a:spLocks noChangeAspect="1" noChangeShapeType="1"/>
            </p:cNvSpPr>
            <p:nvPr/>
          </p:nvSpPr>
          <p:spPr bwMode="auto">
            <a:xfrm>
              <a:off x="1891" y="3805"/>
              <a:ext cx="40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4" name="Line 50"/>
            <p:cNvSpPr>
              <a:spLocks noChangeShapeType="1"/>
            </p:cNvSpPr>
            <p:nvPr/>
          </p:nvSpPr>
          <p:spPr bwMode="auto">
            <a:xfrm>
              <a:off x="2286" y="3802"/>
              <a:ext cx="20" cy="7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5" name="Rectangle 51"/>
            <p:cNvSpPr>
              <a:spLocks noChangeArrowheads="1"/>
            </p:cNvSpPr>
            <p:nvPr/>
          </p:nvSpPr>
          <p:spPr bwMode="auto">
            <a:xfrm>
              <a:off x="705" y="3092"/>
              <a:ext cx="1988" cy="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 u="sng"/>
            </a:p>
          </p:txBody>
        </p:sp>
        <p:sp>
          <p:nvSpPr>
            <p:cNvPr id="84076" name="Text Box 52"/>
            <p:cNvSpPr txBox="1">
              <a:spLocks noChangeArrowheads="1"/>
            </p:cNvSpPr>
            <p:nvPr/>
          </p:nvSpPr>
          <p:spPr bwMode="auto">
            <a:xfrm>
              <a:off x="717" y="3071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  <a:latin typeface="Helvetica" charset="0"/>
                </a:rPr>
                <a:t>Left</a:t>
              </a:r>
            </a:p>
          </p:txBody>
        </p:sp>
        <p:sp>
          <p:nvSpPr>
            <p:cNvPr id="84077" name="Text Box 53"/>
            <p:cNvSpPr txBox="1">
              <a:spLocks noChangeArrowheads="1"/>
            </p:cNvSpPr>
            <p:nvPr/>
          </p:nvSpPr>
          <p:spPr bwMode="auto">
            <a:xfrm>
              <a:off x="1104" y="3071"/>
              <a:ext cx="3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  <a:latin typeface="Helvetica" charset="0"/>
                </a:rPr>
                <a:t>Right</a:t>
              </a:r>
            </a:p>
          </p:txBody>
        </p:sp>
        <p:sp>
          <p:nvSpPr>
            <p:cNvPr id="84078" name="Text Box 54"/>
            <p:cNvSpPr txBox="1">
              <a:spLocks noChangeArrowheads="1"/>
            </p:cNvSpPr>
            <p:nvPr/>
          </p:nvSpPr>
          <p:spPr bwMode="auto">
            <a:xfrm>
              <a:off x="1525" y="3066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  <a:latin typeface="Helvetica" charset="0"/>
                </a:rPr>
                <a:t>Left</a:t>
              </a:r>
            </a:p>
          </p:txBody>
        </p:sp>
        <p:sp>
          <p:nvSpPr>
            <p:cNvPr id="84079" name="Text Box 55"/>
            <p:cNvSpPr txBox="1">
              <a:spLocks noChangeArrowheads="1"/>
            </p:cNvSpPr>
            <p:nvPr/>
          </p:nvSpPr>
          <p:spPr bwMode="auto">
            <a:xfrm>
              <a:off x="1913" y="3066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  <a:latin typeface="Helvetica" charset="0"/>
                </a:rPr>
                <a:t>Right</a:t>
              </a:r>
            </a:p>
          </p:txBody>
        </p:sp>
        <p:sp>
          <p:nvSpPr>
            <p:cNvPr id="84080" name="Text Box 56"/>
            <p:cNvSpPr txBox="1">
              <a:spLocks noChangeArrowheads="1"/>
            </p:cNvSpPr>
            <p:nvPr/>
          </p:nvSpPr>
          <p:spPr bwMode="auto">
            <a:xfrm>
              <a:off x="2311" y="3066"/>
              <a:ext cx="36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  <a:latin typeface="Helvetica" charset="0"/>
                </a:rPr>
                <a:t>Left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278438" y="2241550"/>
            <a:ext cx="2339975" cy="1803400"/>
            <a:chOff x="3379" y="1412"/>
            <a:chExt cx="1474" cy="1136"/>
          </a:xfrm>
        </p:grpSpPr>
        <p:pic>
          <p:nvPicPr>
            <p:cNvPr id="84045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1412"/>
              <a:ext cx="115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46" name="Text Box 59"/>
            <p:cNvSpPr txBox="1">
              <a:spLocks noChangeAspect="1" noChangeArrowheads="1"/>
            </p:cNvSpPr>
            <p:nvPr/>
          </p:nvSpPr>
          <p:spPr bwMode="auto">
            <a:xfrm>
              <a:off x="3379" y="1828"/>
              <a:ext cx="2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>
                  <a:latin typeface="Helvetica" charset="0"/>
                </a:rPr>
                <a:t>.60</a:t>
              </a:r>
            </a:p>
          </p:txBody>
        </p:sp>
        <p:sp>
          <p:nvSpPr>
            <p:cNvPr id="84047" name="Text Box 60"/>
            <p:cNvSpPr txBox="1">
              <a:spLocks noChangeAspect="1" noChangeArrowheads="1"/>
            </p:cNvSpPr>
            <p:nvPr/>
          </p:nvSpPr>
          <p:spPr bwMode="auto">
            <a:xfrm>
              <a:off x="3380" y="1932"/>
              <a:ext cx="2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>
                  <a:latin typeface="Helvetica" charset="0"/>
                </a:rPr>
                <a:t>-.60</a:t>
              </a:r>
            </a:p>
          </p:txBody>
        </p:sp>
        <p:sp>
          <p:nvSpPr>
            <p:cNvPr id="84048" name="Text Box 61"/>
            <p:cNvSpPr txBox="1">
              <a:spLocks noChangeAspect="1" noChangeArrowheads="1"/>
            </p:cNvSpPr>
            <p:nvPr/>
          </p:nvSpPr>
          <p:spPr bwMode="auto">
            <a:xfrm>
              <a:off x="3380" y="1480"/>
              <a:ext cx="2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>
                  <a:latin typeface="Helvetica" charset="0"/>
                </a:rPr>
                <a:t>1.0</a:t>
              </a:r>
            </a:p>
          </p:txBody>
        </p:sp>
        <p:sp>
          <p:nvSpPr>
            <p:cNvPr id="84049" name="Text Box 62"/>
            <p:cNvSpPr txBox="1">
              <a:spLocks noChangeAspect="1" noChangeArrowheads="1"/>
            </p:cNvSpPr>
            <p:nvPr/>
          </p:nvSpPr>
          <p:spPr bwMode="auto">
            <a:xfrm>
              <a:off x="3379" y="2278"/>
              <a:ext cx="26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000">
                  <a:latin typeface="Helvetica" charset="0"/>
                </a:rPr>
                <a:t>-1.0</a:t>
              </a:r>
            </a:p>
          </p:txBody>
        </p:sp>
        <p:pic>
          <p:nvPicPr>
            <p:cNvPr id="84050" name="Picture 63"/>
            <p:cNvPicPr>
              <a:picLocks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7179"/>
            <a:stretch>
              <a:fillRect/>
            </a:stretch>
          </p:blipFill>
          <p:spPr bwMode="auto">
            <a:xfrm flipV="1">
              <a:off x="3602" y="1980"/>
              <a:ext cx="9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51" name="Picture 6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" y="1536"/>
              <a:ext cx="96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52" name="Text Box 65"/>
            <p:cNvSpPr txBox="1">
              <a:spLocks noChangeArrowheads="1"/>
            </p:cNvSpPr>
            <p:nvPr/>
          </p:nvSpPr>
          <p:spPr bwMode="auto">
            <a:xfrm>
              <a:off x="3431" y="2394"/>
              <a:ext cx="3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en-US" sz="1000">
                  <a:latin typeface="Helvetica" charset="0"/>
                </a:rPr>
                <a:t>r value</a:t>
              </a: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4895850" y="4365625"/>
            <a:ext cx="4111625" cy="2076450"/>
            <a:chOff x="3084" y="2850"/>
            <a:chExt cx="2590" cy="1308"/>
          </a:xfrm>
        </p:grpSpPr>
        <p:grpSp>
          <p:nvGrpSpPr>
            <p:cNvPr id="84018" name="Group 67"/>
            <p:cNvGrpSpPr>
              <a:grpSpLocks/>
            </p:cNvGrpSpPr>
            <p:nvPr/>
          </p:nvGrpSpPr>
          <p:grpSpPr bwMode="auto">
            <a:xfrm>
              <a:off x="3084" y="3001"/>
              <a:ext cx="2590" cy="1157"/>
              <a:chOff x="2680" y="2723"/>
              <a:chExt cx="2590" cy="1157"/>
            </a:xfrm>
          </p:grpSpPr>
          <p:grpSp>
            <p:nvGrpSpPr>
              <p:cNvPr id="84020" name="Group 68"/>
              <p:cNvGrpSpPr>
                <a:grpSpLocks/>
              </p:cNvGrpSpPr>
              <p:nvPr/>
            </p:nvGrpSpPr>
            <p:grpSpPr bwMode="auto">
              <a:xfrm>
                <a:off x="3112" y="2812"/>
                <a:ext cx="2016" cy="798"/>
                <a:chOff x="4433" y="1378"/>
                <a:chExt cx="1297" cy="872"/>
              </a:xfrm>
            </p:grpSpPr>
            <p:sp>
              <p:nvSpPr>
                <p:cNvPr id="84040" name="Rectangle 69"/>
                <p:cNvSpPr>
                  <a:spLocks noChangeArrowheads="1"/>
                </p:cNvSpPr>
                <p:nvPr/>
              </p:nvSpPr>
              <p:spPr bwMode="auto">
                <a:xfrm>
                  <a:off x="5469" y="1379"/>
                  <a:ext cx="261" cy="870"/>
                </a:xfrm>
                <a:prstGeom prst="rect">
                  <a:avLst/>
                </a:pr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 u="sng"/>
                </a:p>
              </p:txBody>
            </p:sp>
            <p:sp>
              <p:nvSpPr>
                <p:cNvPr id="84041" name="Rectangle 70"/>
                <p:cNvSpPr>
                  <a:spLocks noChangeArrowheads="1"/>
                </p:cNvSpPr>
                <p:nvPr/>
              </p:nvSpPr>
              <p:spPr bwMode="auto">
                <a:xfrm>
                  <a:off x="5209" y="1379"/>
                  <a:ext cx="261" cy="870"/>
                </a:xfrm>
                <a:prstGeom prst="rect">
                  <a:avLst/>
                </a:prstGeom>
                <a:solidFill>
                  <a:srgbClr val="88C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 u="sng"/>
                </a:p>
              </p:txBody>
            </p:sp>
            <p:sp>
              <p:nvSpPr>
                <p:cNvPr id="84042" name="Rectangle 71"/>
                <p:cNvSpPr>
                  <a:spLocks noChangeArrowheads="1"/>
                </p:cNvSpPr>
                <p:nvPr/>
              </p:nvSpPr>
              <p:spPr bwMode="auto">
                <a:xfrm>
                  <a:off x="4948" y="1378"/>
                  <a:ext cx="261" cy="870"/>
                </a:xfrm>
                <a:prstGeom prst="rect">
                  <a:avLst/>
                </a:pr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 u="sng"/>
                </a:p>
              </p:txBody>
            </p:sp>
            <p:sp>
              <p:nvSpPr>
                <p:cNvPr id="84043" name="Rectangle 72"/>
                <p:cNvSpPr>
                  <a:spLocks noChangeArrowheads="1"/>
                </p:cNvSpPr>
                <p:nvPr/>
              </p:nvSpPr>
              <p:spPr bwMode="auto">
                <a:xfrm>
                  <a:off x="4433" y="1380"/>
                  <a:ext cx="261" cy="870"/>
                </a:xfrm>
                <a:prstGeom prst="rect">
                  <a:avLst/>
                </a:pr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 u="sng"/>
                </a:p>
              </p:txBody>
            </p:sp>
            <p:sp>
              <p:nvSpPr>
                <p:cNvPr id="84044" name="Rectangle 73"/>
                <p:cNvSpPr>
                  <a:spLocks noChangeArrowheads="1"/>
                </p:cNvSpPr>
                <p:nvPr/>
              </p:nvSpPr>
              <p:spPr bwMode="auto">
                <a:xfrm>
                  <a:off x="4688" y="1378"/>
                  <a:ext cx="261" cy="870"/>
                </a:xfrm>
                <a:prstGeom prst="rect">
                  <a:avLst/>
                </a:prstGeom>
                <a:solidFill>
                  <a:srgbClr val="88C9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3200" u="sng"/>
                </a:p>
              </p:txBody>
            </p:sp>
          </p:grpSp>
          <p:sp>
            <p:nvSpPr>
              <p:cNvPr id="84021" name="Freeform 74"/>
              <p:cNvSpPr>
                <a:spLocks noChangeAspect="1"/>
              </p:cNvSpPr>
              <p:nvPr/>
            </p:nvSpPr>
            <p:spPr bwMode="auto">
              <a:xfrm>
                <a:off x="3139" y="3218"/>
                <a:ext cx="1977" cy="154"/>
              </a:xfrm>
              <a:custGeom>
                <a:avLst/>
                <a:gdLst>
                  <a:gd name="T0" fmla="*/ 1838502 w 785"/>
                  <a:gd name="T1" fmla="*/ 9337 h 103"/>
                  <a:gd name="T2" fmla="*/ 5274802 w 785"/>
                  <a:gd name="T3" fmla="*/ 9337 h 103"/>
                  <a:gd name="T4" fmla="*/ 8665183 w 785"/>
                  <a:gd name="T5" fmla="*/ 9337 h 103"/>
                  <a:gd name="T6" fmla="*/ 12309469 w 785"/>
                  <a:gd name="T7" fmla="*/ 9337 h 103"/>
                  <a:gd name="T8" fmla="*/ 15745798 w 785"/>
                  <a:gd name="T9" fmla="*/ 9337 h 103"/>
                  <a:gd name="T10" fmla="*/ 19206273 w 785"/>
                  <a:gd name="T11" fmla="*/ 9337 h 103"/>
                  <a:gd name="T12" fmla="*/ 22646729 w 785"/>
                  <a:gd name="T13" fmla="*/ 9337 h 103"/>
                  <a:gd name="T14" fmla="*/ 26032748 w 785"/>
                  <a:gd name="T15" fmla="*/ 16131 h 103"/>
                  <a:gd name="T16" fmla="*/ 29677261 w 785"/>
                  <a:gd name="T17" fmla="*/ 14980 h 103"/>
                  <a:gd name="T18" fmla="*/ 33145468 w 785"/>
                  <a:gd name="T19" fmla="*/ 13960 h 103"/>
                  <a:gd name="T20" fmla="*/ 36586609 w 785"/>
                  <a:gd name="T21" fmla="*/ 14331 h 103"/>
                  <a:gd name="T22" fmla="*/ 40046684 w 785"/>
                  <a:gd name="T23" fmla="*/ 15138 h 103"/>
                  <a:gd name="T24" fmla="*/ 43433761 w 785"/>
                  <a:gd name="T25" fmla="*/ 13857 h 103"/>
                  <a:gd name="T26" fmla="*/ 47077057 w 785"/>
                  <a:gd name="T27" fmla="*/ 13960 h 103"/>
                  <a:gd name="T28" fmla="*/ 50513126 w 785"/>
                  <a:gd name="T29" fmla="*/ 0 h 103"/>
                  <a:gd name="T30" fmla="*/ 53986405 w 785"/>
                  <a:gd name="T31" fmla="*/ 12090 h 103"/>
                  <a:gd name="T32" fmla="*/ 57361005 w 785"/>
                  <a:gd name="T33" fmla="*/ 11758 h 103"/>
                  <a:gd name="T34" fmla="*/ 60801610 w 785"/>
                  <a:gd name="T35" fmla="*/ 11363 h 103"/>
                  <a:gd name="T36" fmla="*/ 64454313 w 785"/>
                  <a:gd name="T37" fmla="*/ 10832 h 103"/>
                  <a:gd name="T38" fmla="*/ 67914851 w 785"/>
                  <a:gd name="T39" fmla="*/ 11003 h 103"/>
                  <a:gd name="T40" fmla="*/ 71353461 w 785"/>
                  <a:gd name="T41" fmla="*/ 11300 h 103"/>
                  <a:gd name="T42" fmla="*/ 74741331 w 785"/>
                  <a:gd name="T43" fmla="*/ 11003 h 103"/>
                  <a:gd name="T44" fmla="*/ 78201298 w 785"/>
                  <a:gd name="T45" fmla="*/ 17706 h 103"/>
                  <a:gd name="T46" fmla="*/ 81846427 w 785"/>
                  <a:gd name="T47" fmla="*/ 16195 h 103"/>
                  <a:gd name="T48" fmla="*/ 85281695 w 785"/>
                  <a:gd name="T49" fmla="*/ 15138 h 103"/>
                  <a:gd name="T50" fmla="*/ 88672794 w 785"/>
                  <a:gd name="T51" fmla="*/ 14682 h 103"/>
                  <a:gd name="T52" fmla="*/ 92142326 w 785"/>
                  <a:gd name="T53" fmla="*/ 14682 h 103"/>
                  <a:gd name="T54" fmla="*/ 95578604 w 785"/>
                  <a:gd name="T55" fmla="*/ 14171 h 103"/>
                  <a:gd name="T56" fmla="*/ 99226245 w 785"/>
                  <a:gd name="T57" fmla="*/ 13857 h 103"/>
                  <a:gd name="T58" fmla="*/ 102681461 w 785"/>
                  <a:gd name="T59" fmla="*/ 9820 h 103"/>
                  <a:gd name="T60" fmla="*/ 106069525 w 785"/>
                  <a:gd name="T61" fmla="*/ 12514 h 103"/>
                  <a:gd name="T62" fmla="*/ 109510193 w 785"/>
                  <a:gd name="T63" fmla="*/ 11363 h 103"/>
                  <a:gd name="T64" fmla="*/ 112978400 w 785"/>
                  <a:gd name="T65" fmla="*/ 11300 h 103"/>
                  <a:gd name="T66" fmla="*/ 116623389 w 785"/>
                  <a:gd name="T67" fmla="*/ 10832 h 103"/>
                  <a:gd name="T68" fmla="*/ 120062026 w 785"/>
                  <a:gd name="T69" fmla="*/ 11363 h 103"/>
                  <a:gd name="T70" fmla="*/ 123449375 w 785"/>
                  <a:gd name="T71" fmla="*/ 11003 h 103"/>
                  <a:gd name="T72" fmla="*/ 126909863 w 785"/>
                  <a:gd name="T73" fmla="*/ 11300 h 1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5"/>
                  <a:gd name="T112" fmla="*/ 0 h 103"/>
                  <a:gd name="T113" fmla="*/ 785 w 785"/>
                  <a:gd name="T114" fmla="*/ 103 h 1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5" h="103">
                    <a:moveTo>
                      <a:pt x="0" y="50"/>
                    </a:moveTo>
                    <a:lnTo>
                      <a:pt x="11" y="50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43" y="50"/>
                    </a:lnTo>
                    <a:lnTo>
                      <a:pt x="53" y="50"/>
                    </a:lnTo>
                    <a:lnTo>
                      <a:pt x="64" y="50"/>
                    </a:lnTo>
                    <a:lnTo>
                      <a:pt x="75" y="50"/>
                    </a:lnTo>
                    <a:lnTo>
                      <a:pt x="85" y="50"/>
                    </a:lnTo>
                    <a:lnTo>
                      <a:pt x="96" y="50"/>
                    </a:lnTo>
                    <a:lnTo>
                      <a:pt x="106" y="50"/>
                    </a:lnTo>
                    <a:lnTo>
                      <a:pt x="117" y="50"/>
                    </a:lnTo>
                    <a:lnTo>
                      <a:pt x="128" y="50"/>
                    </a:lnTo>
                    <a:lnTo>
                      <a:pt x="138" y="50"/>
                    </a:lnTo>
                    <a:lnTo>
                      <a:pt x="149" y="50"/>
                    </a:lnTo>
                    <a:lnTo>
                      <a:pt x="159" y="86"/>
                    </a:lnTo>
                    <a:lnTo>
                      <a:pt x="170" y="83"/>
                    </a:lnTo>
                    <a:lnTo>
                      <a:pt x="181" y="80"/>
                    </a:lnTo>
                    <a:lnTo>
                      <a:pt x="191" y="78"/>
                    </a:lnTo>
                    <a:lnTo>
                      <a:pt x="202" y="75"/>
                    </a:lnTo>
                    <a:lnTo>
                      <a:pt x="212" y="76"/>
                    </a:lnTo>
                    <a:lnTo>
                      <a:pt x="223" y="77"/>
                    </a:lnTo>
                    <a:lnTo>
                      <a:pt x="234" y="82"/>
                    </a:lnTo>
                    <a:lnTo>
                      <a:pt x="244" y="81"/>
                    </a:lnTo>
                    <a:lnTo>
                      <a:pt x="255" y="78"/>
                    </a:lnTo>
                    <a:lnTo>
                      <a:pt x="265" y="74"/>
                    </a:lnTo>
                    <a:lnTo>
                      <a:pt x="276" y="75"/>
                    </a:lnTo>
                    <a:lnTo>
                      <a:pt x="287" y="75"/>
                    </a:lnTo>
                    <a:lnTo>
                      <a:pt x="297" y="73"/>
                    </a:lnTo>
                    <a:lnTo>
                      <a:pt x="308" y="0"/>
                    </a:lnTo>
                    <a:lnTo>
                      <a:pt x="318" y="66"/>
                    </a:lnTo>
                    <a:lnTo>
                      <a:pt x="329" y="65"/>
                    </a:lnTo>
                    <a:lnTo>
                      <a:pt x="340" y="63"/>
                    </a:lnTo>
                    <a:lnTo>
                      <a:pt x="350" y="63"/>
                    </a:lnTo>
                    <a:lnTo>
                      <a:pt x="361" y="62"/>
                    </a:lnTo>
                    <a:lnTo>
                      <a:pt x="371" y="61"/>
                    </a:lnTo>
                    <a:lnTo>
                      <a:pt x="382" y="59"/>
                    </a:lnTo>
                    <a:lnTo>
                      <a:pt x="393" y="58"/>
                    </a:lnTo>
                    <a:lnTo>
                      <a:pt x="403" y="59"/>
                    </a:lnTo>
                    <a:lnTo>
                      <a:pt x="414" y="59"/>
                    </a:lnTo>
                    <a:lnTo>
                      <a:pt x="424" y="58"/>
                    </a:lnTo>
                    <a:lnTo>
                      <a:pt x="435" y="60"/>
                    </a:lnTo>
                    <a:lnTo>
                      <a:pt x="446" y="59"/>
                    </a:lnTo>
                    <a:lnTo>
                      <a:pt x="456" y="59"/>
                    </a:lnTo>
                    <a:lnTo>
                      <a:pt x="467" y="103"/>
                    </a:lnTo>
                    <a:lnTo>
                      <a:pt x="477" y="95"/>
                    </a:lnTo>
                    <a:lnTo>
                      <a:pt x="488" y="91"/>
                    </a:lnTo>
                    <a:lnTo>
                      <a:pt x="499" y="87"/>
                    </a:lnTo>
                    <a:lnTo>
                      <a:pt x="509" y="81"/>
                    </a:lnTo>
                    <a:lnTo>
                      <a:pt x="520" y="81"/>
                    </a:lnTo>
                    <a:lnTo>
                      <a:pt x="530" y="82"/>
                    </a:lnTo>
                    <a:lnTo>
                      <a:pt x="541" y="79"/>
                    </a:lnTo>
                    <a:lnTo>
                      <a:pt x="552" y="76"/>
                    </a:lnTo>
                    <a:lnTo>
                      <a:pt x="562" y="79"/>
                    </a:lnTo>
                    <a:lnTo>
                      <a:pt x="573" y="76"/>
                    </a:lnTo>
                    <a:lnTo>
                      <a:pt x="583" y="76"/>
                    </a:lnTo>
                    <a:lnTo>
                      <a:pt x="594" y="76"/>
                    </a:lnTo>
                    <a:lnTo>
                      <a:pt x="605" y="74"/>
                    </a:lnTo>
                    <a:lnTo>
                      <a:pt x="615" y="80"/>
                    </a:lnTo>
                    <a:lnTo>
                      <a:pt x="626" y="53"/>
                    </a:lnTo>
                    <a:lnTo>
                      <a:pt x="636" y="68"/>
                    </a:lnTo>
                    <a:lnTo>
                      <a:pt x="647" y="67"/>
                    </a:lnTo>
                    <a:lnTo>
                      <a:pt x="658" y="62"/>
                    </a:lnTo>
                    <a:lnTo>
                      <a:pt x="668" y="61"/>
                    </a:lnTo>
                    <a:lnTo>
                      <a:pt x="679" y="61"/>
                    </a:lnTo>
                    <a:lnTo>
                      <a:pt x="689" y="60"/>
                    </a:lnTo>
                    <a:lnTo>
                      <a:pt x="700" y="59"/>
                    </a:lnTo>
                    <a:lnTo>
                      <a:pt x="711" y="58"/>
                    </a:lnTo>
                    <a:lnTo>
                      <a:pt x="721" y="62"/>
                    </a:lnTo>
                    <a:lnTo>
                      <a:pt x="732" y="61"/>
                    </a:lnTo>
                    <a:lnTo>
                      <a:pt x="742" y="60"/>
                    </a:lnTo>
                    <a:lnTo>
                      <a:pt x="753" y="59"/>
                    </a:lnTo>
                    <a:lnTo>
                      <a:pt x="764" y="58"/>
                    </a:lnTo>
                    <a:lnTo>
                      <a:pt x="774" y="60"/>
                    </a:lnTo>
                    <a:lnTo>
                      <a:pt x="785" y="60"/>
                    </a:lnTo>
                  </a:path>
                </a:pathLst>
              </a:custGeom>
              <a:noFill/>
              <a:ln w="254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2" name="Freeform 75"/>
              <p:cNvSpPr>
                <a:spLocks noChangeAspect="1"/>
              </p:cNvSpPr>
              <p:nvPr/>
            </p:nvSpPr>
            <p:spPr bwMode="auto">
              <a:xfrm>
                <a:off x="3139" y="3170"/>
                <a:ext cx="1977" cy="143"/>
              </a:xfrm>
              <a:custGeom>
                <a:avLst/>
                <a:gdLst>
                  <a:gd name="T0" fmla="*/ 1838502 w 785"/>
                  <a:gd name="T1" fmla="*/ 14593 h 96"/>
                  <a:gd name="T2" fmla="*/ 5274802 w 785"/>
                  <a:gd name="T3" fmla="*/ 14593 h 96"/>
                  <a:gd name="T4" fmla="*/ 8665183 w 785"/>
                  <a:gd name="T5" fmla="*/ 14593 h 96"/>
                  <a:gd name="T6" fmla="*/ 12309469 w 785"/>
                  <a:gd name="T7" fmla="*/ 14593 h 96"/>
                  <a:gd name="T8" fmla="*/ 15745798 w 785"/>
                  <a:gd name="T9" fmla="*/ 14593 h 96"/>
                  <a:gd name="T10" fmla="*/ 19206273 w 785"/>
                  <a:gd name="T11" fmla="*/ 14593 h 96"/>
                  <a:gd name="T12" fmla="*/ 22646729 w 785"/>
                  <a:gd name="T13" fmla="*/ 14593 h 96"/>
                  <a:gd name="T14" fmla="*/ 26032748 w 785"/>
                  <a:gd name="T15" fmla="*/ 4287 h 96"/>
                  <a:gd name="T16" fmla="*/ 29677261 w 785"/>
                  <a:gd name="T17" fmla="*/ 5062 h 96"/>
                  <a:gd name="T18" fmla="*/ 33145468 w 785"/>
                  <a:gd name="T19" fmla="*/ 5845 h 96"/>
                  <a:gd name="T20" fmla="*/ 36586609 w 785"/>
                  <a:gd name="T21" fmla="*/ 4415 h 96"/>
                  <a:gd name="T22" fmla="*/ 40046684 w 785"/>
                  <a:gd name="T23" fmla="*/ 1768 h 96"/>
                  <a:gd name="T24" fmla="*/ 43433761 w 785"/>
                  <a:gd name="T25" fmla="*/ 3612 h 96"/>
                  <a:gd name="T26" fmla="*/ 47077057 w 785"/>
                  <a:gd name="T27" fmla="*/ 2964 h 96"/>
                  <a:gd name="T28" fmla="*/ 50513126 w 785"/>
                  <a:gd name="T29" fmla="*/ 10978 h 96"/>
                  <a:gd name="T30" fmla="*/ 53986405 w 785"/>
                  <a:gd name="T31" fmla="*/ 14169 h 96"/>
                  <a:gd name="T32" fmla="*/ 57361005 w 785"/>
                  <a:gd name="T33" fmla="*/ 14169 h 96"/>
                  <a:gd name="T34" fmla="*/ 60801610 w 785"/>
                  <a:gd name="T35" fmla="*/ 14398 h 96"/>
                  <a:gd name="T36" fmla="*/ 64454313 w 785"/>
                  <a:gd name="T37" fmla="*/ 14398 h 96"/>
                  <a:gd name="T38" fmla="*/ 67914851 w 785"/>
                  <a:gd name="T39" fmla="*/ 14169 h 96"/>
                  <a:gd name="T40" fmla="*/ 71353461 w 785"/>
                  <a:gd name="T41" fmla="*/ 14169 h 96"/>
                  <a:gd name="T42" fmla="*/ 74741331 w 785"/>
                  <a:gd name="T43" fmla="*/ 14169 h 96"/>
                  <a:gd name="T44" fmla="*/ 78201298 w 785"/>
                  <a:gd name="T45" fmla="*/ 5529 h 96"/>
                  <a:gd name="T46" fmla="*/ 81846427 w 785"/>
                  <a:gd name="T47" fmla="*/ 7320 h 96"/>
                  <a:gd name="T48" fmla="*/ 85281695 w 785"/>
                  <a:gd name="T49" fmla="*/ 1932 h 96"/>
                  <a:gd name="T50" fmla="*/ 88672794 w 785"/>
                  <a:gd name="T51" fmla="*/ 1531 h 96"/>
                  <a:gd name="T52" fmla="*/ 92142326 w 785"/>
                  <a:gd name="T53" fmla="*/ 690 h 96"/>
                  <a:gd name="T54" fmla="*/ 95578604 w 785"/>
                  <a:gd name="T55" fmla="*/ 1531 h 96"/>
                  <a:gd name="T56" fmla="*/ 99226245 w 785"/>
                  <a:gd name="T57" fmla="*/ 2634 h 96"/>
                  <a:gd name="T58" fmla="*/ 102681461 w 785"/>
                  <a:gd name="T59" fmla="*/ 9013 h 96"/>
                  <a:gd name="T60" fmla="*/ 106069525 w 785"/>
                  <a:gd name="T61" fmla="*/ 13719 h 96"/>
                  <a:gd name="T62" fmla="*/ 109510193 w 785"/>
                  <a:gd name="T63" fmla="*/ 14844 h 96"/>
                  <a:gd name="T64" fmla="*/ 112978400 w 785"/>
                  <a:gd name="T65" fmla="*/ 14593 h 96"/>
                  <a:gd name="T66" fmla="*/ 116623389 w 785"/>
                  <a:gd name="T67" fmla="*/ 14593 h 96"/>
                  <a:gd name="T68" fmla="*/ 120062026 w 785"/>
                  <a:gd name="T69" fmla="*/ 14169 h 96"/>
                  <a:gd name="T70" fmla="*/ 123449375 w 785"/>
                  <a:gd name="T71" fmla="*/ 14398 h 96"/>
                  <a:gd name="T72" fmla="*/ 126909863 w 785"/>
                  <a:gd name="T73" fmla="*/ 14169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5"/>
                  <a:gd name="T112" fmla="*/ 0 h 96"/>
                  <a:gd name="T113" fmla="*/ 785 w 785"/>
                  <a:gd name="T114" fmla="*/ 96 h 9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5" h="96">
                    <a:moveTo>
                      <a:pt x="0" y="82"/>
                    </a:moveTo>
                    <a:lnTo>
                      <a:pt x="11" y="82"/>
                    </a:lnTo>
                    <a:lnTo>
                      <a:pt x="22" y="82"/>
                    </a:lnTo>
                    <a:lnTo>
                      <a:pt x="32" y="82"/>
                    </a:lnTo>
                    <a:lnTo>
                      <a:pt x="43" y="82"/>
                    </a:lnTo>
                    <a:lnTo>
                      <a:pt x="53" y="82"/>
                    </a:lnTo>
                    <a:lnTo>
                      <a:pt x="64" y="82"/>
                    </a:lnTo>
                    <a:lnTo>
                      <a:pt x="75" y="82"/>
                    </a:lnTo>
                    <a:lnTo>
                      <a:pt x="85" y="82"/>
                    </a:lnTo>
                    <a:lnTo>
                      <a:pt x="96" y="82"/>
                    </a:lnTo>
                    <a:lnTo>
                      <a:pt x="106" y="82"/>
                    </a:lnTo>
                    <a:lnTo>
                      <a:pt x="117" y="82"/>
                    </a:lnTo>
                    <a:lnTo>
                      <a:pt x="128" y="82"/>
                    </a:lnTo>
                    <a:lnTo>
                      <a:pt x="138" y="82"/>
                    </a:lnTo>
                    <a:lnTo>
                      <a:pt x="149" y="82"/>
                    </a:lnTo>
                    <a:lnTo>
                      <a:pt x="159" y="24"/>
                    </a:lnTo>
                    <a:lnTo>
                      <a:pt x="170" y="26"/>
                    </a:lnTo>
                    <a:lnTo>
                      <a:pt x="181" y="28"/>
                    </a:lnTo>
                    <a:lnTo>
                      <a:pt x="191" y="28"/>
                    </a:lnTo>
                    <a:lnTo>
                      <a:pt x="202" y="33"/>
                    </a:lnTo>
                    <a:lnTo>
                      <a:pt x="212" y="28"/>
                    </a:lnTo>
                    <a:lnTo>
                      <a:pt x="223" y="25"/>
                    </a:lnTo>
                    <a:lnTo>
                      <a:pt x="234" y="13"/>
                    </a:lnTo>
                    <a:lnTo>
                      <a:pt x="244" y="10"/>
                    </a:lnTo>
                    <a:lnTo>
                      <a:pt x="255" y="17"/>
                    </a:lnTo>
                    <a:lnTo>
                      <a:pt x="265" y="20"/>
                    </a:lnTo>
                    <a:lnTo>
                      <a:pt x="276" y="19"/>
                    </a:lnTo>
                    <a:lnTo>
                      <a:pt x="287" y="17"/>
                    </a:lnTo>
                    <a:lnTo>
                      <a:pt x="297" y="20"/>
                    </a:lnTo>
                    <a:lnTo>
                      <a:pt x="308" y="62"/>
                    </a:lnTo>
                    <a:lnTo>
                      <a:pt x="318" y="81"/>
                    </a:lnTo>
                    <a:lnTo>
                      <a:pt x="329" y="80"/>
                    </a:lnTo>
                    <a:lnTo>
                      <a:pt x="340" y="80"/>
                    </a:lnTo>
                    <a:lnTo>
                      <a:pt x="350" y="80"/>
                    </a:lnTo>
                    <a:lnTo>
                      <a:pt x="361" y="80"/>
                    </a:lnTo>
                    <a:lnTo>
                      <a:pt x="371" y="81"/>
                    </a:lnTo>
                    <a:lnTo>
                      <a:pt x="382" y="81"/>
                    </a:lnTo>
                    <a:lnTo>
                      <a:pt x="393" y="81"/>
                    </a:lnTo>
                    <a:lnTo>
                      <a:pt x="403" y="81"/>
                    </a:lnTo>
                    <a:lnTo>
                      <a:pt x="414" y="80"/>
                    </a:lnTo>
                    <a:lnTo>
                      <a:pt x="424" y="80"/>
                    </a:lnTo>
                    <a:lnTo>
                      <a:pt x="435" y="80"/>
                    </a:lnTo>
                    <a:lnTo>
                      <a:pt x="446" y="80"/>
                    </a:lnTo>
                    <a:lnTo>
                      <a:pt x="456" y="80"/>
                    </a:lnTo>
                    <a:lnTo>
                      <a:pt x="467" y="96"/>
                    </a:lnTo>
                    <a:lnTo>
                      <a:pt x="477" y="31"/>
                    </a:lnTo>
                    <a:lnTo>
                      <a:pt x="488" y="36"/>
                    </a:lnTo>
                    <a:lnTo>
                      <a:pt x="499" y="41"/>
                    </a:lnTo>
                    <a:lnTo>
                      <a:pt x="509" y="16"/>
                    </a:lnTo>
                    <a:lnTo>
                      <a:pt x="520" y="11"/>
                    </a:lnTo>
                    <a:lnTo>
                      <a:pt x="530" y="0"/>
                    </a:lnTo>
                    <a:lnTo>
                      <a:pt x="541" y="9"/>
                    </a:lnTo>
                    <a:lnTo>
                      <a:pt x="552" y="16"/>
                    </a:lnTo>
                    <a:lnTo>
                      <a:pt x="562" y="4"/>
                    </a:lnTo>
                    <a:lnTo>
                      <a:pt x="573" y="12"/>
                    </a:lnTo>
                    <a:lnTo>
                      <a:pt x="583" y="9"/>
                    </a:lnTo>
                    <a:lnTo>
                      <a:pt x="594" y="8"/>
                    </a:lnTo>
                    <a:lnTo>
                      <a:pt x="605" y="15"/>
                    </a:lnTo>
                    <a:lnTo>
                      <a:pt x="615" y="3"/>
                    </a:lnTo>
                    <a:lnTo>
                      <a:pt x="626" y="51"/>
                    </a:lnTo>
                    <a:lnTo>
                      <a:pt x="636" y="77"/>
                    </a:lnTo>
                    <a:lnTo>
                      <a:pt x="647" y="77"/>
                    </a:lnTo>
                    <a:lnTo>
                      <a:pt x="658" y="83"/>
                    </a:lnTo>
                    <a:lnTo>
                      <a:pt x="668" y="83"/>
                    </a:lnTo>
                    <a:lnTo>
                      <a:pt x="679" y="81"/>
                    </a:lnTo>
                    <a:lnTo>
                      <a:pt x="689" y="82"/>
                    </a:lnTo>
                    <a:lnTo>
                      <a:pt x="700" y="82"/>
                    </a:lnTo>
                    <a:lnTo>
                      <a:pt x="711" y="82"/>
                    </a:lnTo>
                    <a:lnTo>
                      <a:pt x="721" y="80"/>
                    </a:lnTo>
                    <a:lnTo>
                      <a:pt x="732" y="80"/>
                    </a:lnTo>
                    <a:lnTo>
                      <a:pt x="742" y="81"/>
                    </a:lnTo>
                    <a:lnTo>
                      <a:pt x="753" y="81"/>
                    </a:lnTo>
                    <a:lnTo>
                      <a:pt x="764" y="80"/>
                    </a:lnTo>
                    <a:lnTo>
                      <a:pt x="774" y="80"/>
                    </a:lnTo>
                    <a:lnTo>
                      <a:pt x="785" y="80"/>
                    </a:ln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3" name="Freeform 76"/>
              <p:cNvSpPr>
                <a:spLocks noChangeAspect="1"/>
              </p:cNvSpPr>
              <p:nvPr/>
            </p:nvSpPr>
            <p:spPr bwMode="auto">
              <a:xfrm>
                <a:off x="3139" y="3175"/>
                <a:ext cx="1977" cy="353"/>
              </a:xfrm>
              <a:custGeom>
                <a:avLst/>
                <a:gdLst>
                  <a:gd name="T0" fmla="*/ 1838502 w 785"/>
                  <a:gd name="T1" fmla="*/ 13298 h 238"/>
                  <a:gd name="T2" fmla="*/ 5274802 w 785"/>
                  <a:gd name="T3" fmla="*/ 13298 h 238"/>
                  <a:gd name="T4" fmla="*/ 8665183 w 785"/>
                  <a:gd name="T5" fmla="*/ 13298 h 238"/>
                  <a:gd name="T6" fmla="*/ 12309469 w 785"/>
                  <a:gd name="T7" fmla="*/ 13298 h 238"/>
                  <a:gd name="T8" fmla="*/ 15745798 w 785"/>
                  <a:gd name="T9" fmla="*/ 13298 h 238"/>
                  <a:gd name="T10" fmla="*/ 19206273 w 785"/>
                  <a:gd name="T11" fmla="*/ 13298 h 238"/>
                  <a:gd name="T12" fmla="*/ 22646729 w 785"/>
                  <a:gd name="T13" fmla="*/ 13298 h 238"/>
                  <a:gd name="T14" fmla="*/ 26032748 w 785"/>
                  <a:gd name="T15" fmla="*/ 7029 h 238"/>
                  <a:gd name="T16" fmla="*/ 29677261 w 785"/>
                  <a:gd name="T17" fmla="*/ 6272 h 238"/>
                  <a:gd name="T18" fmla="*/ 33145468 w 785"/>
                  <a:gd name="T19" fmla="*/ 6741 h 238"/>
                  <a:gd name="T20" fmla="*/ 36586609 w 785"/>
                  <a:gd name="T21" fmla="*/ 4898 h 238"/>
                  <a:gd name="T22" fmla="*/ 40046684 w 785"/>
                  <a:gd name="T23" fmla="*/ 0 h 238"/>
                  <a:gd name="T24" fmla="*/ 43433761 w 785"/>
                  <a:gd name="T25" fmla="*/ 2066 h 238"/>
                  <a:gd name="T26" fmla="*/ 47077057 w 785"/>
                  <a:gd name="T27" fmla="*/ 2748 h 238"/>
                  <a:gd name="T28" fmla="*/ 50513126 w 785"/>
                  <a:gd name="T29" fmla="*/ 7908 h 238"/>
                  <a:gd name="T30" fmla="*/ 53986405 w 785"/>
                  <a:gd name="T31" fmla="*/ 17383 h 238"/>
                  <a:gd name="T32" fmla="*/ 57361005 w 785"/>
                  <a:gd name="T33" fmla="*/ 16816 h 238"/>
                  <a:gd name="T34" fmla="*/ 60801610 w 785"/>
                  <a:gd name="T35" fmla="*/ 16105 h 238"/>
                  <a:gd name="T36" fmla="*/ 64454313 w 785"/>
                  <a:gd name="T37" fmla="*/ 15756 h 238"/>
                  <a:gd name="T38" fmla="*/ 67914851 w 785"/>
                  <a:gd name="T39" fmla="*/ 15981 h 238"/>
                  <a:gd name="T40" fmla="*/ 71353461 w 785"/>
                  <a:gd name="T41" fmla="*/ 15661 h 238"/>
                  <a:gd name="T42" fmla="*/ 74741331 w 785"/>
                  <a:gd name="T43" fmla="*/ 15315 h 238"/>
                  <a:gd name="T44" fmla="*/ 78201298 w 785"/>
                  <a:gd name="T45" fmla="*/ 11214 h 238"/>
                  <a:gd name="T46" fmla="*/ 81846427 w 785"/>
                  <a:gd name="T47" fmla="*/ 11527 h 238"/>
                  <a:gd name="T48" fmla="*/ 85281695 w 785"/>
                  <a:gd name="T49" fmla="*/ 7029 h 238"/>
                  <a:gd name="T50" fmla="*/ 88672794 w 785"/>
                  <a:gd name="T51" fmla="*/ 5558 h 238"/>
                  <a:gd name="T52" fmla="*/ 92142326 w 785"/>
                  <a:gd name="T53" fmla="*/ 4229 h 238"/>
                  <a:gd name="T54" fmla="*/ 95578604 w 785"/>
                  <a:gd name="T55" fmla="*/ 4936 h 238"/>
                  <a:gd name="T56" fmla="*/ 99226245 w 785"/>
                  <a:gd name="T57" fmla="*/ 5332 h 238"/>
                  <a:gd name="T58" fmla="*/ 102681461 w 785"/>
                  <a:gd name="T59" fmla="*/ 40031 h 238"/>
                  <a:gd name="T60" fmla="*/ 106069525 w 785"/>
                  <a:gd name="T61" fmla="*/ 17396 h 238"/>
                  <a:gd name="T62" fmla="*/ 109510193 w 785"/>
                  <a:gd name="T63" fmla="*/ 16437 h 238"/>
                  <a:gd name="T64" fmla="*/ 112978400 w 785"/>
                  <a:gd name="T65" fmla="*/ 15756 h 238"/>
                  <a:gd name="T66" fmla="*/ 116623389 w 785"/>
                  <a:gd name="T67" fmla="*/ 15315 h 238"/>
                  <a:gd name="T68" fmla="*/ 120062026 w 785"/>
                  <a:gd name="T69" fmla="*/ 15661 h 238"/>
                  <a:gd name="T70" fmla="*/ 123449375 w 785"/>
                  <a:gd name="T71" fmla="*/ 15032 h 238"/>
                  <a:gd name="T72" fmla="*/ 126909863 w 785"/>
                  <a:gd name="T73" fmla="*/ 15315 h 2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5"/>
                  <a:gd name="T112" fmla="*/ 0 h 238"/>
                  <a:gd name="T113" fmla="*/ 785 w 785"/>
                  <a:gd name="T114" fmla="*/ 238 h 2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5" h="238">
                    <a:moveTo>
                      <a:pt x="0" y="79"/>
                    </a:moveTo>
                    <a:lnTo>
                      <a:pt x="11" y="79"/>
                    </a:lnTo>
                    <a:lnTo>
                      <a:pt x="22" y="79"/>
                    </a:lnTo>
                    <a:lnTo>
                      <a:pt x="32" y="79"/>
                    </a:lnTo>
                    <a:lnTo>
                      <a:pt x="43" y="79"/>
                    </a:lnTo>
                    <a:lnTo>
                      <a:pt x="53" y="79"/>
                    </a:lnTo>
                    <a:lnTo>
                      <a:pt x="64" y="79"/>
                    </a:lnTo>
                    <a:lnTo>
                      <a:pt x="75" y="79"/>
                    </a:lnTo>
                    <a:lnTo>
                      <a:pt x="85" y="79"/>
                    </a:lnTo>
                    <a:lnTo>
                      <a:pt x="96" y="79"/>
                    </a:lnTo>
                    <a:lnTo>
                      <a:pt x="106" y="79"/>
                    </a:lnTo>
                    <a:lnTo>
                      <a:pt x="117" y="79"/>
                    </a:lnTo>
                    <a:lnTo>
                      <a:pt x="128" y="79"/>
                    </a:lnTo>
                    <a:lnTo>
                      <a:pt x="138" y="79"/>
                    </a:lnTo>
                    <a:lnTo>
                      <a:pt x="149" y="79"/>
                    </a:lnTo>
                    <a:lnTo>
                      <a:pt x="159" y="42"/>
                    </a:lnTo>
                    <a:lnTo>
                      <a:pt x="170" y="38"/>
                    </a:lnTo>
                    <a:lnTo>
                      <a:pt x="181" y="37"/>
                    </a:lnTo>
                    <a:lnTo>
                      <a:pt x="191" y="35"/>
                    </a:lnTo>
                    <a:lnTo>
                      <a:pt x="202" y="40"/>
                    </a:lnTo>
                    <a:lnTo>
                      <a:pt x="212" y="34"/>
                    </a:lnTo>
                    <a:lnTo>
                      <a:pt x="223" y="29"/>
                    </a:lnTo>
                    <a:lnTo>
                      <a:pt x="234" y="20"/>
                    </a:lnTo>
                    <a:lnTo>
                      <a:pt x="244" y="0"/>
                    </a:lnTo>
                    <a:lnTo>
                      <a:pt x="255" y="8"/>
                    </a:lnTo>
                    <a:lnTo>
                      <a:pt x="265" y="12"/>
                    </a:lnTo>
                    <a:lnTo>
                      <a:pt x="276" y="14"/>
                    </a:lnTo>
                    <a:lnTo>
                      <a:pt x="287" y="16"/>
                    </a:lnTo>
                    <a:lnTo>
                      <a:pt x="297" y="18"/>
                    </a:lnTo>
                    <a:lnTo>
                      <a:pt x="308" y="47"/>
                    </a:lnTo>
                    <a:lnTo>
                      <a:pt x="318" y="101"/>
                    </a:lnTo>
                    <a:lnTo>
                      <a:pt x="329" y="103"/>
                    </a:lnTo>
                    <a:lnTo>
                      <a:pt x="340" y="103"/>
                    </a:lnTo>
                    <a:lnTo>
                      <a:pt x="350" y="100"/>
                    </a:lnTo>
                    <a:lnTo>
                      <a:pt x="361" y="98"/>
                    </a:lnTo>
                    <a:lnTo>
                      <a:pt x="371" y="96"/>
                    </a:lnTo>
                    <a:lnTo>
                      <a:pt x="382" y="96"/>
                    </a:lnTo>
                    <a:lnTo>
                      <a:pt x="393" y="94"/>
                    </a:lnTo>
                    <a:lnTo>
                      <a:pt x="403" y="94"/>
                    </a:lnTo>
                    <a:lnTo>
                      <a:pt x="414" y="95"/>
                    </a:lnTo>
                    <a:lnTo>
                      <a:pt x="424" y="93"/>
                    </a:lnTo>
                    <a:lnTo>
                      <a:pt x="435" y="93"/>
                    </a:lnTo>
                    <a:lnTo>
                      <a:pt x="446" y="91"/>
                    </a:lnTo>
                    <a:lnTo>
                      <a:pt x="456" y="91"/>
                    </a:lnTo>
                    <a:lnTo>
                      <a:pt x="467" y="111"/>
                    </a:lnTo>
                    <a:lnTo>
                      <a:pt x="477" y="67"/>
                    </a:lnTo>
                    <a:lnTo>
                      <a:pt x="488" y="68"/>
                    </a:lnTo>
                    <a:lnTo>
                      <a:pt x="499" y="69"/>
                    </a:lnTo>
                    <a:lnTo>
                      <a:pt x="509" y="52"/>
                    </a:lnTo>
                    <a:lnTo>
                      <a:pt x="520" y="42"/>
                    </a:lnTo>
                    <a:lnTo>
                      <a:pt x="530" y="28"/>
                    </a:lnTo>
                    <a:lnTo>
                      <a:pt x="541" y="33"/>
                    </a:lnTo>
                    <a:lnTo>
                      <a:pt x="552" y="37"/>
                    </a:lnTo>
                    <a:lnTo>
                      <a:pt x="562" y="25"/>
                    </a:lnTo>
                    <a:lnTo>
                      <a:pt x="573" y="30"/>
                    </a:lnTo>
                    <a:lnTo>
                      <a:pt x="583" y="30"/>
                    </a:lnTo>
                    <a:lnTo>
                      <a:pt x="594" y="27"/>
                    </a:lnTo>
                    <a:lnTo>
                      <a:pt x="605" y="32"/>
                    </a:lnTo>
                    <a:lnTo>
                      <a:pt x="615" y="16"/>
                    </a:lnTo>
                    <a:lnTo>
                      <a:pt x="626" y="238"/>
                    </a:lnTo>
                    <a:lnTo>
                      <a:pt x="636" y="108"/>
                    </a:lnTo>
                    <a:lnTo>
                      <a:pt x="647" y="104"/>
                    </a:lnTo>
                    <a:lnTo>
                      <a:pt x="658" y="100"/>
                    </a:lnTo>
                    <a:lnTo>
                      <a:pt x="668" y="98"/>
                    </a:lnTo>
                    <a:lnTo>
                      <a:pt x="679" y="95"/>
                    </a:lnTo>
                    <a:lnTo>
                      <a:pt x="689" y="94"/>
                    </a:lnTo>
                    <a:lnTo>
                      <a:pt x="700" y="92"/>
                    </a:lnTo>
                    <a:lnTo>
                      <a:pt x="711" y="91"/>
                    </a:lnTo>
                    <a:lnTo>
                      <a:pt x="721" y="94"/>
                    </a:lnTo>
                    <a:lnTo>
                      <a:pt x="732" y="93"/>
                    </a:lnTo>
                    <a:lnTo>
                      <a:pt x="742" y="92"/>
                    </a:lnTo>
                    <a:lnTo>
                      <a:pt x="753" y="90"/>
                    </a:lnTo>
                    <a:lnTo>
                      <a:pt x="764" y="90"/>
                    </a:lnTo>
                    <a:lnTo>
                      <a:pt x="774" y="91"/>
                    </a:lnTo>
                    <a:lnTo>
                      <a:pt x="785" y="90"/>
                    </a:lnTo>
                  </a:path>
                </a:pathLst>
              </a:cu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4" name="Freeform 77"/>
              <p:cNvSpPr>
                <a:spLocks noChangeAspect="1"/>
              </p:cNvSpPr>
              <p:nvPr/>
            </p:nvSpPr>
            <p:spPr bwMode="auto">
              <a:xfrm>
                <a:off x="3139" y="2930"/>
                <a:ext cx="1977" cy="362"/>
              </a:xfrm>
              <a:custGeom>
                <a:avLst/>
                <a:gdLst>
                  <a:gd name="T0" fmla="*/ 1838502 w 785"/>
                  <a:gd name="T1" fmla="*/ 41164 h 244"/>
                  <a:gd name="T2" fmla="*/ 5274802 w 785"/>
                  <a:gd name="T3" fmla="*/ 41164 h 244"/>
                  <a:gd name="T4" fmla="*/ 8665183 w 785"/>
                  <a:gd name="T5" fmla="*/ 41164 h 244"/>
                  <a:gd name="T6" fmla="*/ 12309469 w 785"/>
                  <a:gd name="T7" fmla="*/ 41164 h 244"/>
                  <a:gd name="T8" fmla="*/ 15745798 w 785"/>
                  <a:gd name="T9" fmla="*/ 41164 h 244"/>
                  <a:gd name="T10" fmla="*/ 19206273 w 785"/>
                  <a:gd name="T11" fmla="*/ 41164 h 244"/>
                  <a:gd name="T12" fmla="*/ 22646729 w 785"/>
                  <a:gd name="T13" fmla="*/ 41164 h 244"/>
                  <a:gd name="T14" fmla="*/ 26032748 w 785"/>
                  <a:gd name="T15" fmla="*/ 30381 h 244"/>
                  <a:gd name="T16" fmla="*/ 29677261 w 785"/>
                  <a:gd name="T17" fmla="*/ 31049 h 244"/>
                  <a:gd name="T18" fmla="*/ 33145468 w 785"/>
                  <a:gd name="T19" fmla="*/ 32460 h 244"/>
                  <a:gd name="T20" fmla="*/ 36586609 w 785"/>
                  <a:gd name="T21" fmla="*/ 30958 h 244"/>
                  <a:gd name="T22" fmla="*/ 40046684 w 785"/>
                  <a:gd name="T23" fmla="*/ 23641 h 244"/>
                  <a:gd name="T24" fmla="*/ 43433761 w 785"/>
                  <a:gd name="T25" fmla="*/ 26499 h 244"/>
                  <a:gd name="T26" fmla="*/ 47077057 w 785"/>
                  <a:gd name="T27" fmla="*/ 26499 h 244"/>
                  <a:gd name="T28" fmla="*/ 50513126 w 785"/>
                  <a:gd name="T29" fmla="*/ 30755 h 244"/>
                  <a:gd name="T30" fmla="*/ 53986405 w 785"/>
                  <a:gd name="T31" fmla="*/ 27868 h 244"/>
                  <a:gd name="T32" fmla="*/ 57361005 w 785"/>
                  <a:gd name="T33" fmla="*/ 30036 h 244"/>
                  <a:gd name="T34" fmla="*/ 60801610 w 785"/>
                  <a:gd name="T35" fmla="*/ 32034 h 244"/>
                  <a:gd name="T36" fmla="*/ 64454313 w 785"/>
                  <a:gd name="T37" fmla="*/ 33782 h 244"/>
                  <a:gd name="T38" fmla="*/ 67914851 w 785"/>
                  <a:gd name="T39" fmla="*/ 34510 h 244"/>
                  <a:gd name="T40" fmla="*/ 71353461 w 785"/>
                  <a:gd name="T41" fmla="*/ 35486 h 244"/>
                  <a:gd name="T42" fmla="*/ 74741331 w 785"/>
                  <a:gd name="T43" fmla="*/ 36012 h 244"/>
                  <a:gd name="T44" fmla="*/ 78201298 w 785"/>
                  <a:gd name="T45" fmla="*/ 26499 h 244"/>
                  <a:gd name="T46" fmla="*/ 81846427 w 785"/>
                  <a:gd name="T47" fmla="*/ 29175 h 244"/>
                  <a:gd name="T48" fmla="*/ 85281695 w 785"/>
                  <a:gd name="T49" fmla="*/ 26303 h 244"/>
                  <a:gd name="T50" fmla="*/ 88672794 w 785"/>
                  <a:gd name="T51" fmla="*/ 25355 h 244"/>
                  <a:gd name="T52" fmla="*/ 92142326 w 785"/>
                  <a:gd name="T53" fmla="*/ 24126 h 244"/>
                  <a:gd name="T54" fmla="*/ 95578604 w 785"/>
                  <a:gd name="T55" fmla="*/ 25355 h 244"/>
                  <a:gd name="T56" fmla="*/ 99226245 w 785"/>
                  <a:gd name="T57" fmla="*/ 26303 h 244"/>
                  <a:gd name="T58" fmla="*/ 102681461 w 785"/>
                  <a:gd name="T59" fmla="*/ 0 h 244"/>
                  <a:gd name="T60" fmla="*/ 106069525 w 785"/>
                  <a:gd name="T61" fmla="*/ 16008 h 244"/>
                  <a:gd name="T62" fmla="*/ 109510193 w 785"/>
                  <a:gd name="T63" fmla="*/ 26303 h 244"/>
                  <a:gd name="T64" fmla="*/ 112978400 w 785"/>
                  <a:gd name="T65" fmla="*/ 28880 h 244"/>
                  <a:gd name="T66" fmla="*/ 116623389 w 785"/>
                  <a:gd name="T67" fmla="*/ 31199 h 244"/>
                  <a:gd name="T68" fmla="*/ 120062026 w 785"/>
                  <a:gd name="T69" fmla="*/ 32479 h 244"/>
                  <a:gd name="T70" fmla="*/ 123449375 w 785"/>
                  <a:gd name="T71" fmla="*/ 34081 h 244"/>
                  <a:gd name="T72" fmla="*/ 126909863 w 785"/>
                  <a:gd name="T73" fmla="*/ 34510 h 2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5"/>
                  <a:gd name="T112" fmla="*/ 0 h 244"/>
                  <a:gd name="T113" fmla="*/ 785 w 785"/>
                  <a:gd name="T114" fmla="*/ 244 h 2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5" h="244">
                    <a:moveTo>
                      <a:pt x="0" y="244"/>
                    </a:moveTo>
                    <a:lnTo>
                      <a:pt x="11" y="244"/>
                    </a:lnTo>
                    <a:lnTo>
                      <a:pt x="22" y="244"/>
                    </a:lnTo>
                    <a:lnTo>
                      <a:pt x="32" y="244"/>
                    </a:lnTo>
                    <a:lnTo>
                      <a:pt x="43" y="244"/>
                    </a:lnTo>
                    <a:lnTo>
                      <a:pt x="53" y="244"/>
                    </a:lnTo>
                    <a:lnTo>
                      <a:pt x="64" y="244"/>
                    </a:lnTo>
                    <a:lnTo>
                      <a:pt x="75" y="244"/>
                    </a:lnTo>
                    <a:lnTo>
                      <a:pt x="85" y="244"/>
                    </a:lnTo>
                    <a:lnTo>
                      <a:pt x="96" y="244"/>
                    </a:lnTo>
                    <a:lnTo>
                      <a:pt x="106" y="244"/>
                    </a:lnTo>
                    <a:lnTo>
                      <a:pt x="117" y="244"/>
                    </a:lnTo>
                    <a:lnTo>
                      <a:pt x="128" y="244"/>
                    </a:lnTo>
                    <a:lnTo>
                      <a:pt x="138" y="244"/>
                    </a:lnTo>
                    <a:lnTo>
                      <a:pt x="149" y="244"/>
                    </a:lnTo>
                    <a:lnTo>
                      <a:pt x="159" y="180"/>
                    </a:lnTo>
                    <a:lnTo>
                      <a:pt x="170" y="181"/>
                    </a:lnTo>
                    <a:lnTo>
                      <a:pt x="181" y="184"/>
                    </a:lnTo>
                    <a:lnTo>
                      <a:pt x="191" y="187"/>
                    </a:lnTo>
                    <a:lnTo>
                      <a:pt x="202" y="192"/>
                    </a:lnTo>
                    <a:lnTo>
                      <a:pt x="212" y="189"/>
                    </a:lnTo>
                    <a:lnTo>
                      <a:pt x="223" y="183"/>
                    </a:lnTo>
                    <a:lnTo>
                      <a:pt x="234" y="166"/>
                    </a:lnTo>
                    <a:lnTo>
                      <a:pt x="244" y="140"/>
                    </a:lnTo>
                    <a:lnTo>
                      <a:pt x="255" y="151"/>
                    </a:lnTo>
                    <a:lnTo>
                      <a:pt x="265" y="157"/>
                    </a:lnTo>
                    <a:lnTo>
                      <a:pt x="276" y="160"/>
                    </a:lnTo>
                    <a:lnTo>
                      <a:pt x="287" y="157"/>
                    </a:lnTo>
                    <a:lnTo>
                      <a:pt x="297" y="163"/>
                    </a:lnTo>
                    <a:lnTo>
                      <a:pt x="308" y="182"/>
                    </a:lnTo>
                    <a:lnTo>
                      <a:pt x="318" y="162"/>
                    </a:lnTo>
                    <a:lnTo>
                      <a:pt x="329" y="165"/>
                    </a:lnTo>
                    <a:lnTo>
                      <a:pt x="340" y="171"/>
                    </a:lnTo>
                    <a:lnTo>
                      <a:pt x="350" y="178"/>
                    </a:lnTo>
                    <a:lnTo>
                      <a:pt x="361" y="184"/>
                    </a:lnTo>
                    <a:lnTo>
                      <a:pt x="371" y="190"/>
                    </a:lnTo>
                    <a:lnTo>
                      <a:pt x="382" y="195"/>
                    </a:lnTo>
                    <a:lnTo>
                      <a:pt x="393" y="200"/>
                    </a:lnTo>
                    <a:lnTo>
                      <a:pt x="403" y="202"/>
                    </a:lnTo>
                    <a:lnTo>
                      <a:pt x="414" y="204"/>
                    </a:lnTo>
                    <a:lnTo>
                      <a:pt x="424" y="208"/>
                    </a:lnTo>
                    <a:lnTo>
                      <a:pt x="435" y="210"/>
                    </a:lnTo>
                    <a:lnTo>
                      <a:pt x="446" y="213"/>
                    </a:lnTo>
                    <a:lnTo>
                      <a:pt x="456" y="214"/>
                    </a:lnTo>
                    <a:lnTo>
                      <a:pt x="467" y="162"/>
                    </a:lnTo>
                    <a:lnTo>
                      <a:pt x="477" y="157"/>
                    </a:lnTo>
                    <a:lnTo>
                      <a:pt x="488" y="166"/>
                    </a:lnTo>
                    <a:lnTo>
                      <a:pt x="499" y="173"/>
                    </a:lnTo>
                    <a:lnTo>
                      <a:pt x="509" y="159"/>
                    </a:lnTo>
                    <a:lnTo>
                      <a:pt x="520" y="156"/>
                    </a:lnTo>
                    <a:lnTo>
                      <a:pt x="530" y="139"/>
                    </a:lnTo>
                    <a:lnTo>
                      <a:pt x="541" y="150"/>
                    </a:lnTo>
                    <a:lnTo>
                      <a:pt x="552" y="159"/>
                    </a:lnTo>
                    <a:lnTo>
                      <a:pt x="562" y="143"/>
                    </a:lnTo>
                    <a:lnTo>
                      <a:pt x="573" y="153"/>
                    </a:lnTo>
                    <a:lnTo>
                      <a:pt x="583" y="150"/>
                    </a:lnTo>
                    <a:lnTo>
                      <a:pt x="594" y="146"/>
                    </a:lnTo>
                    <a:lnTo>
                      <a:pt x="605" y="156"/>
                    </a:lnTo>
                    <a:lnTo>
                      <a:pt x="615" y="143"/>
                    </a:lnTo>
                    <a:lnTo>
                      <a:pt x="626" y="0"/>
                    </a:lnTo>
                    <a:lnTo>
                      <a:pt x="636" y="78"/>
                    </a:lnTo>
                    <a:lnTo>
                      <a:pt x="647" y="95"/>
                    </a:lnTo>
                    <a:lnTo>
                      <a:pt x="658" y="146"/>
                    </a:lnTo>
                    <a:lnTo>
                      <a:pt x="668" y="156"/>
                    </a:lnTo>
                    <a:lnTo>
                      <a:pt x="679" y="163"/>
                    </a:lnTo>
                    <a:lnTo>
                      <a:pt x="689" y="171"/>
                    </a:lnTo>
                    <a:lnTo>
                      <a:pt x="700" y="178"/>
                    </a:lnTo>
                    <a:lnTo>
                      <a:pt x="711" y="185"/>
                    </a:lnTo>
                    <a:lnTo>
                      <a:pt x="721" y="187"/>
                    </a:lnTo>
                    <a:lnTo>
                      <a:pt x="732" y="193"/>
                    </a:lnTo>
                    <a:lnTo>
                      <a:pt x="742" y="198"/>
                    </a:lnTo>
                    <a:lnTo>
                      <a:pt x="753" y="202"/>
                    </a:lnTo>
                    <a:lnTo>
                      <a:pt x="764" y="204"/>
                    </a:lnTo>
                    <a:lnTo>
                      <a:pt x="774" y="204"/>
                    </a:lnTo>
                    <a:lnTo>
                      <a:pt x="785" y="206"/>
                    </a:lnTo>
                  </a:path>
                </a:pathLst>
              </a:custGeom>
              <a:noFill/>
              <a:ln w="254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5" name="Freeform 78"/>
              <p:cNvSpPr>
                <a:spLocks noChangeAspect="1"/>
              </p:cNvSpPr>
              <p:nvPr/>
            </p:nvSpPr>
            <p:spPr bwMode="auto">
              <a:xfrm>
                <a:off x="3139" y="2878"/>
                <a:ext cx="1977" cy="414"/>
              </a:xfrm>
              <a:custGeom>
                <a:avLst/>
                <a:gdLst>
                  <a:gd name="T0" fmla="*/ 1838502 w 785"/>
                  <a:gd name="T1" fmla="*/ 47151 h 279"/>
                  <a:gd name="T2" fmla="*/ 5274802 w 785"/>
                  <a:gd name="T3" fmla="*/ 47151 h 279"/>
                  <a:gd name="T4" fmla="*/ 8665183 w 785"/>
                  <a:gd name="T5" fmla="*/ 47151 h 279"/>
                  <a:gd name="T6" fmla="*/ 12309469 w 785"/>
                  <a:gd name="T7" fmla="*/ 47151 h 279"/>
                  <a:gd name="T8" fmla="*/ 15745798 w 785"/>
                  <a:gd name="T9" fmla="*/ 47151 h 279"/>
                  <a:gd name="T10" fmla="*/ 19206273 w 785"/>
                  <a:gd name="T11" fmla="*/ 47151 h 279"/>
                  <a:gd name="T12" fmla="*/ 22646729 w 785"/>
                  <a:gd name="T13" fmla="*/ 47151 h 279"/>
                  <a:gd name="T14" fmla="*/ 26032748 w 785"/>
                  <a:gd name="T15" fmla="*/ 31000 h 279"/>
                  <a:gd name="T16" fmla="*/ 29677261 w 785"/>
                  <a:gd name="T17" fmla="*/ 32541 h 279"/>
                  <a:gd name="T18" fmla="*/ 33145468 w 785"/>
                  <a:gd name="T19" fmla="*/ 34878 h 279"/>
                  <a:gd name="T20" fmla="*/ 36586609 w 785"/>
                  <a:gd name="T21" fmla="*/ 33662 h 279"/>
                  <a:gd name="T22" fmla="*/ 40046684 w 785"/>
                  <a:gd name="T23" fmla="*/ 24490 h 279"/>
                  <a:gd name="T24" fmla="*/ 43433761 w 785"/>
                  <a:gd name="T25" fmla="*/ 28354 h 279"/>
                  <a:gd name="T26" fmla="*/ 47077057 w 785"/>
                  <a:gd name="T27" fmla="*/ 28354 h 279"/>
                  <a:gd name="T28" fmla="*/ 50513126 w 785"/>
                  <a:gd name="T29" fmla="*/ 31130 h 279"/>
                  <a:gd name="T30" fmla="*/ 53986405 w 785"/>
                  <a:gd name="T31" fmla="*/ 35257 h 279"/>
                  <a:gd name="T32" fmla="*/ 57361005 w 785"/>
                  <a:gd name="T33" fmla="*/ 37152 h 279"/>
                  <a:gd name="T34" fmla="*/ 60801610 w 785"/>
                  <a:gd name="T35" fmla="*/ 39057 h 279"/>
                  <a:gd name="T36" fmla="*/ 64454313 w 785"/>
                  <a:gd name="T37" fmla="*/ 40459 h 279"/>
                  <a:gd name="T38" fmla="*/ 67914851 w 785"/>
                  <a:gd name="T39" fmla="*/ 41252 h 279"/>
                  <a:gd name="T40" fmla="*/ 71353461 w 785"/>
                  <a:gd name="T41" fmla="*/ 41933 h 279"/>
                  <a:gd name="T42" fmla="*/ 74741331 w 785"/>
                  <a:gd name="T43" fmla="*/ 42661 h 279"/>
                  <a:gd name="T44" fmla="*/ 78201298 w 785"/>
                  <a:gd name="T45" fmla="*/ 19108 h 279"/>
                  <a:gd name="T46" fmla="*/ 81846427 w 785"/>
                  <a:gd name="T47" fmla="*/ 24490 h 279"/>
                  <a:gd name="T48" fmla="*/ 85281695 w 785"/>
                  <a:gd name="T49" fmla="*/ 23013 h 279"/>
                  <a:gd name="T50" fmla="*/ 88672794 w 785"/>
                  <a:gd name="T51" fmla="*/ 24788 h 279"/>
                  <a:gd name="T52" fmla="*/ 92142326 w 785"/>
                  <a:gd name="T53" fmla="*/ 23122 h 279"/>
                  <a:gd name="T54" fmla="*/ 95578604 w 785"/>
                  <a:gd name="T55" fmla="*/ 25527 h 279"/>
                  <a:gd name="T56" fmla="*/ 99226245 w 785"/>
                  <a:gd name="T57" fmla="*/ 27596 h 279"/>
                  <a:gd name="T58" fmla="*/ 102681461 w 785"/>
                  <a:gd name="T59" fmla="*/ 0 h 279"/>
                  <a:gd name="T60" fmla="*/ 106069525 w 785"/>
                  <a:gd name="T61" fmla="*/ 18597 h 279"/>
                  <a:gd name="T62" fmla="*/ 109510193 w 785"/>
                  <a:gd name="T63" fmla="*/ 29630 h 279"/>
                  <a:gd name="T64" fmla="*/ 112978400 w 785"/>
                  <a:gd name="T65" fmla="*/ 32804 h 279"/>
                  <a:gd name="T66" fmla="*/ 116623389 w 785"/>
                  <a:gd name="T67" fmla="*/ 35549 h 279"/>
                  <a:gd name="T68" fmla="*/ 120062026 w 785"/>
                  <a:gd name="T69" fmla="*/ 39057 h 279"/>
                  <a:gd name="T70" fmla="*/ 123449375 w 785"/>
                  <a:gd name="T71" fmla="*/ 40527 h 279"/>
                  <a:gd name="T72" fmla="*/ 126909863 w 785"/>
                  <a:gd name="T73" fmla="*/ 41933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5"/>
                  <a:gd name="T112" fmla="*/ 0 h 279"/>
                  <a:gd name="T113" fmla="*/ 785 w 785"/>
                  <a:gd name="T114" fmla="*/ 279 h 2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5" h="279">
                    <a:moveTo>
                      <a:pt x="0" y="279"/>
                    </a:moveTo>
                    <a:lnTo>
                      <a:pt x="11" y="279"/>
                    </a:lnTo>
                    <a:lnTo>
                      <a:pt x="22" y="279"/>
                    </a:lnTo>
                    <a:lnTo>
                      <a:pt x="32" y="279"/>
                    </a:lnTo>
                    <a:lnTo>
                      <a:pt x="43" y="279"/>
                    </a:lnTo>
                    <a:lnTo>
                      <a:pt x="53" y="279"/>
                    </a:lnTo>
                    <a:lnTo>
                      <a:pt x="64" y="279"/>
                    </a:lnTo>
                    <a:lnTo>
                      <a:pt x="75" y="279"/>
                    </a:lnTo>
                    <a:lnTo>
                      <a:pt x="85" y="279"/>
                    </a:lnTo>
                    <a:lnTo>
                      <a:pt x="96" y="279"/>
                    </a:lnTo>
                    <a:lnTo>
                      <a:pt x="106" y="279"/>
                    </a:lnTo>
                    <a:lnTo>
                      <a:pt x="117" y="279"/>
                    </a:lnTo>
                    <a:lnTo>
                      <a:pt x="128" y="279"/>
                    </a:lnTo>
                    <a:lnTo>
                      <a:pt x="138" y="279"/>
                    </a:lnTo>
                    <a:lnTo>
                      <a:pt x="149" y="279"/>
                    </a:lnTo>
                    <a:lnTo>
                      <a:pt x="159" y="183"/>
                    </a:lnTo>
                    <a:lnTo>
                      <a:pt x="170" y="189"/>
                    </a:lnTo>
                    <a:lnTo>
                      <a:pt x="181" y="193"/>
                    </a:lnTo>
                    <a:lnTo>
                      <a:pt x="191" y="198"/>
                    </a:lnTo>
                    <a:lnTo>
                      <a:pt x="202" y="206"/>
                    </a:lnTo>
                    <a:lnTo>
                      <a:pt x="212" y="203"/>
                    </a:lnTo>
                    <a:lnTo>
                      <a:pt x="223" y="199"/>
                    </a:lnTo>
                    <a:lnTo>
                      <a:pt x="234" y="181"/>
                    </a:lnTo>
                    <a:lnTo>
                      <a:pt x="244" y="145"/>
                    </a:lnTo>
                    <a:lnTo>
                      <a:pt x="255" y="159"/>
                    </a:lnTo>
                    <a:lnTo>
                      <a:pt x="265" y="168"/>
                    </a:lnTo>
                    <a:lnTo>
                      <a:pt x="276" y="166"/>
                    </a:lnTo>
                    <a:lnTo>
                      <a:pt x="287" y="168"/>
                    </a:lnTo>
                    <a:lnTo>
                      <a:pt x="297" y="175"/>
                    </a:lnTo>
                    <a:lnTo>
                      <a:pt x="308" y="184"/>
                    </a:lnTo>
                    <a:lnTo>
                      <a:pt x="318" y="204"/>
                    </a:lnTo>
                    <a:lnTo>
                      <a:pt x="329" y="208"/>
                    </a:lnTo>
                    <a:lnTo>
                      <a:pt x="340" y="215"/>
                    </a:lnTo>
                    <a:lnTo>
                      <a:pt x="350" y="220"/>
                    </a:lnTo>
                    <a:lnTo>
                      <a:pt x="361" y="226"/>
                    </a:lnTo>
                    <a:lnTo>
                      <a:pt x="371" y="231"/>
                    </a:lnTo>
                    <a:lnTo>
                      <a:pt x="382" y="235"/>
                    </a:lnTo>
                    <a:lnTo>
                      <a:pt x="393" y="239"/>
                    </a:lnTo>
                    <a:lnTo>
                      <a:pt x="403" y="241"/>
                    </a:lnTo>
                    <a:lnTo>
                      <a:pt x="414" y="244"/>
                    </a:lnTo>
                    <a:lnTo>
                      <a:pt x="424" y="247"/>
                    </a:lnTo>
                    <a:lnTo>
                      <a:pt x="435" y="248"/>
                    </a:lnTo>
                    <a:lnTo>
                      <a:pt x="446" y="251"/>
                    </a:lnTo>
                    <a:lnTo>
                      <a:pt x="456" y="252"/>
                    </a:lnTo>
                    <a:lnTo>
                      <a:pt x="467" y="112"/>
                    </a:lnTo>
                    <a:lnTo>
                      <a:pt x="477" y="113"/>
                    </a:lnTo>
                    <a:lnTo>
                      <a:pt x="488" y="130"/>
                    </a:lnTo>
                    <a:lnTo>
                      <a:pt x="499" y="145"/>
                    </a:lnTo>
                    <a:lnTo>
                      <a:pt x="509" y="132"/>
                    </a:lnTo>
                    <a:lnTo>
                      <a:pt x="520" y="136"/>
                    </a:lnTo>
                    <a:lnTo>
                      <a:pt x="530" y="132"/>
                    </a:lnTo>
                    <a:lnTo>
                      <a:pt x="541" y="147"/>
                    </a:lnTo>
                    <a:lnTo>
                      <a:pt x="552" y="160"/>
                    </a:lnTo>
                    <a:lnTo>
                      <a:pt x="562" y="137"/>
                    </a:lnTo>
                    <a:lnTo>
                      <a:pt x="573" y="152"/>
                    </a:lnTo>
                    <a:lnTo>
                      <a:pt x="583" y="151"/>
                    </a:lnTo>
                    <a:lnTo>
                      <a:pt x="594" y="150"/>
                    </a:lnTo>
                    <a:lnTo>
                      <a:pt x="605" y="163"/>
                    </a:lnTo>
                    <a:lnTo>
                      <a:pt x="615" y="144"/>
                    </a:lnTo>
                    <a:lnTo>
                      <a:pt x="626" y="0"/>
                    </a:lnTo>
                    <a:lnTo>
                      <a:pt x="636" y="70"/>
                    </a:lnTo>
                    <a:lnTo>
                      <a:pt x="647" y="110"/>
                    </a:lnTo>
                    <a:lnTo>
                      <a:pt x="658" y="164"/>
                    </a:lnTo>
                    <a:lnTo>
                      <a:pt x="668" y="175"/>
                    </a:lnTo>
                    <a:lnTo>
                      <a:pt x="679" y="185"/>
                    </a:lnTo>
                    <a:lnTo>
                      <a:pt x="689" y="194"/>
                    </a:lnTo>
                    <a:lnTo>
                      <a:pt x="700" y="203"/>
                    </a:lnTo>
                    <a:lnTo>
                      <a:pt x="711" y="210"/>
                    </a:lnTo>
                    <a:lnTo>
                      <a:pt x="721" y="225"/>
                    </a:lnTo>
                    <a:lnTo>
                      <a:pt x="732" y="231"/>
                    </a:lnTo>
                    <a:lnTo>
                      <a:pt x="742" y="235"/>
                    </a:lnTo>
                    <a:lnTo>
                      <a:pt x="753" y="240"/>
                    </a:lnTo>
                    <a:lnTo>
                      <a:pt x="764" y="245"/>
                    </a:lnTo>
                    <a:lnTo>
                      <a:pt x="774" y="248"/>
                    </a:lnTo>
                    <a:lnTo>
                      <a:pt x="785" y="251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6" name="Freeform 79"/>
              <p:cNvSpPr>
                <a:spLocks noChangeAspect="1"/>
              </p:cNvSpPr>
              <p:nvPr/>
            </p:nvSpPr>
            <p:spPr bwMode="auto">
              <a:xfrm>
                <a:off x="3139" y="3247"/>
                <a:ext cx="1977" cy="317"/>
              </a:xfrm>
              <a:custGeom>
                <a:avLst/>
                <a:gdLst>
                  <a:gd name="T0" fmla="*/ 1838502 w 785"/>
                  <a:gd name="T1" fmla="*/ 5142 h 214"/>
                  <a:gd name="T2" fmla="*/ 5274802 w 785"/>
                  <a:gd name="T3" fmla="*/ 5142 h 214"/>
                  <a:gd name="T4" fmla="*/ 8665183 w 785"/>
                  <a:gd name="T5" fmla="*/ 5142 h 214"/>
                  <a:gd name="T6" fmla="*/ 12309469 w 785"/>
                  <a:gd name="T7" fmla="*/ 5142 h 214"/>
                  <a:gd name="T8" fmla="*/ 15745798 w 785"/>
                  <a:gd name="T9" fmla="*/ 5142 h 214"/>
                  <a:gd name="T10" fmla="*/ 19206273 w 785"/>
                  <a:gd name="T11" fmla="*/ 5142 h 214"/>
                  <a:gd name="T12" fmla="*/ 22646729 w 785"/>
                  <a:gd name="T13" fmla="*/ 5142 h 214"/>
                  <a:gd name="T14" fmla="*/ 26032748 w 785"/>
                  <a:gd name="T15" fmla="*/ 34962 h 214"/>
                  <a:gd name="T16" fmla="*/ 29677261 w 785"/>
                  <a:gd name="T17" fmla="*/ 31032 h 214"/>
                  <a:gd name="T18" fmla="*/ 33145468 w 785"/>
                  <a:gd name="T19" fmla="*/ 27412 h 214"/>
                  <a:gd name="T20" fmla="*/ 36586609 w 785"/>
                  <a:gd name="T21" fmla="*/ 29254 h 214"/>
                  <a:gd name="T22" fmla="*/ 40046684 w 785"/>
                  <a:gd name="T23" fmla="*/ 35402 h 214"/>
                  <a:gd name="T24" fmla="*/ 43433761 w 785"/>
                  <a:gd name="T25" fmla="*/ 30404 h 214"/>
                  <a:gd name="T26" fmla="*/ 47077057 w 785"/>
                  <a:gd name="T27" fmla="*/ 30553 h 214"/>
                  <a:gd name="T28" fmla="*/ 50513126 w 785"/>
                  <a:gd name="T29" fmla="*/ 0 h 214"/>
                  <a:gd name="T30" fmla="*/ 53986405 w 785"/>
                  <a:gd name="T31" fmla="*/ 7482 h 214"/>
                  <a:gd name="T32" fmla="*/ 57361005 w 785"/>
                  <a:gd name="T33" fmla="*/ 7184 h 214"/>
                  <a:gd name="T34" fmla="*/ 60801610 w 785"/>
                  <a:gd name="T35" fmla="*/ 6774 h 214"/>
                  <a:gd name="T36" fmla="*/ 64454313 w 785"/>
                  <a:gd name="T37" fmla="*/ 6119 h 214"/>
                  <a:gd name="T38" fmla="*/ 67914851 w 785"/>
                  <a:gd name="T39" fmla="*/ 6445 h 214"/>
                  <a:gd name="T40" fmla="*/ 71353461 w 785"/>
                  <a:gd name="T41" fmla="*/ 6445 h 214"/>
                  <a:gd name="T42" fmla="*/ 74741331 w 785"/>
                  <a:gd name="T43" fmla="*/ 6564 h 214"/>
                  <a:gd name="T44" fmla="*/ 78201298 w 785"/>
                  <a:gd name="T45" fmla="*/ 31032 h 214"/>
                  <a:gd name="T46" fmla="*/ 81846427 w 785"/>
                  <a:gd name="T47" fmla="*/ 26338 h 214"/>
                  <a:gd name="T48" fmla="*/ 85281695 w 785"/>
                  <a:gd name="T49" fmla="*/ 28951 h 214"/>
                  <a:gd name="T50" fmla="*/ 88672794 w 785"/>
                  <a:gd name="T51" fmla="*/ 30823 h 214"/>
                  <a:gd name="T52" fmla="*/ 92142326 w 785"/>
                  <a:gd name="T53" fmla="*/ 33943 h 214"/>
                  <a:gd name="T54" fmla="*/ 95578604 w 785"/>
                  <a:gd name="T55" fmla="*/ 31937 h 214"/>
                  <a:gd name="T56" fmla="*/ 99226245 w 785"/>
                  <a:gd name="T57" fmla="*/ 29611 h 214"/>
                  <a:gd name="T58" fmla="*/ 102681461 w 785"/>
                  <a:gd name="T59" fmla="*/ 14555 h 214"/>
                  <a:gd name="T60" fmla="*/ 106069525 w 785"/>
                  <a:gd name="T61" fmla="*/ 7482 h 214"/>
                  <a:gd name="T62" fmla="*/ 109510193 w 785"/>
                  <a:gd name="T63" fmla="*/ 7217 h 214"/>
                  <a:gd name="T64" fmla="*/ 112978400 w 785"/>
                  <a:gd name="T65" fmla="*/ 7217 h 214"/>
                  <a:gd name="T66" fmla="*/ 116623389 w 785"/>
                  <a:gd name="T67" fmla="*/ 6894 h 214"/>
                  <a:gd name="T68" fmla="*/ 120062026 w 785"/>
                  <a:gd name="T69" fmla="*/ 6774 h 214"/>
                  <a:gd name="T70" fmla="*/ 123449375 w 785"/>
                  <a:gd name="T71" fmla="*/ 6445 h 214"/>
                  <a:gd name="T72" fmla="*/ 126909863 w 785"/>
                  <a:gd name="T73" fmla="*/ 7184 h 2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85"/>
                  <a:gd name="T112" fmla="*/ 0 h 214"/>
                  <a:gd name="T113" fmla="*/ 785 w 785"/>
                  <a:gd name="T114" fmla="*/ 214 h 2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85" h="214">
                    <a:moveTo>
                      <a:pt x="0" y="31"/>
                    </a:moveTo>
                    <a:lnTo>
                      <a:pt x="11" y="31"/>
                    </a:lnTo>
                    <a:lnTo>
                      <a:pt x="22" y="31"/>
                    </a:lnTo>
                    <a:lnTo>
                      <a:pt x="32" y="31"/>
                    </a:lnTo>
                    <a:lnTo>
                      <a:pt x="43" y="31"/>
                    </a:lnTo>
                    <a:lnTo>
                      <a:pt x="53" y="31"/>
                    </a:lnTo>
                    <a:lnTo>
                      <a:pt x="64" y="31"/>
                    </a:lnTo>
                    <a:lnTo>
                      <a:pt x="75" y="31"/>
                    </a:lnTo>
                    <a:lnTo>
                      <a:pt x="85" y="31"/>
                    </a:lnTo>
                    <a:lnTo>
                      <a:pt x="96" y="31"/>
                    </a:lnTo>
                    <a:lnTo>
                      <a:pt x="106" y="31"/>
                    </a:lnTo>
                    <a:lnTo>
                      <a:pt x="117" y="31"/>
                    </a:lnTo>
                    <a:lnTo>
                      <a:pt x="128" y="31"/>
                    </a:lnTo>
                    <a:lnTo>
                      <a:pt x="138" y="31"/>
                    </a:lnTo>
                    <a:lnTo>
                      <a:pt x="149" y="31"/>
                    </a:lnTo>
                    <a:lnTo>
                      <a:pt x="159" y="211"/>
                    </a:lnTo>
                    <a:lnTo>
                      <a:pt x="170" y="202"/>
                    </a:lnTo>
                    <a:lnTo>
                      <a:pt x="181" y="188"/>
                    </a:lnTo>
                    <a:lnTo>
                      <a:pt x="191" y="181"/>
                    </a:lnTo>
                    <a:lnTo>
                      <a:pt x="202" y="166"/>
                    </a:lnTo>
                    <a:lnTo>
                      <a:pt x="212" y="175"/>
                    </a:lnTo>
                    <a:lnTo>
                      <a:pt x="223" y="177"/>
                    </a:lnTo>
                    <a:lnTo>
                      <a:pt x="234" y="192"/>
                    </a:lnTo>
                    <a:lnTo>
                      <a:pt x="244" y="214"/>
                    </a:lnTo>
                    <a:lnTo>
                      <a:pt x="255" y="196"/>
                    </a:lnTo>
                    <a:lnTo>
                      <a:pt x="265" y="184"/>
                    </a:lnTo>
                    <a:lnTo>
                      <a:pt x="276" y="180"/>
                    </a:lnTo>
                    <a:lnTo>
                      <a:pt x="287" y="185"/>
                    </a:lnTo>
                    <a:lnTo>
                      <a:pt x="297" y="176"/>
                    </a:lnTo>
                    <a:lnTo>
                      <a:pt x="308" y="0"/>
                    </a:lnTo>
                    <a:lnTo>
                      <a:pt x="318" y="44"/>
                    </a:lnTo>
                    <a:lnTo>
                      <a:pt x="329" y="45"/>
                    </a:lnTo>
                    <a:lnTo>
                      <a:pt x="340" y="43"/>
                    </a:lnTo>
                    <a:lnTo>
                      <a:pt x="350" y="43"/>
                    </a:lnTo>
                    <a:lnTo>
                      <a:pt x="361" y="42"/>
                    </a:lnTo>
                    <a:lnTo>
                      <a:pt x="371" y="41"/>
                    </a:lnTo>
                    <a:lnTo>
                      <a:pt x="382" y="38"/>
                    </a:lnTo>
                    <a:lnTo>
                      <a:pt x="393" y="37"/>
                    </a:lnTo>
                    <a:lnTo>
                      <a:pt x="403" y="37"/>
                    </a:lnTo>
                    <a:lnTo>
                      <a:pt x="414" y="39"/>
                    </a:lnTo>
                    <a:lnTo>
                      <a:pt x="424" y="39"/>
                    </a:lnTo>
                    <a:lnTo>
                      <a:pt x="435" y="39"/>
                    </a:lnTo>
                    <a:lnTo>
                      <a:pt x="446" y="38"/>
                    </a:lnTo>
                    <a:lnTo>
                      <a:pt x="456" y="40"/>
                    </a:lnTo>
                    <a:lnTo>
                      <a:pt x="467" y="162"/>
                    </a:lnTo>
                    <a:lnTo>
                      <a:pt x="477" y="188"/>
                    </a:lnTo>
                    <a:lnTo>
                      <a:pt x="488" y="173"/>
                    </a:lnTo>
                    <a:lnTo>
                      <a:pt x="499" y="159"/>
                    </a:lnTo>
                    <a:lnTo>
                      <a:pt x="509" y="171"/>
                    </a:lnTo>
                    <a:lnTo>
                      <a:pt x="520" y="175"/>
                    </a:lnTo>
                    <a:lnTo>
                      <a:pt x="530" y="204"/>
                    </a:lnTo>
                    <a:lnTo>
                      <a:pt x="541" y="186"/>
                    </a:lnTo>
                    <a:lnTo>
                      <a:pt x="552" y="171"/>
                    </a:lnTo>
                    <a:lnTo>
                      <a:pt x="562" y="205"/>
                    </a:lnTo>
                    <a:lnTo>
                      <a:pt x="573" y="188"/>
                    </a:lnTo>
                    <a:lnTo>
                      <a:pt x="583" y="193"/>
                    </a:lnTo>
                    <a:lnTo>
                      <a:pt x="594" y="196"/>
                    </a:lnTo>
                    <a:lnTo>
                      <a:pt x="605" y="179"/>
                    </a:lnTo>
                    <a:lnTo>
                      <a:pt x="615" y="214"/>
                    </a:lnTo>
                    <a:lnTo>
                      <a:pt x="626" y="88"/>
                    </a:lnTo>
                    <a:lnTo>
                      <a:pt x="636" y="50"/>
                    </a:lnTo>
                    <a:lnTo>
                      <a:pt x="647" y="45"/>
                    </a:lnTo>
                    <a:lnTo>
                      <a:pt x="658" y="45"/>
                    </a:lnTo>
                    <a:lnTo>
                      <a:pt x="668" y="44"/>
                    </a:lnTo>
                    <a:lnTo>
                      <a:pt x="679" y="46"/>
                    </a:lnTo>
                    <a:lnTo>
                      <a:pt x="689" y="44"/>
                    </a:lnTo>
                    <a:lnTo>
                      <a:pt x="700" y="43"/>
                    </a:lnTo>
                    <a:lnTo>
                      <a:pt x="711" y="42"/>
                    </a:lnTo>
                    <a:lnTo>
                      <a:pt x="721" y="42"/>
                    </a:lnTo>
                    <a:lnTo>
                      <a:pt x="732" y="41"/>
                    </a:lnTo>
                    <a:lnTo>
                      <a:pt x="742" y="40"/>
                    </a:lnTo>
                    <a:lnTo>
                      <a:pt x="753" y="39"/>
                    </a:lnTo>
                    <a:lnTo>
                      <a:pt x="764" y="41"/>
                    </a:lnTo>
                    <a:lnTo>
                      <a:pt x="774" y="43"/>
                    </a:lnTo>
                    <a:lnTo>
                      <a:pt x="785" y="46"/>
                    </a:lnTo>
                  </a:path>
                </a:pathLst>
              </a:custGeom>
              <a:noFill/>
              <a:ln w="25400">
                <a:solidFill>
                  <a:srgbClr val="FF553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27" name="Text Box 80"/>
              <p:cNvSpPr txBox="1">
                <a:spLocks noChangeArrowheads="1"/>
              </p:cNvSpPr>
              <p:nvPr/>
            </p:nvSpPr>
            <p:spPr bwMode="auto">
              <a:xfrm>
                <a:off x="2888" y="3525"/>
                <a:ext cx="2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-0.4</a:t>
                </a:r>
              </a:p>
            </p:txBody>
          </p:sp>
          <p:sp>
            <p:nvSpPr>
              <p:cNvPr id="84028" name="Text Box 81"/>
              <p:cNvSpPr txBox="1">
                <a:spLocks noChangeArrowheads="1"/>
              </p:cNvSpPr>
              <p:nvPr/>
            </p:nvSpPr>
            <p:spPr bwMode="auto">
              <a:xfrm>
                <a:off x="2954" y="3216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0</a:t>
                </a:r>
              </a:p>
            </p:txBody>
          </p:sp>
          <p:sp>
            <p:nvSpPr>
              <p:cNvPr id="84029" name="Text Box 82"/>
              <p:cNvSpPr txBox="1">
                <a:spLocks noChangeArrowheads="1"/>
              </p:cNvSpPr>
              <p:nvPr/>
            </p:nvSpPr>
            <p:spPr bwMode="auto">
              <a:xfrm>
                <a:off x="2888" y="2736"/>
                <a:ext cx="25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000">
                    <a:latin typeface="Helvetica" charset="0"/>
                  </a:rPr>
                  <a:t>0.6</a:t>
                </a:r>
              </a:p>
            </p:txBody>
          </p:sp>
          <p:sp>
            <p:nvSpPr>
              <p:cNvPr id="84030" name="Rectangle 83"/>
              <p:cNvSpPr>
                <a:spLocks noChangeArrowheads="1"/>
              </p:cNvSpPr>
              <p:nvPr/>
            </p:nvSpPr>
            <p:spPr bwMode="auto">
              <a:xfrm>
                <a:off x="3120" y="2812"/>
                <a:ext cx="2000" cy="8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 u="sng"/>
              </a:p>
            </p:txBody>
          </p:sp>
          <p:grpSp>
            <p:nvGrpSpPr>
              <p:cNvPr id="84031" name="Group 84"/>
              <p:cNvGrpSpPr>
                <a:grpSpLocks/>
              </p:cNvGrpSpPr>
              <p:nvPr/>
            </p:nvGrpSpPr>
            <p:grpSpPr bwMode="auto">
              <a:xfrm>
                <a:off x="3072" y="3604"/>
                <a:ext cx="2198" cy="276"/>
                <a:chOff x="3148" y="2988"/>
                <a:chExt cx="2198" cy="276"/>
              </a:xfrm>
            </p:grpSpPr>
            <p:sp>
              <p:nvSpPr>
                <p:cNvPr id="84033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216" y="3091"/>
                  <a:ext cx="199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200">
                      <a:latin typeface="Helvetica" charset="0"/>
                    </a:rPr>
                    <a:t>Time (seconds)</a:t>
                  </a:r>
                </a:p>
              </p:txBody>
            </p:sp>
            <p:sp>
              <p:nvSpPr>
                <p:cNvPr id="84034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5052" y="2988"/>
                  <a:ext cx="294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000">
                      <a:latin typeface="Helvetica" charset="0"/>
                    </a:rPr>
                    <a:t>150</a:t>
                  </a:r>
                </a:p>
              </p:txBody>
            </p:sp>
            <p:sp>
              <p:nvSpPr>
                <p:cNvPr id="8403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484" y="2988"/>
                  <a:ext cx="24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000">
                      <a:latin typeface="Helvetica" charset="0"/>
                    </a:rPr>
                    <a:t>30</a:t>
                  </a:r>
                </a:p>
              </p:txBody>
            </p:sp>
            <p:sp>
              <p:nvSpPr>
                <p:cNvPr id="84036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3866" y="2988"/>
                  <a:ext cx="266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000">
                      <a:latin typeface="Helvetica" charset="0"/>
                    </a:rPr>
                    <a:t>60</a:t>
                  </a:r>
                </a:p>
              </p:txBody>
            </p:sp>
            <p:sp>
              <p:nvSpPr>
                <p:cNvPr id="84037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4274" y="2988"/>
                  <a:ext cx="25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000">
                      <a:latin typeface="Helvetica" charset="0"/>
                    </a:rPr>
                    <a:t>90</a:t>
                  </a:r>
                </a:p>
              </p:txBody>
            </p:sp>
            <p:sp>
              <p:nvSpPr>
                <p:cNvPr id="8403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4639" y="2988"/>
                  <a:ext cx="31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000">
                      <a:latin typeface="Helvetica" charset="0"/>
                    </a:rPr>
                    <a:t>120</a:t>
                  </a:r>
                </a:p>
              </p:txBody>
            </p:sp>
            <p:sp>
              <p:nvSpPr>
                <p:cNvPr id="84039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148" y="2988"/>
                  <a:ext cx="13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000">
                      <a:latin typeface="Helvetica" charset="0"/>
                    </a:rPr>
                    <a:t>0</a:t>
                  </a:r>
                </a:p>
              </p:txBody>
            </p:sp>
          </p:grpSp>
          <p:sp>
            <p:nvSpPr>
              <p:cNvPr id="84032" name="Text Box 92"/>
              <p:cNvSpPr txBox="1">
                <a:spLocks noChangeArrowheads="1"/>
              </p:cNvSpPr>
              <p:nvPr/>
            </p:nvSpPr>
            <p:spPr bwMode="auto">
              <a:xfrm rot="-5400000">
                <a:off x="2359" y="3044"/>
                <a:ext cx="9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200">
                    <a:latin typeface="Helvetica" charset="0"/>
                  </a:rPr>
                  <a:t>Motion Detected (mm or degrees)</a:t>
                </a:r>
              </a:p>
            </p:txBody>
          </p:sp>
        </p:grpSp>
        <p:sp>
          <p:nvSpPr>
            <p:cNvPr id="84019" name="Text Box 93"/>
            <p:cNvSpPr txBox="1">
              <a:spLocks noChangeArrowheads="1"/>
            </p:cNvSpPr>
            <p:nvPr/>
          </p:nvSpPr>
          <p:spPr bwMode="auto">
            <a:xfrm>
              <a:off x="3128" y="2850"/>
              <a:ext cx="177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latin typeface="Helvetica" charset="0"/>
                </a:rPr>
                <a:t>Motion Correction Parameters</a:t>
              </a:r>
            </a:p>
          </p:txBody>
        </p:sp>
      </p:grpSp>
      <p:sp>
        <p:nvSpPr>
          <p:cNvPr id="1634398" name="Text Box 94"/>
          <p:cNvSpPr txBox="1">
            <a:spLocks noChangeArrowheads="1"/>
          </p:cNvSpPr>
          <p:nvPr/>
        </p:nvSpPr>
        <p:spPr bwMode="auto">
          <a:xfrm>
            <a:off x="5600700" y="908050"/>
            <a:ext cx="2305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800"/>
              <a:t>Even in the absence of head motion, mass motion creates huge problems</a:t>
            </a:r>
            <a:endParaRPr lang="en-US" altLang="en-US" sz="1400"/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5040313" y="2528888"/>
            <a:ext cx="669925" cy="1354137"/>
            <a:chOff x="3356" y="1661"/>
            <a:chExt cx="422" cy="853"/>
          </a:xfrm>
        </p:grpSpPr>
        <p:pic>
          <p:nvPicPr>
            <p:cNvPr id="84016" name="Picture 9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61"/>
              <a:ext cx="422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17" name="Text Box 97"/>
            <p:cNvSpPr txBox="1">
              <a:spLocks noChangeArrowheads="1"/>
            </p:cNvSpPr>
            <p:nvPr/>
          </p:nvSpPr>
          <p:spPr bwMode="auto">
            <a:xfrm>
              <a:off x="3424" y="234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30 s</a:t>
              </a:r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7799388" y="2528888"/>
            <a:ext cx="669925" cy="1354137"/>
            <a:chOff x="3356" y="1661"/>
            <a:chExt cx="422" cy="853"/>
          </a:xfrm>
        </p:grpSpPr>
        <p:pic>
          <p:nvPicPr>
            <p:cNvPr id="84014" name="Picture 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61"/>
              <a:ext cx="422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15" name="Text Box 100"/>
            <p:cNvSpPr txBox="1">
              <a:spLocks noChangeArrowheads="1"/>
            </p:cNvSpPr>
            <p:nvPr/>
          </p:nvSpPr>
          <p:spPr bwMode="auto">
            <a:xfrm>
              <a:off x="3424" y="2341"/>
              <a:ext cx="29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200"/>
                <a:t>30 s</a:t>
              </a:r>
            </a:p>
          </p:txBody>
        </p:sp>
      </p:grpSp>
      <p:sp>
        <p:nvSpPr>
          <p:cNvPr id="1634405" name="Rectangle 101"/>
          <p:cNvSpPr>
            <a:spLocks noChangeArrowheads="1"/>
          </p:cNvSpPr>
          <p:nvPr/>
        </p:nvSpPr>
        <p:spPr bwMode="auto">
          <a:xfrm>
            <a:off x="6267450" y="2862263"/>
            <a:ext cx="273050" cy="479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 sz="3200" u="sng"/>
          </a:p>
        </p:txBody>
      </p:sp>
      <p:sp>
        <p:nvSpPr>
          <p:cNvPr id="1634406" name="Text Box 102"/>
          <p:cNvSpPr txBox="1">
            <a:spLocks noChangeArrowheads="1"/>
          </p:cNvSpPr>
          <p:nvPr/>
        </p:nvSpPr>
        <p:spPr bwMode="auto">
          <a:xfrm>
            <a:off x="5565775" y="2708275"/>
            <a:ext cx="23479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tx2"/>
                </a:solidFill>
              </a:rPr>
              <a:t>Where is the signal correlated with the mass position?</a:t>
            </a:r>
          </a:p>
        </p:txBody>
      </p:sp>
      <p:sp>
        <p:nvSpPr>
          <p:cNvPr id="1634407" name="Oval 103"/>
          <p:cNvSpPr>
            <a:spLocks noChangeArrowheads="1"/>
          </p:cNvSpPr>
          <p:nvPr/>
        </p:nvSpPr>
        <p:spPr bwMode="auto">
          <a:xfrm>
            <a:off x="6070600" y="2420938"/>
            <a:ext cx="1366838" cy="1366837"/>
          </a:xfrm>
          <a:prstGeom prst="ellipse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000000"/>
                </a:solidFill>
              </a:rPr>
              <a:t>phantom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</a:rPr>
              <a:t>(fluid-filled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</a:rPr>
              <a:t>sphere)</a:t>
            </a:r>
          </a:p>
        </p:txBody>
      </p:sp>
      <p:sp>
        <p:nvSpPr>
          <p:cNvPr id="1634408" name="Text Box 104"/>
          <p:cNvSpPr txBox="1">
            <a:spLocks noChangeArrowheads="1"/>
          </p:cNvSpPr>
          <p:nvPr/>
        </p:nvSpPr>
        <p:spPr bwMode="auto">
          <a:xfrm>
            <a:off x="157163" y="6561138"/>
            <a:ext cx="866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400" i="1"/>
              <a:t>Culham, chapter in Cabeza &amp; Kingstone, Handbook of Functional Neuroimaging of Cognition (2</a:t>
            </a:r>
            <a:r>
              <a:rPr lang="en-US" altLang="en-US" sz="1400" i="1" baseline="30000"/>
              <a:t>nd</a:t>
            </a:r>
            <a:r>
              <a:rPr lang="en-US" altLang="en-US" sz="1400" i="1"/>
              <a:t> ed.), 2006</a:t>
            </a:r>
          </a:p>
        </p:txBody>
      </p:sp>
      <p:grpSp>
        <p:nvGrpSpPr>
          <p:cNvPr id="12" name="Group 146"/>
          <p:cNvGrpSpPr>
            <a:grpSpLocks/>
          </p:cNvGrpSpPr>
          <p:nvPr/>
        </p:nvGrpSpPr>
        <p:grpSpPr bwMode="auto">
          <a:xfrm>
            <a:off x="1066800" y="4749800"/>
            <a:ext cx="3255963" cy="1270000"/>
            <a:chOff x="5472" y="576"/>
            <a:chExt cx="2051" cy="800"/>
          </a:xfrm>
        </p:grpSpPr>
        <p:sp>
          <p:nvSpPr>
            <p:cNvPr id="83986" name="Text Box 118"/>
            <p:cNvSpPr txBox="1">
              <a:spLocks noChangeAspect="1" noChangeArrowheads="1"/>
            </p:cNvSpPr>
            <p:nvPr/>
          </p:nvSpPr>
          <p:spPr bwMode="auto">
            <a:xfrm>
              <a:off x="5472" y="1178"/>
              <a:ext cx="15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 b="1"/>
                <a:t>0</a:t>
              </a:r>
            </a:p>
          </p:txBody>
        </p:sp>
        <p:grpSp>
          <p:nvGrpSpPr>
            <p:cNvPr id="83987" name="Group 119"/>
            <p:cNvGrpSpPr>
              <a:grpSpLocks/>
            </p:cNvGrpSpPr>
            <p:nvPr/>
          </p:nvGrpSpPr>
          <p:grpSpPr bwMode="auto">
            <a:xfrm>
              <a:off x="5511" y="576"/>
              <a:ext cx="2006" cy="799"/>
              <a:chOff x="3049" y="3090"/>
              <a:chExt cx="2553" cy="1033"/>
            </a:xfrm>
          </p:grpSpPr>
          <p:sp>
            <p:nvSpPr>
              <p:cNvPr id="84009" name="Rectangle 120"/>
              <p:cNvSpPr>
                <a:spLocks noChangeArrowheads="1"/>
              </p:cNvSpPr>
              <p:nvPr/>
            </p:nvSpPr>
            <p:spPr bwMode="auto">
              <a:xfrm>
                <a:off x="5088" y="3092"/>
                <a:ext cx="514" cy="1031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 u="sng"/>
              </a:p>
            </p:txBody>
          </p:sp>
          <p:sp>
            <p:nvSpPr>
              <p:cNvPr id="84010" name="Rectangle 121"/>
              <p:cNvSpPr>
                <a:spLocks noChangeArrowheads="1"/>
              </p:cNvSpPr>
              <p:nvPr/>
            </p:nvSpPr>
            <p:spPr bwMode="auto">
              <a:xfrm>
                <a:off x="4576" y="3092"/>
                <a:ext cx="514" cy="1031"/>
              </a:xfrm>
              <a:prstGeom prst="rect">
                <a:avLst/>
              </a:prstGeom>
              <a:solidFill>
                <a:srgbClr val="88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 u="sng"/>
              </a:p>
            </p:txBody>
          </p:sp>
          <p:sp>
            <p:nvSpPr>
              <p:cNvPr id="84011" name="Rectangle 122"/>
              <p:cNvSpPr>
                <a:spLocks noChangeArrowheads="1"/>
              </p:cNvSpPr>
              <p:nvPr/>
            </p:nvSpPr>
            <p:spPr bwMode="auto">
              <a:xfrm>
                <a:off x="4063" y="3091"/>
                <a:ext cx="513" cy="1031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 u="sng"/>
              </a:p>
            </p:txBody>
          </p:sp>
          <p:sp>
            <p:nvSpPr>
              <p:cNvPr id="84012" name="Rectangle 123"/>
              <p:cNvSpPr>
                <a:spLocks noChangeArrowheads="1"/>
              </p:cNvSpPr>
              <p:nvPr/>
            </p:nvSpPr>
            <p:spPr bwMode="auto">
              <a:xfrm>
                <a:off x="3049" y="3090"/>
                <a:ext cx="514" cy="1031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 u="sng"/>
              </a:p>
            </p:txBody>
          </p:sp>
          <p:sp>
            <p:nvSpPr>
              <p:cNvPr id="84013" name="Rectangle 124"/>
              <p:cNvSpPr>
                <a:spLocks noChangeArrowheads="1"/>
              </p:cNvSpPr>
              <p:nvPr/>
            </p:nvSpPr>
            <p:spPr bwMode="auto">
              <a:xfrm>
                <a:off x="3551" y="3091"/>
                <a:ext cx="514" cy="1031"/>
              </a:xfrm>
              <a:prstGeom prst="rect">
                <a:avLst/>
              </a:prstGeom>
              <a:solidFill>
                <a:srgbClr val="88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3200" u="sng"/>
              </a:p>
            </p:txBody>
          </p:sp>
        </p:grpSp>
        <p:grpSp>
          <p:nvGrpSpPr>
            <p:cNvPr id="83988" name="Group 125"/>
            <p:cNvGrpSpPr>
              <a:grpSpLocks/>
            </p:cNvGrpSpPr>
            <p:nvPr/>
          </p:nvGrpSpPr>
          <p:grpSpPr bwMode="auto">
            <a:xfrm>
              <a:off x="5511" y="1308"/>
              <a:ext cx="2000" cy="47"/>
              <a:chOff x="3057" y="4001"/>
              <a:chExt cx="2538" cy="107"/>
            </a:xfrm>
          </p:grpSpPr>
          <p:sp>
            <p:nvSpPr>
              <p:cNvPr id="83992" name="Line 126"/>
              <p:cNvSpPr>
                <a:spLocks noChangeAspect="1" noChangeShapeType="1"/>
              </p:cNvSpPr>
              <p:nvPr/>
            </p:nvSpPr>
            <p:spPr bwMode="auto">
              <a:xfrm>
                <a:off x="3057" y="4099"/>
                <a:ext cx="47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93" name="Line 127"/>
              <p:cNvSpPr>
                <a:spLocks noChangeAspect="1" noChangeShapeType="1"/>
              </p:cNvSpPr>
              <p:nvPr/>
            </p:nvSpPr>
            <p:spPr bwMode="auto">
              <a:xfrm>
                <a:off x="3568" y="4100"/>
                <a:ext cx="47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94" name="Group 128"/>
              <p:cNvGrpSpPr>
                <a:grpSpLocks/>
              </p:cNvGrpSpPr>
              <p:nvPr/>
            </p:nvGrpSpPr>
            <p:grpSpPr bwMode="auto">
              <a:xfrm>
                <a:off x="3526" y="4001"/>
                <a:ext cx="49" cy="99"/>
                <a:chOff x="3526" y="4001"/>
                <a:chExt cx="49" cy="99"/>
              </a:xfrm>
            </p:grpSpPr>
            <p:sp>
              <p:nvSpPr>
                <p:cNvPr id="84007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3526" y="4002"/>
                  <a:ext cx="24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8" name="Line 130"/>
                <p:cNvSpPr>
                  <a:spLocks noChangeShapeType="1"/>
                </p:cNvSpPr>
                <p:nvPr/>
              </p:nvSpPr>
              <p:spPr bwMode="auto">
                <a:xfrm>
                  <a:off x="3550" y="4001"/>
                  <a:ext cx="25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3995" name="Group 131"/>
              <p:cNvGrpSpPr>
                <a:grpSpLocks/>
              </p:cNvGrpSpPr>
              <p:nvPr/>
            </p:nvGrpSpPr>
            <p:grpSpPr bwMode="auto">
              <a:xfrm>
                <a:off x="4039" y="4002"/>
                <a:ext cx="49" cy="99"/>
                <a:chOff x="3526" y="4001"/>
                <a:chExt cx="49" cy="99"/>
              </a:xfrm>
            </p:grpSpPr>
            <p:sp>
              <p:nvSpPr>
                <p:cNvPr id="84005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3526" y="4002"/>
                  <a:ext cx="24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6" name="Line 133"/>
                <p:cNvSpPr>
                  <a:spLocks noChangeShapeType="1"/>
                </p:cNvSpPr>
                <p:nvPr/>
              </p:nvSpPr>
              <p:spPr bwMode="auto">
                <a:xfrm>
                  <a:off x="3550" y="4001"/>
                  <a:ext cx="25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996" name="Line 134"/>
              <p:cNvSpPr>
                <a:spLocks noChangeAspect="1" noChangeShapeType="1"/>
              </p:cNvSpPr>
              <p:nvPr/>
            </p:nvSpPr>
            <p:spPr bwMode="auto">
              <a:xfrm>
                <a:off x="4081" y="4101"/>
                <a:ext cx="47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97" name="Group 135"/>
              <p:cNvGrpSpPr>
                <a:grpSpLocks/>
              </p:cNvGrpSpPr>
              <p:nvPr/>
            </p:nvGrpSpPr>
            <p:grpSpPr bwMode="auto">
              <a:xfrm>
                <a:off x="4552" y="4009"/>
                <a:ext cx="49" cy="99"/>
                <a:chOff x="3526" y="4001"/>
                <a:chExt cx="49" cy="99"/>
              </a:xfrm>
            </p:grpSpPr>
            <p:sp>
              <p:nvSpPr>
                <p:cNvPr id="84003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3526" y="4002"/>
                  <a:ext cx="24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4" name="Line 137"/>
                <p:cNvSpPr>
                  <a:spLocks noChangeShapeType="1"/>
                </p:cNvSpPr>
                <p:nvPr/>
              </p:nvSpPr>
              <p:spPr bwMode="auto">
                <a:xfrm>
                  <a:off x="3550" y="4001"/>
                  <a:ext cx="25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3998" name="Line 138"/>
              <p:cNvSpPr>
                <a:spLocks noChangeAspect="1" noChangeShapeType="1"/>
              </p:cNvSpPr>
              <p:nvPr/>
            </p:nvSpPr>
            <p:spPr bwMode="auto">
              <a:xfrm>
                <a:off x="4594" y="4102"/>
                <a:ext cx="47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3999" name="Group 139"/>
              <p:cNvGrpSpPr>
                <a:grpSpLocks/>
              </p:cNvGrpSpPr>
              <p:nvPr/>
            </p:nvGrpSpPr>
            <p:grpSpPr bwMode="auto">
              <a:xfrm>
                <a:off x="5065" y="4008"/>
                <a:ext cx="49" cy="99"/>
                <a:chOff x="3526" y="4001"/>
                <a:chExt cx="49" cy="99"/>
              </a:xfrm>
            </p:grpSpPr>
            <p:sp>
              <p:nvSpPr>
                <p:cNvPr id="84001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3526" y="4002"/>
                  <a:ext cx="24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02" name="Line 141"/>
                <p:cNvSpPr>
                  <a:spLocks noChangeShapeType="1"/>
                </p:cNvSpPr>
                <p:nvPr/>
              </p:nvSpPr>
              <p:spPr bwMode="auto">
                <a:xfrm>
                  <a:off x="3550" y="4001"/>
                  <a:ext cx="25" cy="9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000" name="Line 142"/>
              <p:cNvSpPr>
                <a:spLocks noChangeAspect="1" noChangeShapeType="1"/>
              </p:cNvSpPr>
              <p:nvPr/>
            </p:nvSpPr>
            <p:spPr bwMode="auto">
              <a:xfrm>
                <a:off x="5107" y="4103"/>
                <a:ext cx="48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89" name="Freeform 143"/>
            <p:cNvSpPr>
              <a:spLocks/>
            </p:cNvSpPr>
            <p:nvPr/>
          </p:nvSpPr>
          <p:spPr bwMode="auto">
            <a:xfrm>
              <a:off x="5518" y="668"/>
              <a:ext cx="2005" cy="629"/>
            </a:xfrm>
            <a:custGeom>
              <a:avLst/>
              <a:gdLst>
                <a:gd name="T0" fmla="*/ 613475 w 871"/>
                <a:gd name="T1" fmla="*/ 15122 h 480"/>
                <a:gd name="T2" fmla="*/ 1787606 w 871"/>
                <a:gd name="T3" fmla="*/ 15236 h 480"/>
                <a:gd name="T4" fmla="*/ 3012737 w 871"/>
                <a:gd name="T5" fmla="*/ 15264 h 480"/>
                <a:gd name="T6" fmla="*/ 4182085 w 871"/>
                <a:gd name="T7" fmla="*/ 15352 h 480"/>
                <a:gd name="T8" fmla="*/ 5407213 w 871"/>
                <a:gd name="T9" fmla="*/ 15276 h 480"/>
                <a:gd name="T10" fmla="*/ 6581006 w 871"/>
                <a:gd name="T11" fmla="*/ 14962 h 480"/>
                <a:gd name="T12" fmla="*/ 7791474 w 871"/>
                <a:gd name="T13" fmla="*/ 15087 h 480"/>
                <a:gd name="T14" fmla="*/ 8962127 w 871"/>
                <a:gd name="T15" fmla="*/ 15557 h 480"/>
                <a:gd name="T16" fmla="*/ 10185952 w 871"/>
                <a:gd name="T17" fmla="*/ 15557 h 480"/>
                <a:gd name="T18" fmla="*/ 11426868 w 871"/>
                <a:gd name="T19" fmla="*/ 15557 h 480"/>
                <a:gd name="T20" fmla="*/ 12600962 w 871"/>
                <a:gd name="T21" fmla="*/ 15490 h 480"/>
                <a:gd name="T22" fmla="*/ 13812137 w 871"/>
                <a:gd name="T23" fmla="*/ 15687 h 480"/>
                <a:gd name="T24" fmla="*/ 14982840 w 871"/>
                <a:gd name="T25" fmla="*/ 15932 h 480"/>
                <a:gd name="T26" fmla="*/ 16205579 w 871"/>
                <a:gd name="T27" fmla="*/ 15593 h 480"/>
                <a:gd name="T28" fmla="*/ 17379713 w 871"/>
                <a:gd name="T29" fmla="*/ 7258 h 480"/>
                <a:gd name="T30" fmla="*/ 18599363 w 871"/>
                <a:gd name="T31" fmla="*/ 15490 h 480"/>
                <a:gd name="T32" fmla="*/ 19774189 w 871"/>
                <a:gd name="T33" fmla="*/ 15383 h 480"/>
                <a:gd name="T34" fmla="*/ 20985955 w 871"/>
                <a:gd name="T35" fmla="*/ 15521 h 480"/>
                <a:gd name="T36" fmla="*/ 22226125 w 871"/>
                <a:gd name="T37" fmla="*/ 15521 h 480"/>
                <a:gd name="T38" fmla="*/ 23400256 w 871"/>
                <a:gd name="T39" fmla="*/ 15276 h 480"/>
                <a:gd name="T40" fmla="*/ 24620046 w 871"/>
                <a:gd name="T41" fmla="*/ 15490 h 480"/>
                <a:gd name="T42" fmla="*/ 25793697 w 871"/>
                <a:gd name="T43" fmla="*/ 15428 h 480"/>
                <a:gd name="T44" fmla="*/ 27006616 w 871"/>
                <a:gd name="T45" fmla="*/ 15794 h 480"/>
                <a:gd name="T46" fmla="*/ 28180298 w 871"/>
                <a:gd name="T47" fmla="*/ 15873 h 480"/>
                <a:gd name="T48" fmla="*/ 29400134 w 871"/>
                <a:gd name="T49" fmla="*/ 16005 h 480"/>
                <a:gd name="T50" fmla="*/ 30574777 w 871"/>
                <a:gd name="T51" fmla="*/ 15627 h 480"/>
                <a:gd name="T52" fmla="*/ 31794873 w 871"/>
                <a:gd name="T53" fmla="*/ 15687 h 480"/>
                <a:gd name="T54" fmla="*/ 32968756 w 871"/>
                <a:gd name="T55" fmla="*/ 15958 h 480"/>
                <a:gd name="T56" fmla="*/ 34208145 w 871"/>
                <a:gd name="T57" fmla="*/ 16050 h 480"/>
                <a:gd name="T58" fmla="*/ 35420606 w 871"/>
                <a:gd name="T59" fmla="*/ 0 h 480"/>
                <a:gd name="T60" fmla="*/ 36594733 w 871"/>
                <a:gd name="T61" fmla="*/ 15557 h 480"/>
                <a:gd name="T62" fmla="*/ 37814585 w 871"/>
                <a:gd name="T63" fmla="*/ 15490 h 480"/>
                <a:gd name="T64" fmla="*/ 38989216 w 871"/>
                <a:gd name="T65" fmla="*/ 15873 h 480"/>
                <a:gd name="T66" fmla="*/ 40199355 w 871"/>
                <a:gd name="T67" fmla="*/ 15593 h 480"/>
                <a:gd name="T68" fmla="*/ 41373488 w 871"/>
                <a:gd name="T69" fmla="*/ 15087 h 480"/>
                <a:gd name="T70" fmla="*/ 42593239 w 871"/>
                <a:gd name="T71" fmla="*/ 15711 h 480"/>
                <a:gd name="T72" fmla="*/ 43767964 w 871"/>
                <a:gd name="T73" fmla="*/ 15687 h 4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1"/>
                <a:gd name="T112" fmla="*/ 0 h 480"/>
                <a:gd name="T113" fmla="*/ 871 w 871"/>
                <a:gd name="T114" fmla="*/ 480 h 4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1" h="480">
                  <a:moveTo>
                    <a:pt x="0" y="439"/>
                  </a:moveTo>
                  <a:lnTo>
                    <a:pt x="12" y="450"/>
                  </a:lnTo>
                  <a:lnTo>
                    <a:pt x="23" y="458"/>
                  </a:lnTo>
                  <a:lnTo>
                    <a:pt x="35" y="453"/>
                  </a:lnTo>
                  <a:lnTo>
                    <a:pt x="47" y="442"/>
                  </a:lnTo>
                  <a:lnTo>
                    <a:pt x="59" y="454"/>
                  </a:lnTo>
                  <a:lnTo>
                    <a:pt x="71" y="451"/>
                  </a:lnTo>
                  <a:lnTo>
                    <a:pt x="82" y="457"/>
                  </a:lnTo>
                  <a:lnTo>
                    <a:pt x="94" y="450"/>
                  </a:lnTo>
                  <a:lnTo>
                    <a:pt x="106" y="455"/>
                  </a:lnTo>
                  <a:lnTo>
                    <a:pt x="118" y="459"/>
                  </a:lnTo>
                  <a:lnTo>
                    <a:pt x="129" y="446"/>
                  </a:lnTo>
                  <a:lnTo>
                    <a:pt x="141" y="456"/>
                  </a:lnTo>
                  <a:lnTo>
                    <a:pt x="153" y="449"/>
                  </a:lnTo>
                  <a:lnTo>
                    <a:pt x="165" y="283"/>
                  </a:lnTo>
                  <a:lnTo>
                    <a:pt x="176" y="463"/>
                  </a:lnTo>
                  <a:lnTo>
                    <a:pt x="188" y="451"/>
                  </a:lnTo>
                  <a:lnTo>
                    <a:pt x="200" y="463"/>
                  </a:lnTo>
                  <a:lnTo>
                    <a:pt x="212" y="465"/>
                  </a:lnTo>
                  <a:lnTo>
                    <a:pt x="224" y="463"/>
                  </a:lnTo>
                  <a:lnTo>
                    <a:pt x="235" y="466"/>
                  </a:lnTo>
                  <a:lnTo>
                    <a:pt x="247" y="461"/>
                  </a:lnTo>
                  <a:lnTo>
                    <a:pt x="259" y="465"/>
                  </a:lnTo>
                  <a:lnTo>
                    <a:pt x="271" y="467"/>
                  </a:lnTo>
                  <a:lnTo>
                    <a:pt x="282" y="463"/>
                  </a:lnTo>
                  <a:lnTo>
                    <a:pt x="294" y="474"/>
                  </a:lnTo>
                  <a:lnTo>
                    <a:pt x="306" y="473"/>
                  </a:lnTo>
                  <a:lnTo>
                    <a:pt x="318" y="464"/>
                  </a:lnTo>
                  <a:lnTo>
                    <a:pt x="330" y="469"/>
                  </a:lnTo>
                  <a:lnTo>
                    <a:pt x="341" y="216"/>
                  </a:lnTo>
                  <a:lnTo>
                    <a:pt x="353" y="455"/>
                  </a:lnTo>
                  <a:lnTo>
                    <a:pt x="365" y="461"/>
                  </a:lnTo>
                  <a:lnTo>
                    <a:pt x="377" y="453"/>
                  </a:lnTo>
                  <a:lnTo>
                    <a:pt x="388" y="458"/>
                  </a:lnTo>
                  <a:lnTo>
                    <a:pt x="400" y="462"/>
                  </a:lnTo>
                  <a:lnTo>
                    <a:pt x="412" y="462"/>
                  </a:lnTo>
                  <a:lnTo>
                    <a:pt x="424" y="465"/>
                  </a:lnTo>
                  <a:lnTo>
                    <a:pt x="436" y="462"/>
                  </a:lnTo>
                  <a:lnTo>
                    <a:pt x="447" y="462"/>
                  </a:lnTo>
                  <a:lnTo>
                    <a:pt x="459" y="455"/>
                  </a:lnTo>
                  <a:lnTo>
                    <a:pt x="471" y="462"/>
                  </a:lnTo>
                  <a:lnTo>
                    <a:pt x="483" y="461"/>
                  </a:lnTo>
                  <a:lnTo>
                    <a:pt x="494" y="463"/>
                  </a:lnTo>
                  <a:lnTo>
                    <a:pt x="506" y="459"/>
                  </a:lnTo>
                  <a:lnTo>
                    <a:pt x="518" y="57"/>
                  </a:lnTo>
                  <a:lnTo>
                    <a:pt x="530" y="470"/>
                  </a:lnTo>
                  <a:lnTo>
                    <a:pt x="541" y="474"/>
                  </a:lnTo>
                  <a:lnTo>
                    <a:pt x="553" y="472"/>
                  </a:lnTo>
                  <a:lnTo>
                    <a:pt x="565" y="473"/>
                  </a:lnTo>
                  <a:lnTo>
                    <a:pt x="577" y="476"/>
                  </a:lnTo>
                  <a:lnTo>
                    <a:pt x="589" y="467"/>
                  </a:lnTo>
                  <a:lnTo>
                    <a:pt x="600" y="465"/>
                  </a:lnTo>
                  <a:lnTo>
                    <a:pt x="612" y="480"/>
                  </a:lnTo>
                  <a:lnTo>
                    <a:pt x="624" y="467"/>
                  </a:lnTo>
                  <a:lnTo>
                    <a:pt x="636" y="474"/>
                  </a:lnTo>
                  <a:lnTo>
                    <a:pt x="647" y="475"/>
                  </a:lnTo>
                  <a:lnTo>
                    <a:pt x="659" y="467"/>
                  </a:lnTo>
                  <a:lnTo>
                    <a:pt x="671" y="478"/>
                  </a:lnTo>
                  <a:lnTo>
                    <a:pt x="683" y="465"/>
                  </a:lnTo>
                  <a:lnTo>
                    <a:pt x="695" y="0"/>
                  </a:lnTo>
                  <a:lnTo>
                    <a:pt x="706" y="475"/>
                  </a:lnTo>
                  <a:lnTo>
                    <a:pt x="718" y="463"/>
                  </a:lnTo>
                  <a:lnTo>
                    <a:pt x="730" y="465"/>
                  </a:lnTo>
                  <a:lnTo>
                    <a:pt x="742" y="461"/>
                  </a:lnTo>
                  <a:lnTo>
                    <a:pt x="753" y="470"/>
                  </a:lnTo>
                  <a:lnTo>
                    <a:pt x="765" y="472"/>
                  </a:lnTo>
                  <a:lnTo>
                    <a:pt x="777" y="461"/>
                  </a:lnTo>
                  <a:lnTo>
                    <a:pt x="789" y="464"/>
                  </a:lnTo>
                  <a:lnTo>
                    <a:pt x="800" y="462"/>
                  </a:lnTo>
                  <a:lnTo>
                    <a:pt x="812" y="449"/>
                  </a:lnTo>
                  <a:lnTo>
                    <a:pt x="824" y="464"/>
                  </a:lnTo>
                  <a:lnTo>
                    <a:pt x="836" y="468"/>
                  </a:lnTo>
                  <a:lnTo>
                    <a:pt x="848" y="460"/>
                  </a:lnTo>
                  <a:lnTo>
                    <a:pt x="859" y="467"/>
                  </a:lnTo>
                  <a:lnTo>
                    <a:pt x="871" y="455"/>
                  </a:lnTo>
                </a:path>
              </a:pathLst>
            </a:cu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0" name="Line 144"/>
            <p:cNvSpPr>
              <a:spLocks noChangeShapeType="1"/>
            </p:cNvSpPr>
            <p:nvPr/>
          </p:nvSpPr>
          <p:spPr bwMode="auto">
            <a:xfrm flipV="1">
              <a:off x="5496" y="1284"/>
              <a:ext cx="50" cy="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91" name="Rectangle 145"/>
            <p:cNvSpPr>
              <a:spLocks noChangeArrowheads="1"/>
            </p:cNvSpPr>
            <p:nvPr/>
          </p:nvSpPr>
          <p:spPr bwMode="auto">
            <a:xfrm>
              <a:off x="5511" y="576"/>
              <a:ext cx="2000" cy="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 u="sng"/>
            </a:p>
          </p:txBody>
        </p:sp>
      </p:grpSp>
      <p:sp>
        <p:nvSpPr>
          <p:cNvPr id="1634451" name="Rectangle 147"/>
          <p:cNvSpPr>
            <a:spLocks noChangeArrowheads="1"/>
          </p:cNvSpPr>
          <p:nvPr/>
        </p:nvSpPr>
        <p:spPr bwMode="auto">
          <a:xfrm>
            <a:off x="893763" y="4638675"/>
            <a:ext cx="228600" cy="1371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 sz="3200" u="sng"/>
          </a:p>
        </p:txBody>
      </p:sp>
      <p:sp>
        <p:nvSpPr>
          <p:cNvPr id="1634452" name="Text Box 148"/>
          <p:cNvSpPr txBox="1">
            <a:spLocks noChangeArrowheads="1"/>
          </p:cNvSpPr>
          <p:nvPr/>
        </p:nvSpPr>
        <p:spPr bwMode="auto">
          <a:xfrm>
            <a:off x="903288" y="5703888"/>
            <a:ext cx="25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/>
              <a:t>0</a:t>
            </a:r>
            <a:endParaRPr lang="en-US" altLang="en-US" sz="3200" u="sng"/>
          </a:p>
        </p:txBody>
      </p:sp>
      <p:sp>
        <p:nvSpPr>
          <p:cNvPr id="1634453" name="Text Box 149"/>
          <p:cNvSpPr txBox="1">
            <a:spLocks noChangeArrowheads="1"/>
          </p:cNvSpPr>
          <p:nvPr/>
        </p:nvSpPr>
        <p:spPr bwMode="auto">
          <a:xfrm>
            <a:off x="762000" y="48006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/>
              <a:t>900</a:t>
            </a:r>
            <a:endParaRPr lang="en-US" altLang="en-US" sz="3200" u="sng"/>
          </a:p>
        </p:txBody>
      </p:sp>
    </p:spTree>
    <p:extLst>
      <p:ext uri="{BB962C8B-B14F-4D97-AF65-F5344CB8AC3E}">
        <p14:creationId xmlns:p14="http://schemas.microsoft.com/office/powerpoint/2010/main" val="18256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98" grpId="0"/>
      <p:bldP spid="1634405" grpId="0" animBg="1"/>
      <p:bldP spid="1634406" grpId="0"/>
      <p:bldP spid="1634406" grpId="1"/>
      <p:bldP spid="1634407" grpId="0" animBg="1"/>
      <p:bldP spid="1634451" grpId="0" animBg="1"/>
      <p:bldP spid="1634452" grpId="0"/>
      <p:bldP spid="16344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Mass Motion Distort Magnetic Field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pic>
        <p:nvPicPr>
          <p:cNvPr id="86019" name="Picture 4" descr="screen-cap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863" y="958850"/>
            <a:ext cx="5754687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447675" y="6315075"/>
            <a:ext cx="45768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dirty="0"/>
              <a:t>Barry et al., 2009, </a:t>
            </a:r>
            <a:r>
              <a:rPr lang="en-US" altLang="en-US" sz="1600" i="1" dirty="0"/>
              <a:t>Magnetic Resonance Imaging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56324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Motion Correction Algorithms</a:t>
            </a:r>
            <a:endParaRPr lang="en-US" altLang="en-US" sz="2800" b="1">
              <a:ea typeface="ＭＳ Ｐゴシック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14400"/>
            <a:ext cx="8278812" cy="5181600"/>
          </a:xfrm>
        </p:spPr>
        <p:txBody>
          <a:bodyPr/>
          <a:lstStyle/>
          <a:p>
            <a:pPr marL="457200" indent="-457200" eaLnBrk="1" hangingPunct="1"/>
            <a:r>
              <a:rPr lang="en-US" altLang="en-US" dirty="0">
                <a:ea typeface="ＭＳ Ｐゴシック" charset="-128"/>
              </a:rPr>
              <a:t>Existing algorithms correct two of our three problems: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Head motion leads to spurious activation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Regions of interest move over time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Motion of head (or any other large mass) leads to changes to field map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altLang="en-US" dirty="0"/>
          </a:p>
          <a:p>
            <a:pPr marL="457200" indent="-457200" eaLnBrk="1" hangingPunct="1"/>
            <a:r>
              <a:rPr lang="en-US" altLang="en-US" dirty="0">
                <a:ea typeface="ＭＳ Ｐゴシック" charset="-128"/>
              </a:rPr>
              <a:t>Sometimes algorithms can introduce artifacts that weren’t there in the first place (</a:t>
            </a:r>
            <a:r>
              <a:rPr lang="en-US" altLang="en-US" dirty="0" err="1">
                <a:ea typeface="ＭＳ Ｐゴシック" charset="-128"/>
              </a:rPr>
              <a:t>Friere</a:t>
            </a:r>
            <a:r>
              <a:rPr lang="en-US" altLang="en-US" dirty="0">
                <a:ea typeface="ＭＳ Ｐゴシック" charset="-128"/>
              </a:rPr>
              <a:t> &amp; </a:t>
            </a:r>
            <a:r>
              <a:rPr lang="en-US" altLang="en-US" dirty="0" err="1">
                <a:ea typeface="ＭＳ Ｐゴシック" charset="-128"/>
              </a:rPr>
              <a:t>Mangin</a:t>
            </a:r>
            <a:r>
              <a:rPr lang="en-US" altLang="en-US" dirty="0">
                <a:ea typeface="ＭＳ Ｐゴシック" charset="-128"/>
              </a:rPr>
              <a:t>, 2001, </a:t>
            </a:r>
            <a:r>
              <a:rPr lang="en-US" altLang="en-US" i="1" dirty="0">
                <a:ea typeface="ＭＳ Ｐゴシック" charset="-128"/>
              </a:rPr>
              <a:t>NeuroImage</a:t>
            </a:r>
            <a:r>
              <a:rPr lang="en-US" altLang="en-US" dirty="0">
                <a:ea typeface="ＭＳ Ｐゴシック" charset="-128"/>
              </a:rPr>
              <a:t>)</a:t>
            </a:r>
          </a:p>
          <a:p>
            <a:pPr marL="457200" indent="-457200" eaLnBrk="1" hangingPunct="1"/>
            <a:endParaRPr lang="en-US" altLang="en-US" dirty="0">
              <a:ea typeface="ＭＳ Ｐゴシック" charset="-128"/>
            </a:endParaRP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FF00"/>
                </a:solidFill>
              </a:rPr>
              <a:t>√</a:t>
            </a: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539750" y="173672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FF00"/>
                </a:solidFill>
              </a:rPr>
              <a:t>√</a:t>
            </a: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539750" y="2132013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49265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The Fridge Rule</a:t>
            </a:r>
            <a:endParaRPr lang="en-US" altLang="en-US" sz="2800" b="1">
              <a:ea typeface="ＭＳ Ｐゴシック" charset="-128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When it doubt, throw it out!</a:t>
            </a:r>
          </a:p>
        </p:txBody>
      </p:sp>
      <p:pic>
        <p:nvPicPr>
          <p:cNvPr id="90115" name="Picture 7" descr="19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1773238"/>
            <a:ext cx="64087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98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Head Restraint</a:t>
            </a:r>
            <a:endParaRPr lang="en-CA" altLang="en-US" sz="2800" b="1">
              <a:ea typeface="ＭＳ Ｐゴシック" charset="-128"/>
            </a:endParaRPr>
          </a:p>
        </p:txBody>
      </p:sp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4" descr="Coi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365125" y="3363913"/>
            <a:ext cx="2225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/>
              <a:t>Head Vise</a:t>
            </a:r>
          </a:p>
          <a:p>
            <a:pPr algn="ctr" eaLnBrk="1" hangingPunct="1"/>
            <a:r>
              <a:rPr lang="en-US" altLang="en-US" sz="1400"/>
              <a:t>(more comfortable than it sounds!)</a:t>
            </a:r>
            <a:endParaRPr lang="en-CA" altLang="en-US" sz="1400"/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3581400" y="4648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Bite Bar</a:t>
            </a:r>
          </a:p>
        </p:txBody>
      </p:sp>
      <p:sp>
        <p:nvSpPr>
          <p:cNvPr id="92166" name="Text Box 7"/>
          <p:cNvSpPr txBox="1">
            <a:spLocks noChangeArrowheads="1"/>
          </p:cNvSpPr>
          <p:nvPr/>
        </p:nvSpPr>
        <p:spPr bwMode="auto">
          <a:xfrm>
            <a:off x="1187450" y="6092825"/>
            <a:ext cx="6732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Often a bunch of foam padding works as well as anything</a:t>
            </a:r>
          </a:p>
        </p:txBody>
      </p:sp>
      <p:pic>
        <p:nvPicPr>
          <p:cNvPr id="92167" name="Picture 8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1800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9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836613"/>
            <a:ext cx="22320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9" name="Text Box 10"/>
          <p:cNvSpPr txBox="1">
            <a:spLocks noChangeArrowheads="1"/>
          </p:cNvSpPr>
          <p:nvPr/>
        </p:nvSpPr>
        <p:spPr bwMode="auto">
          <a:xfrm>
            <a:off x="6372225" y="2636838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Vacuum Pack</a:t>
            </a:r>
          </a:p>
        </p:txBody>
      </p:sp>
      <p:sp>
        <p:nvSpPr>
          <p:cNvPr id="92170" name="Text Box 11"/>
          <p:cNvSpPr txBox="1">
            <a:spLocks noChangeArrowheads="1"/>
          </p:cNvSpPr>
          <p:nvPr/>
        </p:nvSpPr>
        <p:spPr bwMode="auto">
          <a:xfrm>
            <a:off x="6084888" y="5229225"/>
            <a:ext cx="2519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/>
              <a:t>Thermoplastic mask</a:t>
            </a:r>
          </a:p>
        </p:txBody>
      </p:sp>
      <p:pic>
        <p:nvPicPr>
          <p:cNvPr id="192527" name="Picture 15" descr="0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24479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Prevention is the Best Remedy</a:t>
            </a:r>
            <a:endParaRPr lang="en-CA" altLang="en-US" sz="2800" b="1">
              <a:ea typeface="ＭＳ Ｐゴシック" charset="-128"/>
            </a:endParaRP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538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Tell your subjects how to be good subjects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“Don’t move” is too vague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Make sure the subject is comfy going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avoid “princess and the pea” phenomenon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Emphasize importance of not moving at all during beeping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do not change posture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possible, do not swallow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do not change posture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do not change mouth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do not tense up at start of scan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Discourage any movements that would displace the head between scans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Do not use compressible head support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ea typeface="ＭＳ Ｐゴシック" charset="-128"/>
              </a:rPr>
              <a:t>For a summary of info to give first-time subjects, see</a:t>
            </a:r>
          </a:p>
          <a:p>
            <a:pPr marL="800100" lvl="2" indent="0" eaLnBrk="1" hangingPunct="1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chemeClr val="tx2"/>
                </a:solidFill>
                <a:ea typeface="ＭＳ Ｐゴシック" charset="-128"/>
              </a:rPr>
              <a:t>http://</a:t>
            </a:r>
            <a:r>
              <a:rPr lang="en-US" altLang="en-US" sz="2000" dirty="0" err="1">
                <a:solidFill>
                  <a:schemeClr val="tx2"/>
                </a:solidFill>
                <a:ea typeface="ＭＳ Ｐゴシック" charset="-128"/>
              </a:rPr>
              <a:t>www.culhamlab.com</a:t>
            </a:r>
            <a:r>
              <a:rPr lang="en-US" altLang="en-US" sz="2000" dirty="0">
                <a:solidFill>
                  <a:schemeClr val="tx2"/>
                </a:solidFill>
                <a:ea typeface="ＭＳ Ｐゴシック" charset="-128"/>
              </a:rPr>
              <a:t>/participants/</a:t>
            </a:r>
          </a:p>
        </p:txBody>
      </p:sp>
    </p:spTree>
    <p:extLst>
      <p:ext uri="{BB962C8B-B14F-4D97-AF65-F5344CB8AC3E}">
        <p14:creationId xmlns:p14="http://schemas.microsoft.com/office/powerpoint/2010/main" val="2624430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Mock “0 T” Scanners</a:t>
            </a:r>
          </a:p>
        </p:txBody>
      </p:sp>
      <p:pic>
        <p:nvPicPr>
          <p:cNvPr id="98306" name="Picture 4" descr="0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990600"/>
            <a:ext cx="72104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0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Head Motion: Main Artifacts</a:t>
            </a:r>
            <a:endParaRPr lang="en-CA" altLang="en-US" sz="2800" b="1" dirty="0">
              <a:ea typeface="ＭＳ Ｐゴシック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11B47-3F50-6E43-994F-D060E56BC50A}"/>
              </a:ext>
            </a:extLst>
          </p:cNvPr>
          <p:cNvSpPr/>
          <p:nvPr/>
        </p:nvSpPr>
        <p:spPr>
          <a:xfrm>
            <a:off x="28030" y="873646"/>
            <a:ext cx="8648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Head motion leads to spurious activation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dirty="0"/>
              <a:t>most noticeable at edges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Regions of interest shift over time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 dirty="0"/>
              <a:t>Motion of head (or any other large mass) leads to changes to field map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188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Head Motion: Main Artifacts</a:t>
            </a:r>
            <a:endParaRPr lang="en-CA" altLang="en-US" sz="2800" b="1" dirty="0">
              <a:ea typeface="ＭＳ Ｐゴシック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11B47-3F50-6E43-994F-D060E56BC50A}"/>
              </a:ext>
            </a:extLst>
          </p:cNvPr>
          <p:cNvSpPr/>
          <p:nvPr/>
        </p:nvSpPr>
        <p:spPr>
          <a:xfrm>
            <a:off x="28030" y="873646"/>
            <a:ext cx="8648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>
                <a:solidFill>
                  <a:srgbClr val="7FF22D"/>
                </a:solidFill>
              </a:rPr>
              <a:t>Head motion leads to spurious activation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FF22D"/>
                </a:solidFill>
              </a:rPr>
              <a:t>most noticeable at edges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en-US" dirty="0"/>
              <a:t>Regions of interest shift over time</a:t>
            </a:r>
          </a:p>
          <a:p>
            <a:pPr marL="838200" lvl="1" indent="-381000">
              <a:buFontTx/>
              <a:buAutoNum type="arabicPeriod"/>
            </a:pPr>
            <a:r>
              <a:rPr lang="en-US" altLang="en-US" dirty="0"/>
              <a:t>Motion of head (or any other large mass) leads to changes to field map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51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680" y="881112"/>
            <a:ext cx="3606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01" y="620688"/>
            <a:ext cx="3606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6265" y="1312839"/>
            <a:ext cx="3384550" cy="730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509567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6691" y="4437112"/>
            <a:ext cx="18161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15616" y="4365104"/>
            <a:ext cx="1871662" cy="2232025"/>
          </a:xfrm>
          <a:prstGeom prst="rect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273109" y="4365104"/>
            <a:ext cx="1871662" cy="2232025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57268" y="1139492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1139492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Artifacts: z direction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7215107" y="1057525"/>
            <a:ext cx="288032" cy="96403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36096" y="1313633"/>
            <a:ext cx="3384550" cy="714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20577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25" y="1340443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49" b="74359" l="25253" r="74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67988"/>
            <a:ext cx="18161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81125" y="1195980"/>
            <a:ext cx="1871662" cy="2232025"/>
          </a:xfrm>
          <a:prstGeom prst="rect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38618" y="1195980"/>
            <a:ext cx="1871662" cy="2232025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579438"/>
          </a:xfrm>
        </p:spPr>
        <p:txBody>
          <a:bodyPr/>
          <a:lstStyle/>
          <a:p>
            <a:r>
              <a:rPr lang="en-US"/>
              <a:t>Motion Artifacts: z direction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672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77165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</p:spTree>
    <p:extLst>
      <p:ext uri="{BB962C8B-B14F-4D97-AF65-F5344CB8AC3E}">
        <p14:creationId xmlns:p14="http://schemas.microsoft.com/office/powerpoint/2010/main" val="107937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25" y="1340443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49" b="74359" l="25253" r="74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67988"/>
            <a:ext cx="18161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81125" y="1195980"/>
            <a:ext cx="1871662" cy="2232025"/>
          </a:xfrm>
          <a:prstGeom prst="rect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38618" y="1195980"/>
            <a:ext cx="1871662" cy="2232025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49" b="74359" l="25253" r="74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3673251"/>
            <a:ext cx="18161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73250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30743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Motion Artifacts: z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25" y="1340443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49" b="74359" l="25253" r="74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67988"/>
            <a:ext cx="18161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81125" y="1195980"/>
            <a:ext cx="1871662" cy="2232025"/>
          </a:xfrm>
          <a:prstGeom prst="rect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38618" y="1195980"/>
            <a:ext cx="1871662" cy="2232025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949" b="74359" l="25253" r="747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0472" y="3718986"/>
            <a:ext cx="18161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3250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0743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FF9D4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73251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2250" y="3933056"/>
            <a:ext cx="1079500" cy="1295400"/>
          </a:xfrm>
          <a:prstGeom prst="rect">
            <a:avLst/>
          </a:prstGeom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34614" y="5506775"/>
            <a:ext cx="888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  <a:p>
            <a:pPr algn="ctr" eaLnBrk="1" hangingPunct="1"/>
            <a:r>
              <a:rPr lang="en-US" altLang="en-US" sz="2000" dirty="0"/>
              <a:t>-</a:t>
            </a:r>
          </a:p>
          <a:p>
            <a:pPr algn="ctr"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015" y="3229983"/>
            <a:ext cx="818465" cy="3327400"/>
          </a:xfrm>
          <a:prstGeom prst="rect">
            <a:avLst/>
          </a:prstGeom>
        </p:spPr>
      </p:pic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79438"/>
          </a:xfrm>
        </p:spPr>
        <p:txBody>
          <a:bodyPr/>
          <a:lstStyle/>
          <a:p>
            <a:r>
              <a:rPr lang="en-US"/>
              <a:t>Motion Artifacts: z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4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25" y="1340443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81125" y="1195980"/>
            <a:ext cx="1871662" cy="2232025"/>
          </a:xfrm>
          <a:prstGeom prst="rect">
            <a:avLst/>
          </a:prstGeom>
          <a:noFill/>
          <a:ln w="38100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38618" y="1195980"/>
            <a:ext cx="1871662" cy="2232025"/>
          </a:xfrm>
          <a:prstGeom prst="rect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Artifacts: y direction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duotone>
              <a:prstClr val="black"/>
              <a:srgbClr val="7FF22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000" b="100000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3673251"/>
            <a:ext cx="1872208" cy="9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73250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30743" y="3477765"/>
            <a:ext cx="88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34614" y="5506775"/>
            <a:ext cx="8885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FF66FF"/>
                </a:solidFill>
              </a:rPr>
              <a:t>Time1</a:t>
            </a:r>
          </a:p>
          <a:p>
            <a:pPr algn="ctr" eaLnBrk="1" hangingPunct="1"/>
            <a:r>
              <a:rPr lang="en-US" altLang="en-US" sz="2000" dirty="0"/>
              <a:t>-</a:t>
            </a:r>
          </a:p>
          <a:p>
            <a:pPr algn="ctr" eaLnBrk="1" hangingPunct="1"/>
            <a:r>
              <a:rPr lang="en-US" altLang="en-US" sz="2000" dirty="0">
                <a:solidFill>
                  <a:srgbClr val="92D050"/>
                </a:solidFill>
              </a:rPr>
              <a:t>Time2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1" b="8214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906" y="1193221"/>
            <a:ext cx="18859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hqprint">
            <a:duotone>
              <a:prstClr val="black"/>
              <a:srgbClr val="FF9D4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67213" l="18447" r="83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4581128"/>
            <a:ext cx="1885950" cy="11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047" y="3832722"/>
            <a:ext cx="1892300" cy="7947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047" y="4517863"/>
            <a:ext cx="1740470" cy="1036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015" y="3229983"/>
            <a:ext cx="81846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711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sych9223_F2016_L04_Preprocessing" id="{B42096A0-15AA-D44C-9FC3-AA0050133DDD}" vid="{6B7ED6BC-4C1C-EE4E-8FA0-8888AAF5A79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845</Words>
  <Application>Microsoft Macintosh PowerPoint</Application>
  <PresentationFormat>On-screen Show (4:3)</PresentationFormat>
  <Paragraphs>210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Helvetica</vt:lpstr>
      <vt:lpstr>Times New Roman</vt:lpstr>
      <vt:lpstr>Default Design</vt:lpstr>
      <vt:lpstr>Image</vt:lpstr>
      <vt:lpstr>Motion Artifacts</vt:lpstr>
      <vt:lpstr>What’s the most common source of physiological noise?</vt:lpstr>
      <vt:lpstr>Head Motion: Main Artifacts</vt:lpstr>
      <vt:lpstr>Head Motion: Main Artifacts</vt:lpstr>
      <vt:lpstr>Motion Artifacts: z direction</vt:lpstr>
      <vt:lpstr>Motion Artifacts: z direction</vt:lpstr>
      <vt:lpstr>Motion Artifacts: z direction</vt:lpstr>
      <vt:lpstr>Motion Artifacts: z direction</vt:lpstr>
      <vt:lpstr>Motion Artifacts: y direction</vt:lpstr>
      <vt:lpstr>Spurious Activation at Edges</vt:lpstr>
      <vt:lpstr>A Map of Noise</vt:lpstr>
      <vt:lpstr>Head Motion: Main Artifacts</vt:lpstr>
      <vt:lpstr>Motion Correction</vt:lpstr>
      <vt:lpstr>Motion Correction Algorithms</vt:lpstr>
      <vt:lpstr>Reference Volume</vt:lpstr>
      <vt:lpstr>Motion Correction During Single Run</vt:lpstr>
      <vt:lpstr>Head Motion: Good, Bad,…</vt:lpstr>
      <vt:lpstr>… and  really, really ugly!</vt:lpstr>
      <vt:lpstr>Head Motion: Main Artifacts</vt:lpstr>
      <vt:lpstr>Mass Motion Artifacts</vt:lpstr>
      <vt:lpstr>Mass Motion Artifacts</vt:lpstr>
      <vt:lpstr>Mass Motion Distort Magnetic Field</vt:lpstr>
      <vt:lpstr>Motion Correction Algorithms</vt:lpstr>
      <vt:lpstr>The Fridge Rule</vt:lpstr>
      <vt:lpstr>Head Restraint</vt:lpstr>
      <vt:lpstr>Prevention is the Best Remedy</vt:lpstr>
      <vt:lpstr>Mock “0 T” Scanners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288</cp:revision>
  <dcterms:created xsi:type="dcterms:W3CDTF">2001-12-18T03:45:32Z</dcterms:created>
  <dcterms:modified xsi:type="dcterms:W3CDTF">2020-10-07T03:02:44Z</dcterms:modified>
</cp:coreProperties>
</file>