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38" r:id="rId2"/>
    <p:sldId id="813" r:id="rId3"/>
    <p:sldId id="652" r:id="rId4"/>
    <p:sldId id="814" r:id="rId5"/>
    <p:sldId id="603" r:id="rId6"/>
    <p:sldId id="604" r:id="rId7"/>
    <p:sldId id="653" r:id="rId8"/>
    <p:sldId id="420" r:id="rId9"/>
    <p:sldId id="819" r:id="rId10"/>
    <p:sldId id="654" r:id="rId11"/>
    <p:sldId id="820" r:id="rId12"/>
    <p:sldId id="821" r:id="rId13"/>
    <p:sldId id="737" r:id="rId14"/>
    <p:sldId id="467" r:id="rId15"/>
    <p:sldId id="421" r:id="rId16"/>
    <p:sldId id="822" r:id="rId17"/>
    <p:sldId id="669" r:id="rId18"/>
    <p:sldId id="465" r:id="rId19"/>
    <p:sldId id="665" r:id="rId20"/>
    <p:sldId id="731" r:id="rId21"/>
    <p:sldId id="729" r:id="rId22"/>
    <p:sldId id="730" r:id="rId23"/>
    <p:sldId id="734" r:id="rId24"/>
    <p:sldId id="733" r:id="rId25"/>
    <p:sldId id="732" r:id="rId26"/>
    <p:sldId id="736" r:id="rId27"/>
    <p:sldId id="817" r:id="rId28"/>
    <p:sldId id="815" r:id="rId29"/>
    <p:sldId id="818" r:id="rId30"/>
    <p:sldId id="739" r:id="rId31"/>
    <p:sldId id="824" r:id="rId32"/>
    <p:sldId id="423" r:id="rId33"/>
    <p:sldId id="826" r:id="rId34"/>
    <p:sldId id="825" r:id="rId35"/>
    <p:sldId id="425" r:id="rId36"/>
    <p:sldId id="823" r:id="rId37"/>
    <p:sldId id="655" r:id="rId38"/>
    <p:sldId id="422" r:id="rId39"/>
    <p:sldId id="816" r:id="rId40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FE"/>
    <a:srgbClr val="000000"/>
    <a:srgbClr val="00FD3C"/>
    <a:srgbClr val="00FA00"/>
    <a:srgbClr val="942093"/>
    <a:srgbClr val="FFAF41"/>
    <a:srgbClr val="D5FC79"/>
    <a:srgbClr val="7212EC"/>
    <a:srgbClr val="999999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/>
    <p:restoredTop sz="95994" autoAdjust="0"/>
  </p:normalViewPr>
  <p:slideViewPr>
    <p:cSldViewPr showGuides="1">
      <p:cViewPr varScale="1">
        <p:scale>
          <a:sx n="128" d="100"/>
          <a:sy n="128" d="100"/>
        </p:scale>
        <p:origin x="728" y="176"/>
      </p:cViewPr>
      <p:guideLst>
        <p:guide orient="horz" pos="3249"/>
        <p:guide pos="2880"/>
      </p:guideLst>
    </p:cSldViewPr>
  </p:slideViewPr>
  <p:outlineViewPr>
    <p:cViewPr>
      <p:scale>
        <a:sx n="33" d="100"/>
        <a:sy n="33" d="100"/>
      </p:scale>
      <p:origin x="0" y="-7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C27A8DC-1C40-FF47-8248-C2ED1669D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55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12D1D80-8AE4-644D-87A7-4556B8B8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00B274-C50F-5D45-A802-DC3599E3B8B1}" type="slidenum">
              <a:rPr lang="en-US" sz="1200">
                <a:latin typeface="Times New Roman" charset="0"/>
              </a:rPr>
              <a:pPr eaLnBrk="1" hangingPunct="1"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EE8CDE-414B-D444-A497-8758DE880DF3}" type="slidenum">
              <a:rPr lang="en-US" sz="1200">
                <a:latin typeface="Times New Roman" charset="0"/>
              </a:rPr>
              <a:pPr eaLnBrk="1" hangingPunct="1"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6F870-E8B5-7740-92E5-D9CF136E79EE}" type="slidenum">
              <a:rPr lang="en-US" sz="1200">
                <a:latin typeface="Times New Roman" charset="0"/>
              </a:rPr>
              <a:pPr eaLnBrk="1" hangingPunct="1"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4BFDEE-AD33-5240-9FD1-00E2A66A1B64}" type="slidenum">
              <a:rPr lang="en-US" sz="1200">
                <a:latin typeface="Times New Roman" charset="0"/>
              </a:rPr>
              <a:pPr eaLnBrk="1" hangingPunct="1"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CA4ED-72A4-6149-820D-560A6E043697}" type="slidenum">
              <a:rPr lang="en-US" sz="1200">
                <a:latin typeface="Times New Roman" charset="0"/>
              </a:rPr>
              <a:pPr eaLnBrk="1" hangingPunct="1"/>
              <a:t>38</a:t>
            </a:fld>
            <a:endParaRPr lang="en-US" sz="120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00B274-C50F-5D45-A802-DC3599E3B8B1}" type="slidenum">
              <a:rPr lang="en-US" sz="1200">
                <a:latin typeface="Times New Roman" charset="0"/>
              </a:rPr>
              <a:pPr eaLnBrk="1" hangingPunct="1"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00B274-C50F-5D45-A802-DC3599E3B8B1}" type="slidenum">
              <a:rPr lang="en-US" sz="1200">
                <a:latin typeface="Times New Roman" charset="0"/>
              </a:rPr>
              <a:pPr eaLnBrk="1" hangingPunct="1"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56B16-FA2B-B644-8DEE-74475ACDEC65}" type="slidenum">
              <a:rPr lang="en-US" sz="1200">
                <a:latin typeface="Times New Roman" charset="0"/>
              </a:rPr>
              <a:pPr eaLnBrk="1" hangingPunct="1"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92CEBA-6A03-6F49-B379-EDF1FDF113F0}" type="slidenum">
              <a:rPr lang="en-US" sz="1200">
                <a:latin typeface="Times New Roman" charset="0"/>
              </a:rPr>
              <a:pPr eaLnBrk="1" hangingPunct="1"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56B16-FA2B-B644-8DEE-74475ACDEC65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56B16-FA2B-B644-8DEE-74475ACDEC65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D12B0E-B3AF-814D-BA40-D96C7436B630}" type="slidenum">
              <a:rPr lang="en-US" sz="1200">
                <a:latin typeface="Times New Roman" charset="0"/>
              </a:rPr>
              <a:pPr eaLnBrk="1" hangingPunct="1"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05107F-3963-1647-8CB1-8F50DC1B7A0F}" type="slidenum">
              <a:rPr lang="en-US" sz="1200">
                <a:latin typeface="Times New Roman" charset="0"/>
              </a:rPr>
              <a:pPr eaLnBrk="1" hangingPunct="1"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E51E-BDE6-D443-9A73-1AD0EF1A1B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8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C54E-1D7F-FF45-AA74-AE2FEA4C0E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2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2AA5-AFBA-1445-991E-53891CE0B4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39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4A16-B4E5-EC4E-988A-879726F462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84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9589-A591-704C-A963-802AD5D3D4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3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3BB1-5621-4448-ACDB-CE2576EB0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5680-594F-A64D-8F78-65E465F814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3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150E-15E4-6447-B8AC-75E4DE9653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66F-613F-DB4E-9570-4CFC9D09F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6E6-BA7E-8743-9F09-0ED3DA69F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41C-C4B4-7B42-B7D4-300A7B421A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F8D-97B7-374D-BA6B-46C774373C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7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EF34-C7BB-124A-80F9-50A4AD13BC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fmri4newbi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9306EEF-2402-EB4E-93C0-4868EA3CB2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aphicFrame>
        <p:nvGraphicFramePr>
          <p:cNvPr id="1031" name="Object 2">
            <a:hlinkClick r:id="rId16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Image" r:id="rId17" imgW="825870" imgH="155159" progId="Photoshop.Image.6">
                  <p:embed/>
                </p:oleObj>
              </mc:Choice>
              <mc:Fallback>
                <p:oleObj name="Image" r:id="rId17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bmbrainmappingblog.com/blog/keep-calm-and-scan-on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ainvoyager.com/bvresources/RainersBVBlog/files/a8a22212f9f1f01e4da11fef4ba91da8-34.html" TargetMode="External"/><Relationship Id="rId5" Type="http://schemas.openxmlformats.org/officeDocument/2006/relationships/hyperlink" Target="http://blogs.discovermagazine.com/neuroskeptic/2016/07/07/false-positive-fmri-mainstream" TargetMode="External"/><Relationship Id="rId4" Type="http://schemas.openxmlformats.org/officeDocument/2006/relationships/hyperlink" Target="http://blogs.discovermagazine.com/neuroskeptic/2015/12/07/false-positive-fmri-revisited/#.WA2DAZMrJs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8A886-E4A3-CA49-98C0-2320A6DD2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Optimizing Statistics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28993-6EFB-274B-A415-1F11E17FC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75004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3"/>
          <p:cNvSpPr txBox="1">
            <a:spLocks noChangeArrowheads="1"/>
          </p:cNvSpPr>
          <p:nvPr/>
        </p:nvSpPr>
        <p:spPr bwMode="auto">
          <a:xfrm>
            <a:off x="179512" y="908720"/>
            <a:ext cx="8686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falsely activated voxels should be randomly dispersed 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set minimum cluster size (k) to be large enough to make it unlikely that a cluster of that size would occur by chance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some algorithms assume that data from adjacent voxels are uncorrelated (not true)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some algorithm estimate and factor in spatial smoothness of maps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cluster threshold may differ for different contrasts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Drawbacks: 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handicaps small regions (e.g., subcortical foci) more than large regions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an unscrupulous researcher can test many combinations of p values and k values and publish the one that looks the best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Correction</a:t>
            </a:r>
          </a:p>
        </p:txBody>
      </p:sp>
    </p:spTree>
    <p:extLst>
      <p:ext uri="{BB962C8B-B14F-4D97-AF65-F5344CB8AC3E}">
        <p14:creationId xmlns:p14="http://schemas.microsoft.com/office/powerpoint/2010/main" val="263659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236C-A62A-6B4F-B61A-61E917B6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on Data Smoothness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CDB4A-8E12-3E49-BCA4-DE87F2B8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2937122" cy="1940380"/>
          </a:xfrm>
          <a:prstGeom prst="rect">
            <a:avLst/>
          </a:prstGeom>
        </p:spPr>
      </p:pic>
      <p:pic>
        <p:nvPicPr>
          <p:cNvPr id="2050" name="Picture 2" descr="Spatial Smoothing - Support BrainVoyager">
            <a:extLst>
              <a:ext uri="{FF2B5EF4-FFF2-40B4-BE49-F238E27FC236}">
                <a16:creationId xmlns:a16="http://schemas.microsoft.com/office/drawing/2014/main" id="{63E2D824-04DE-DE4D-B4DD-954F0EF8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884" y="3573016"/>
            <a:ext cx="6660232" cy="22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C39FD-4CF9-F64A-A105-6355DC76223B}"/>
              </a:ext>
            </a:extLst>
          </p:cNvPr>
          <p:cNvSpPr txBox="1"/>
          <p:nvPr/>
        </p:nvSpPr>
        <p:spPr>
          <a:xfrm>
            <a:off x="1029784" y="3052524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temporal smoothing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92413-7675-054C-AA97-983E6569A990}"/>
              </a:ext>
            </a:extLst>
          </p:cNvPr>
          <p:cNvSpPr txBox="1"/>
          <p:nvPr/>
        </p:nvSpPr>
        <p:spPr>
          <a:xfrm>
            <a:off x="3578779" y="5898758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spatial smoothing</a:t>
            </a:r>
          </a:p>
        </p:txBody>
      </p:sp>
      <p:pic>
        <p:nvPicPr>
          <p:cNvPr id="2052" name="Picture 4" descr="Chapter 6 - The Analysis of fMRI Data">
            <a:extLst>
              <a:ext uri="{FF2B5EF4-FFF2-40B4-BE49-F238E27FC236}">
                <a16:creationId xmlns:a16="http://schemas.microsoft.com/office/drawing/2014/main" id="{CEA07C5E-7B87-F54D-BB4F-B13037C2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960288"/>
            <a:ext cx="5112568" cy="19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4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56B1-9C43-074B-A2F4-628A080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391"/>
            <a:ext cx="7772400" cy="1077218"/>
          </a:xfrm>
        </p:spPr>
        <p:txBody>
          <a:bodyPr/>
          <a:lstStyle/>
          <a:p>
            <a:r>
              <a:rPr lang="en-US" dirty="0"/>
              <a:t>fMRI data has an inherent spatial and temporal smoothness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49F6-11BD-184F-9D61-DA5CB14F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5542384" cy="4539208"/>
          </a:xfrm>
        </p:spPr>
        <p:txBody>
          <a:bodyPr/>
          <a:lstStyle/>
          <a:p>
            <a:r>
              <a:rPr lang="en-US" sz="1800" dirty="0"/>
              <a:t>Signal levels are more similar between adjacent voxels than non-adjacent voxels</a:t>
            </a:r>
          </a:p>
          <a:p>
            <a:pPr lvl="1"/>
            <a:r>
              <a:rPr lang="en-US" sz="1600" dirty="0"/>
              <a:t>neural component</a:t>
            </a:r>
          </a:p>
          <a:p>
            <a:pPr lvl="2"/>
            <a:r>
              <a:rPr lang="en-US" sz="1400" dirty="0"/>
              <a:t>gray matter voxels are typically adjacent to other gray matter voxels with similar response properties</a:t>
            </a:r>
          </a:p>
          <a:p>
            <a:pPr lvl="1"/>
            <a:r>
              <a:rPr lang="en-US" sz="1600" dirty="0"/>
              <a:t>vascular component</a:t>
            </a:r>
          </a:p>
          <a:p>
            <a:pPr lvl="2"/>
            <a:r>
              <a:rPr lang="en-US" sz="1400" dirty="0"/>
              <a:t>adjacent voxels are more likely to share common blood vessels</a:t>
            </a:r>
          </a:p>
          <a:p>
            <a:pPr lvl="1"/>
            <a:endParaRPr lang="en-US" sz="1600" dirty="0"/>
          </a:p>
          <a:p>
            <a:r>
              <a:rPr lang="en-US" sz="1800" dirty="0"/>
              <a:t>Signal levels are more similar between subsequent time points than distant time points</a:t>
            </a:r>
          </a:p>
          <a:p>
            <a:pPr lvl="1"/>
            <a:r>
              <a:rPr lang="en-US" sz="1600" dirty="0"/>
              <a:t> neural/task component</a:t>
            </a:r>
          </a:p>
          <a:p>
            <a:pPr lvl="2"/>
            <a:r>
              <a:rPr lang="en-US" sz="1400" dirty="0"/>
              <a:t>neural processes typically occur over multiple time points</a:t>
            </a:r>
          </a:p>
          <a:p>
            <a:pPr lvl="1"/>
            <a:r>
              <a:rPr lang="en-US" sz="1600" dirty="0"/>
              <a:t>vascular component</a:t>
            </a:r>
          </a:p>
          <a:p>
            <a:pPr lvl="2"/>
            <a:r>
              <a:rPr lang="en-US" sz="1400" dirty="0"/>
              <a:t>vessel dilation and the BOLD signal change slowly (over seconds)</a:t>
            </a:r>
          </a:p>
          <a:p>
            <a:pPr lvl="1"/>
            <a:endParaRPr lang="en-US" sz="1600" dirty="0"/>
          </a:p>
        </p:txBody>
      </p:sp>
      <p:pic>
        <p:nvPicPr>
          <p:cNvPr id="3074" name="Picture 2" descr="Blood-brain barrier | anatomy | Britannica">
            <a:extLst>
              <a:ext uri="{FF2B5EF4-FFF2-40B4-BE49-F238E27FC236}">
                <a16:creationId xmlns:a16="http://schemas.microsoft.com/office/drawing/2014/main" id="{D8D053AB-FE3B-5B44-ABE6-631D7BC9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589" y="1633901"/>
            <a:ext cx="2416277" cy="22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66E0F-8907-284E-9B84-6C83AC5F4E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93096"/>
            <a:ext cx="2861089" cy="1324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56E4F-5856-9A4E-BF5B-E44D66FED529}"/>
              </a:ext>
            </a:extLst>
          </p:cNvPr>
          <p:cNvSpPr/>
          <p:nvPr/>
        </p:nvSpPr>
        <p:spPr bwMode="auto">
          <a:xfrm>
            <a:off x="7388696" y="2812732"/>
            <a:ext cx="288032" cy="288032"/>
          </a:xfrm>
          <a:prstGeom prst="rect">
            <a:avLst/>
          </a:prstGeom>
          <a:solidFill>
            <a:srgbClr val="00B050">
              <a:alpha val="20000"/>
            </a:srgb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D1BC5-6F71-1441-A183-131BECFD9222}"/>
              </a:ext>
            </a:extLst>
          </p:cNvPr>
          <p:cNvSpPr/>
          <p:nvPr/>
        </p:nvSpPr>
        <p:spPr bwMode="auto">
          <a:xfrm>
            <a:off x="7388696" y="2524700"/>
            <a:ext cx="288032" cy="288032"/>
          </a:xfrm>
          <a:prstGeom prst="rect">
            <a:avLst/>
          </a:prstGeom>
          <a:solidFill>
            <a:srgbClr val="7030A0">
              <a:alpha val="18000"/>
            </a:srgbClr>
          </a:solidFill>
          <a:ln w="19050" cap="flat" cmpd="sng" algn="ctr">
            <a:solidFill>
              <a:srgbClr val="942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E6DE-5322-8B48-83DE-7150D0D1FFB1}"/>
              </a:ext>
            </a:extLst>
          </p:cNvPr>
          <p:cNvSpPr txBox="1"/>
          <p:nvPr/>
        </p:nvSpPr>
        <p:spPr>
          <a:xfrm>
            <a:off x="6804248" y="1589136"/>
            <a:ext cx="108012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upstream vessels common to both voxels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301E84-8AD3-C446-96A7-19253F24F51F}"/>
              </a:ext>
            </a:extLst>
          </p:cNvPr>
          <p:cNvSpPr/>
          <p:nvPr/>
        </p:nvSpPr>
        <p:spPr bwMode="auto">
          <a:xfrm>
            <a:off x="6611794" y="2753858"/>
            <a:ext cx="800472" cy="180000"/>
          </a:xfrm>
          <a:prstGeom prst="ellipse">
            <a:avLst/>
          </a:prstGeom>
          <a:solidFill>
            <a:srgbClr val="FFFF00">
              <a:alpha val="56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0C37E-BB99-4D41-85FF-61842AFE7688}"/>
              </a:ext>
            </a:extLst>
          </p:cNvPr>
          <p:cNvSpPr/>
          <p:nvPr/>
        </p:nvSpPr>
        <p:spPr bwMode="auto">
          <a:xfrm>
            <a:off x="323527" y="1556252"/>
            <a:ext cx="8765745" cy="2448812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cluster correction 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2" y="980728"/>
            <a:ext cx="5033884" cy="18722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103287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Step 1: Choose a </a:t>
            </a:r>
            <a:r>
              <a:rPr lang="en-US" sz="2000" dirty="0">
                <a:solidFill>
                  <a:srgbClr val="00FDFF"/>
                </a:solidFill>
              </a:rPr>
              <a:t>cluster-defining threshold (CDT)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Step 2: Estimate </a:t>
            </a:r>
            <a:r>
              <a:rPr lang="en-US" sz="2000" dirty="0">
                <a:solidFill>
                  <a:srgbClr val="00FDFF"/>
                </a:solidFill>
              </a:rPr>
              <a:t>smoothness</a:t>
            </a:r>
            <a:r>
              <a:rPr lang="en-US" sz="2000" dirty="0"/>
              <a:t> of maps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Step 3: Run </a:t>
            </a:r>
            <a:r>
              <a:rPr lang="en-US" sz="2000" dirty="0">
                <a:solidFill>
                  <a:srgbClr val="00FDFF"/>
                </a:solidFill>
              </a:rPr>
              <a:t>Monte Carlo simulations </a:t>
            </a:r>
            <a:r>
              <a:rPr lang="en-US" sz="2000" dirty="0"/>
              <a:t>on randomly generated maps with the smoothness determined in Step 2 to determine the likelihood of finding clusters of different sizes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assumes constant smoothness across brain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Step 4: Set a </a:t>
            </a:r>
            <a:r>
              <a:rPr lang="en-US" sz="2000" dirty="0">
                <a:solidFill>
                  <a:srgbClr val="00FDFF"/>
                </a:solidFill>
              </a:rPr>
              <a:t>minimum cluster size (k)</a:t>
            </a:r>
            <a:r>
              <a:rPr lang="en-US" sz="2000" dirty="0"/>
              <a:t> and exclude any clusters of voxels that are smaller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980728"/>
            <a:ext cx="3810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Gaussian Random Field Theory</a:t>
            </a:r>
            <a:endParaRPr lang="en-CA" dirty="0">
              <a:latin typeface="Arial" charset="0"/>
            </a:endParaRPr>
          </a:p>
        </p:txBody>
      </p:sp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8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Fundamental to SPM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Smoothing data reduces the number of “resolvable elements” (“</a:t>
            </a:r>
            <a:r>
              <a:rPr lang="en-US" altLang="ja-JP" sz="2000" dirty="0" err="1">
                <a:solidFill>
                  <a:srgbClr val="66FFFF"/>
                </a:solidFill>
              </a:rPr>
              <a:t>resels</a:t>
            </a:r>
            <a:r>
              <a:rPr lang="en-US" sz="2000" dirty="0"/>
              <a:t>”</a:t>
            </a:r>
            <a:r>
              <a:rPr lang="en-US" altLang="ja-JP" sz="2000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ja-JP" sz="2000" dirty="0"/>
              <a:t>if you impose heavy smoothing, then you know the smoothness of the maps and can make accurate models</a:t>
            </a:r>
          </a:p>
          <a:p>
            <a:pPr eaLnBrk="1" hangingPunct="1">
              <a:buFontTx/>
              <a:buChar char="•"/>
            </a:pPr>
            <a:endParaRPr lang="en-US" altLang="ja-JP" sz="2000" dirty="0"/>
          </a:p>
          <a:p>
            <a:pPr eaLnBrk="1" hangingPunct="1">
              <a:buFontTx/>
              <a:buChar char="•"/>
            </a:pPr>
            <a:r>
              <a:rPr lang="en-US" altLang="ja-JP" sz="2000" dirty="0"/>
              <a:t>Drawback: Requires heavy smoothing</a:t>
            </a:r>
          </a:p>
          <a:p>
            <a:pPr eaLnBrk="1" hangingPunct="1">
              <a:buFontTx/>
              <a:buAutoNum type="arabicParenR"/>
            </a:pPr>
            <a:endParaRPr lang="en-US" sz="2000" dirty="0"/>
          </a:p>
        </p:txBody>
      </p:sp>
      <p:pic>
        <p:nvPicPr>
          <p:cNvPr id="134147" name="Picture 8" descr="surface_smooth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53718"/>
            <a:ext cx="345916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9" descr="surface_unsmooth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53718"/>
            <a:ext cx="34226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107950" y="6443663"/>
            <a:ext cx="31986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Slide modified from Duke course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228600" y="836712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Perform statistical tests on each half of the data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The probability of a given voxel appearing in both purely by chance is the square of the p value used in each half</a:t>
            </a:r>
          </a:p>
          <a:p>
            <a:pPr eaLnBrk="1" hangingPunct="1"/>
            <a:r>
              <a:rPr lang="en-US" sz="2000" dirty="0"/>
              <a:t>		e.g., .001 x .001 = .000001 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Alternatively, use the first half to select an ROI and the second half to test your hypothesis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Drawback: By splitting your data in half, you’re reducing your statistical power to see effects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Test-Retest Reliability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228600" y="836712"/>
            <a:ext cx="868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Replicate and extend in follow-up experiment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509"/>
            <a:ext cx="7772400" cy="523220"/>
          </a:xfrm>
        </p:spPr>
        <p:txBody>
          <a:bodyPr/>
          <a:lstStyle/>
          <a:p>
            <a:r>
              <a:rPr lang="en-US" sz="2800" dirty="0"/>
              <a:t>Experimental Reliability; Conceptual Replication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5FEB4-D80F-2642-8EEB-F95286610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6416516" cy="3986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BC336-C996-624F-B299-C727B22F504E}"/>
              </a:ext>
            </a:extLst>
          </p:cNvPr>
          <p:cNvSpPr/>
          <p:nvPr/>
        </p:nvSpPr>
        <p:spPr>
          <a:xfrm>
            <a:off x="215757" y="63091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2000" i="1" dirty="0"/>
              <a:t>Kanwisher et al., 1997</a:t>
            </a:r>
          </a:p>
        </p:txBody>
      </p:sp>
    </p:spTree>
    <p:extLst>
      <p:ext uri="{BB962C8B-B14F-4D97-AF65-F5344CB8AC3E}">
        <p14:creationId xmlns:p14="http://schemas.microsoft.com/office/powerpoint/2010/main" val="89083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2868"/>
            <a:ext cx="7772400" cy="156966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Have We Been So Obsessed with Limiting Type I Error that Type II Error is Out of Control?</a:t>
            </a:r>
          </a:p>
        </p:txBody>
      </p:sp>
      <p:sp>
        <p:nvSpPr>
          <p:cNvPr id="28674" name="Text Box 1041"/>
          <p:cNvSpPr txBox="1">
            <a:spLocks noChangeArrowheads="1"/>
          </p:cNvSpPr>
          <p:nvPr/>
        </p:nvSpPr>
        <p:spPr bwMode="auto">
          <a:xfrm>
            <a:off x="3276600" y="6450013"/>
            <a:ext cx="275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Slide modified from Duke course</a:t>
            </a:r>
          </a:p>
        </p:txBody>
      </p:sp>
      <p:grpSp>
        <p:nvGrpSpPr>
          <p:cNvPr id="28675" name="Group 1045"/>
          <p:cNvGrpSpPr>
            <a:grpSpLocks/>
          </p:cNvGrpSpPr>
          <p:nvPr/>
        </p:nvGrpSpPr>
        <p:grpSpPr bwMode="auto">
          <a:xfrm>
            <a:off x="1979613" y="1614488"/>
            <a:ext cx="4268787" cy="4098925"/>
            <a:chOff x="1247" y="1017"/>
            <a:chExt cx="2689" cy="2582"/>
          </a:xfrm>
        </p:grpSpPr>
        <p:sp>
          <p:nvSpPr>
            <p:cNvPr id="28677" name="Rectangle 1027"/>
            <p:cNvSpPr>
              <a:spLocks noChangeArrowheads="1"/>
            </p:cNvSpPr>
            <p:nvPr/>
          </p:nvSpPr>
          <p:spPr bwMode="auto">
            <a:xfrm>
              <a:off x="2016" y="1680"/>
              <a:ext cx="912" cy="9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1028"/>
            <p:cNvSpPr>
              <a:spLocks noChangeArrowheads="1"/>
            </p:cNvSpPr>
            <p:nvPr/>
          </p:nvSpPr>
          <p:spPr bwMode="auto">
            <a:xfrm>
              <a:off x="2928" y="1680"/>
              <a:ext cx="912" cy="9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1029"/>
            <p:cNvSpPr>
              <a:spLocks noChangeArrowheads="1"/>
            </p:cNvSpPr>
            <p:nvPr/>
          </p:nvSpPr>
          <p:spPr bwMode="auto">
            <a:xfrm>
              <a:off x="2928" y="2592"/>
              <a:ext cx="912" cy="9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1030"/>
            <p:cNvSpPr>
              <a:spLocks noChangeArrowheads="1"/>
            </p:cNvSpPr>
            <p:nvPr/>
          </p:nvSpPr>
          <p:spPr bwMode="auto">
            <a:xfrm>
              <a:off x="2016" y="2592"/>
              <a:ext cx="912" cy="9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Text Box 1031"/>
            <p:cNvSpPr txBox="1">
              <a:spLocks noChangeArrowheads="1"/>
            </p:cNvSpPr>
            <p:nvPr/>
          </p:nvSpPr>
          <p:spPr bwMode="auto">
            <a:xfrm>
              <a:off x="1971" y="1017"/>
              <a:ext cx="1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Is the region truly active?</a:t>
              </a:r>
            </a:p>
          </p:txBody>
        </p:sp>
        <p:sp>
          <p:nvSpPr>
            <p:cNvPr id="28682" name="Text Box 1032"/>
            <p:cNvSpPr txBox="1">
              <a:spLocks noChangeArrowheads="1"/>
            </p:cNvSpPr>
            <p:nvPr/>
          </p:nvSpPr>
          <p:spPr bwMode="auto">
            <a:xfrm rot="-5400000">
              <a:off x="537" y="2371"/>
              <a:ext cx="18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Does our stat test indicate that the region is active?</a:t>
              </a:r>
            </a:p>
          </p:txBody>
        </p:sp>
        <p:sp>
          <p:nvSpPr>
            <p:cNvPr id="28683" name="Text Box 1033"/>
            <p:cNvSpPr txBox="1">
              <a:spLocks noChangeArrowheads="1"/>
            </p:cNvSpPr>
            <p:nvPr/>
          </p:nvSpPr>
          <p:spPr bwMode="auto">
            <a:xfrm rot="-5400000">
              <a:off x="1347" y="2030"/>
              <a:ext cx="1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cs typeface="Arial" charset="0"/>
                </a:rPr>
                <a:t>Yes</a:t>
              </a:r>
            </a:p>
          </p:txBody>
        </p:sp>
        <p:sp>
          <p:nvSpPr>
            <p:cNvPr id="28684" name="Text Box 1034"/>
            <p:cNvSpPr txBox="1">
              <a:spLocks noChangeArrowheads="1"/>
            </p:cNvSpPr>
            <p:nvPr/>
          </p:nvSpPr>
          <p:spPr bwMode="auto">
            <a:xfrm rot="-5400000">
              <a:off x="1346" y="2941"/>
              <a:ext cx="1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cs typeface="Arial" charset="0"/>
                </a:rPr>
                <a:t>No</a:t>
              </a:r>
            </a:p>
          </p:txBody>
        </p:sp>
        <p:sp>
          <p:nvSpPr>
            <p:cNvPr id="28685" name="Text Box 1035"/>
            <p:cNvSpPr txBox="1">
              <a:spLocks noChangeArrowheads="1"/>
            </p:cNvSpPr>
            <p:nvPr/>
          </p:nvSpPr>
          <p:spPr bwMode="auto">
            <a:xfrm>
              <a:off x="1872" y="1440"/>
              <a:ext cx="1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cs typeface="Arial" charset="0"/>
                </a:rPr>
                <a:t>Yes</a:t>
              </a:r>
            </a:p>
          </p:txBody>
        </p:sp>
        <p:sp>
          <p:nvSpPr>
            <p:cNvPr id="28686" name="Text Box 1036"/>
            <p:cNvSpPr txBox="1">
              <a:spLocks noChangeArrowheads="1"/>
            </p:cNvSpPr>
            <p:nvPr/>
          </p:nvSpPr>
          <p:spPr bwMode="auto">
            <a:xfrm>
              <a:off x="2832" y="1440"/>
              <a:ext cx="11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cs typeface="Arial" charset="0"/>
                </a:rPr>
                <a:t>No</a:t>
              </a:r>
            </a:p>
          </p:txBody>
        </p:sp>
        <p:sp>
          <p:nvSpPr>
            <p:cNvPr id="28687" name="Text Box 1037"/>
            <p:cNvSpPr txBox="1">
              <a:spLocks noChangeArrowheads="1"/>
            </p:cNvSpPr>
            <p:nvPr/>
          </p:nvSpPr>
          <p:spPr bwMode="auto">
            <a:xfrm>
              <a:off x="2016" y="1958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HIT</a:t>
              </a:r>
            </a:p>
          </p:txBody>
        </p:sp>
        <p:sp>
          <p:nvSpPr>
            <p:cNvPr id="28688" name="Text Box 1038"/>
            <p:cNvSpPr txBox="1">
              <a:spLocks noChangeArrowheads="1"/>
            </p:cNvSpPr>
            <p:nvPr/>
          </p:nvSpPr>
          <p:spPr bwMode="auto">
            <a:xfrm>
              <a:off x="2942" y="1934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Type I Error</a:t>
              </a:r>
            </a:p>
          </p:txBody>
        </p:sp>
        <p:sp>
          <p:nvSpPr>
            <p:cNvPr id="28689" name="Text Box 1039"/>
            <p:cNvSpPr txBox="1">
              <a:spLocks noChangeArrowheads="1"/>
            </p:cNvSpPr>
            <p:nvPr/>
          </p:nvSpPr>
          <p:spPr bwMode="auto">
            <a:xfrm>
              <a:off x="2027" y="287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Type II Error</a:t>
              </a:r>
            </a:p>
          </p:txBody>
        </p:sp>
        <p:sp>
          <p:nvSpPr>
            <p:cNvPr id="28690" name="Text Box 1040"/>
            <p:cNvSpPr txBox="1">
              <a:spLocks noChangeArrowheads="1"/>
            </p:cNvSpPr>
            <p:nvPr/>
          </p:nvSpPr>
          <p:spPr bwMode="auto">
            <a:xfrm>
              <a:off x="2928" y="288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Correct Rejection</a:t>
              </a:r>
            </a:p>
          </p:txBody>
        </p:sp>
        <p:sp>
          <p:nvSpPr>
            <p:cNvPr id="28691" name="Oval 1043"/>
            <p:cNvSpPr>
              <a:spLocks noChangeArrowheads="1"/>
            </p:cNvSpPr>
            <p:nvPr/>
          </p:nvSpPr>
          <p:spPr bwMode="auto">
            <a:xfrm>
              <a:off x="2109" y="2750"/>
              <a:ext cx="680" cy="680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67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2"/>
          <p:cNvSpPr txBox="1">
            <a:spLocks noChangeArrowheads="1"/>
          </p:cNvSpPr>
          <p:nvPr/>
        </p:nvSpPr>
        <p:spPr bwMode="auto">
          <a:xfrm>
            <a:off x="162845" y="841936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controls </a:t>
            </a:r>
            <a:r>
              <a:rPr lang="en-US" sz="2000" dirty="0"/>
              <a:t>the proportion of rejected hypotheses that are </a:t>
            </a:r>
            <a:r>
              <a:rPr lang="en-US" sz="2000"/>
              <a:t>falsely rejected (</a:t>
            </a:r>
            <a:r>
              <a:rPr lang="en-US" sz="2000" dirty="0"/>
              <a:t>Type II errors)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standard p value (e.g., p &lt; .01) means that a certain </a:t>
            </a:r>
            <a:r>
              <a:rPr lang="en-US" sz="2000" u="sng" dirty="0"/>
              <a:t>proportion of all voxels</a:t>
            </a:r>
            <a:r>
              <a:rPr lang="en-US" sz="2000" dirty="0"/>
              <a:t> will be significant by chance (1%)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FDR uses </a:t>
            </a:r>
            <a:r>
              <a:rPr lang="en-US" sz="2000" dirty="0">
                <a:solidFill>
                  <a:srgbClr val="66FFFF"/>
                </a:solidFill>
              </a:rPr>
              <a:t>q value</a:t>
            </a:r>
            <a:r>
              <a:rPr lang="en-US" sz="2000" dirty="0"/>
              <a:t> (e.g., q &lt; .01), meaning that a certain </a:t>
            </a:r>
            <a:r>
              <a:rPr lang="en-US" sz="2000" u="sng" dirty="0"/>
              <a:t>proportion of the “activated” (colored) voxels</a:t>
            </a:r>
            <a:r>
              <a:rPr lang="en-US" sz="2000" dirty="0"/>
              <a:t> will be significant by chance (1%)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dirty="0"/>
              <a:t>Drawbacks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very conservative when there is little activation; less conservative when there is a lot of activation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Discovery Rate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Methods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7321256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5792" y="1124744"/>
            <a:ext cx="1282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simulated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7426" y="2132856"/>
            <a:ext cx="1539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uncorrected</a:t>
            </a:r>
          </a:p>
          <a:p>
            <a:pPr algn="ctr"/>
            <a:r>
              <a:rPr lang="en-US" sz="2000" dirty="0"/>
              <a:t>-high Type I</a:t>
            </a:r>
          </a:p>
          <a:p>
            <a:pPr algn="ctr"/>
            <a:r>
              <a:rPr lang="en-US" sz="2000" dirty="0"/>
              <a:t>-low Type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1253" y="3356992"/>
            <a:ext cx="1591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FF00"/>
                </a:solidFill>
              </a:rPr>
              <a:t>Bonferroni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/>
              <a:t>-low Type I</a:t>
            </a:r>
          </a:p>
          <a:p>
            <a:pPr algn="ctr"/>
            <a:r>
              <a:rPr lang="en-US" sz="2000" dirty="0"/>
              <a:t>-high Type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6585" y="4645585"/>
            <a:ext cx="1491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FDR</a:t>
            </a:r>
          </a:p>
          <a:p>
            <a:pPr algn="ctr"/>
            <a:r>
              <a:rPr lang="en-US" sz="2000" dirty="0"/>
              <a:t>-low Type I</a:t>
            </a:r>
          </a:p>
          <a:p>
            <a:pPr algn="ctr"/>
            <a:r>
              <a:rPr lang="en-US" sz="2000" dirty="0"/>
              <a:t>-low Type II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853" y="5949280"/>
            <a:ext cx="5258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 i="1" dirty="0" err="1"/>
              <a:t>Poldrack</a:t>
            </a:r>
            <a:r>
              <a:rPr lang="en-US" sz="1600" i="1" dirty="0"/>
              <a:t>, Mumford &amp; Nichols, 2011 fMRI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6238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1FF7-0392-4B46-9F5B-0BD11156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Errors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932721-1E66-724F-9924-4DF6265FB436}"/>
              </a:ext>
            </a:extLst>
          </p:cNvPr>
          <p:cNvGrpSpPr/>
          <p:nvPr/>
        </p:nvGrpSpPr>
        <p:grpSpPr>
          <a:xfrm>
            <a:off x="2735242" y="1700645"/>
            <a:ext cx="3600000" cy="3600000"/>
            <a:chOff x="2125642" y="2272807"/>
            <a:chExt cx="3600000" cy="360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87341C-67A0-E546-A74F-FB03658D4ED6}"/>
                </a:ext>
              </a:extLst>
            </p:cNvPr>
            <p:cNvSpPr/>
            <p:nvPr/>
          </p:nvSpPr>
          <p:spPr>
            <a:xfrm>
              <a:off x="2125642" y="2272807"/>
              <a:ext cx="3600000" cy="360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30BE18-4F33-C242-8785-6380B804CAFF}"/>
                </a:ext>
              </a:extLst>
            </p:cNvPr>
            <p:cNvCxnSpPr>
              <a:cxnSpLocks/>
            </p:cNvCxnSpPr>
            <p:nvPr/>
          </p:nvCxnSpPr>
          <p:spPr>
            <a:xfrm>
              <a:off x="3925642" y="2272807"/>
              <a:ext cx="0" cy="36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D75FC3-8F5D-9948-9856-7CE3376E08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5642" y="4072807"/>
              <a:ext cx="36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4679F7-D843-2541-BE74-9DABD1BD7D0A}"/>
              </a:ext>
            </a:extLst>
          </p:cNvPr>
          <p:cNvSpPr txBox="1"/>
          <p:nvPr/>
        </p:nvSpPr>
        <p:spPr>
          <a:xfrm>
            <a:off x="2664044" y="87971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Is there a real activation difference in a given voxel?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1DA17-434D-2745-9E4B-5023253927AC}"/>
              </a:ext>
            </a:extLst>
          </p:cNvPr>
          <p:cNvSpPr txBox="1"/>
          <p:nvPr/>
        </p:nvSpPr>
        <p:spPr>
          <a:xfrm>
            <a:off x="5207458" y="123738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0CC84-A769-E341-B534-B6DDAFBA0950}"/>
              </a:ext>
            </a:extLst>
          </p:cNvPr>
          <p:cNvSpPr txBox="1"/>
          <p:nvPr/>
        </p:nvSpPr>
        <p:spPr>
          <a:xfrm>
            <a:off x="3417425" y="1243530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820C7-6676-2C4D-9F0C-D26505AAFD30}"/>
              </a:ext>
            </a:extLst>
          </p:cNvPr>
          <p:cNvSpPr txBox="1"/>
          <p:nvPr/>
        </p:nvSpPr>
        <p:spPr>
          <a:xfrm rot="16200000">
            <a:off x="-388853" y="3244126"/>
            <a:ext cx="45781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 the statistical test indicate an activation difference in the given voxel?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3F84A-982E-9247-81A2-22D8CC92C2C5}"/>
              </a:ext>
            </a:extLst>
          </p:cNvPr>
          <p:cNvSpPr txBox="1"/>
          <p:nvPr/>
        </p:nvSpPr>
        <p:spPr>
          <a:xfrm>
            <a:off x="4765830" y="228730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Type I Error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(false positive)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F8986-30FD-9249-8A1E-35885D6CBDAD}"/>
              </a:ext>
            </a:extLst>
          </p:cNvPr>
          <p:cNvSpPr txBox="1"/>
          <p:nvPr/>
        </p:nvSpPr>
        <p:spPr>
          <a:xfrm>
            <a:off x="3026035" y="2172675"/>
            <a:ext cx="1268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(true positive)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1D570-3F11-854D-B789-A5C2B1C4B9AA}"/>
              </a:ext>
            </a:extLst>
          </p:cNvPr>
          <p:cNvSpPr txBox="1"/>
          <p:nvPr/>
        </p:nvSpPr>
        <p:spPr>
          <a:xfrm>
            <a:off x="4954645" y="3770225"/>
            <a:ext cx="920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(correct 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rejection)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065A8-B7BB-3A49-BFA1-C46E133EB71B}"/>
              </a:ext>
            </a:extLst>
          </p:cNvPr>
          <p:cNvSpPr txBox="1"/>
          <p:nvPr/>
        </p:nvSpPr>
        <p:spPr>
          <a:xfrm rot="16200000">
            <a:off x="2181595" y="428685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89E57-A7A6-374F-84BF-C337E8049AEC}"/>
              </a:ext>
            </a:extLst>
          </p:cNvPr>
          <p:cNvSpPr txBox="1"/>
          <p:nvPr/>
        </p:nvSpPr>
        <p:spPr>
          <a:xfrm rot="16200000">
            <a:off x="2174025" y="2456578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98D3D-2A81-8B40-AB2D-F7CD6DF732F6}"/>
              </a:ext>
            </a:extLst>
          </p:cNvPr>
          <p:cNvSpPr txBox="1"/>
          <p:nvPr/>
        </p:nvSpPr>
        <p:spPr>
          <a:xfrm>
            <a:off x="3077589" y="3979076"/>
            <a:ext cx="1165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Type II Error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(incorrect 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rejection)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2989536-FCC4-7B43-A322-D9ACECADB97C}"/>
              </a:ext>
            </a:extLst>
          </p:cNvPr>
          <p:cNvSpPr/>
          <p:nvPr/>
        </p:nvSpPr>
        <p:spPr>
          <a:xfrm>
            <a:off x="6497274" y="2536943"/>
            <a:ext cx="401614" cy="31628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0A2B4-18DD-B04D-86DA-5B5EFE94BAE8}"/>
              </a:ext>
            </a:extLst>
          </p:cNvPr>
          <p:cNvSpPr txBox="1"/>
          <p:nvPr/>
        </p:nvSpPr>
        <p:spPr>
          <a:xfrm>
            <a:off x="6508756" y="2213777"/>
            <a:ext cx="1515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 ⍺ to p &lt; .05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(5%)</a:t>
            </a:r>
          </a:p>
        </p:txBody>
      </p:sp>
    </p:spTree>
    <p:extLst>
      <p:ext uri="{BB962C8B-B14F-4D97-AF65-F5344CB8AC3E}">
        <p14:creationId xmlns:p14="http://schemas.microsoft.com/office/powerpoint/2010/main" val="3397820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Sky is Falling!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0120"/>
            <a:ext cx="85344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536204"/>
            <a:ext cx="21463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33707"/>
            <a:ext cx="2544283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728" y="2733707"/>
            <a:ext cx="5873472" cy="3567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69" y="3593902"/>
            <a:ext cx="2383536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</a:t>
            </a:r>
            <a:r>
              <a:rPr lang="en-US" dirty="0" err="1"/>
              <a:t>Clusterf</a:t>
            </a:r>
            <a:r>
              <a:rPr lang="is-IS" dirty="0"/>
              <a:t>… ailure!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544" y="2348880"/>
            <a:ext cx="8919944" cy="3677105"/>
          </a:xfrm>
        </p:spPr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resting-state data </a:t>
            </a:r>
            <a:r>
              <a:rPr lang="en-US" dirty="0"/>
              <a:t>from Functional Connectomes Project</a:t>
            </a:r>
          </a:p>
          <a:p>
            <a:r>
              <a:rPr lang="en-US" dirty="0"/>
              <a:t>applied stats to test for task-based “activation” using SPM, FSL and AFNI software packages</a:t>
            </a:r>
          </a:p>
          <a:p>
            <a:r>
              <a:rPr lang="en-US" dirty="0"/>
              <a:t>since there was no real task-based activation, false positives for cluster correction should be 5%</a:t>
            </a:r>
          </a:p>
          <a:p>
            <a:r>
              <a:rPr lang="en-US" dirty="0"/>
              <a:t>tested block designs and event-related designs with varying degrees of spatial smoothing (4-, 6-, 8-, and 10-mm FWHM)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844" y="908720"/>
            <a:ext cx="9144000" cy="1333293"/>
            <a:chOff x="-1844" y="908720"/>
            <a:chExt cx="9144000" cy="13332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44" y="908720"/>
              <a:ext cx="9144000" cy="13332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00" y="908720"/>
              <a:ext cx="365436" cy="1332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109386" y="17728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5043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</a:t>
            </a:r>
            <a:r>
              <a:rPr lang="en-US" dirty="0" err="1"/>
              <a:t>Clusterf</a:t>
            </a:r>
            <a:r>
              <a:rPr lang="is-IS" dirty="0"/>
              <a:t>… ailure!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9386" y="17728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38"/>
            <a:ext cx="9144000" cy="25405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106" y="3356992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n=20, FWHM = 6 mm</a:t>
            </a:r>
          </a:p>
          <a:p>
            <a:pPr algn="ctr"/>
            <a:r>
              <a:rPr lang="en-US" sz="1800" dirty="0"/>
              <a:t>Cluster threshold </a:t>
            </a:r>
            <a:r>
              <a:rPr lang="en-US" sz="1800" dirty="0">
                <a:solidFill>
                  <a:schemeClr val="tx2"/>
                </a:solidFill>
              </a:rPr>
              <a:t>p&lt;.01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9707" y="3325958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n=20 , FWHM = 6 mm</a:t>
            </a:r>
          </a:p>
          <a:p>
            <a:pPr algn="ctr"/>
            <a:r>
              <a:rPr lang="en-US" sz="1800" dirty="0"/>
              <a:t>Cluster threshold </a:t>
            </a:r>
            <a:r>
              <a:rPr lang="en-US" sz="1800" dirty="0">
                <a:solidFill>
                  <a:schemeClr val="tx2"/>
                </a:solidFill>
              </a:rPr>
              <a:t>p&lt;.001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5226" y="3325957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n=20 , FWHM = 6 mm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</a:rPr>
              <a:t>Voxel</a:t>
            </a:r>
            <a:endParaRPr lang="en-US" sz="18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107504" y="2818673"/>
            <a:ext cx="432000" cy="28629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99243" y="1630165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p=.05 EXPECTED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9156" y="1619508"/>
            <a:ext cx="19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p&gt;&gt;&gt;.05 ACTUAL</a:t>
            </a:r>
          </a:p>
        </p:txBody>
      </p:sp>
    </p:spTree>
    <p:extLst>
      <p:ext uri="{BB962C8B-B14F-4D97-AF65-F5344CB8AC3E}">
        <p14:creationId xmlns:p14="http://schemas.microsoft.com/office/powerpoint/2010/main" val="70757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914400"/>
            <a:ext cx="8964488" cy="5181600"/>
          </a:xfrm>
        </p:spPr>
        <p:txBody>
          <a:bodyPr/>
          <a:lstStyle/>
          <a:p>
            <a:r>
              <a:rPr lang="en-US" sz="2000" dirty="0"/>
              <a:t>AFNI had a bug for 15 years</a:t>
            </a:r>
          </a:p>
          <a:p>
            <a:r>
              <a:rPr lang="en-US" sz="2000" dirty="0"/>
              <a:t>Tests assume that spatial correlations have a particular shape (squared exponential distribution) – wrong!</a:t>
            </a:r>
          </a:p>
          <a:p>
            <a:r>
              <a:rPr lang="en-US" sz="2000" dirty="0"/>
              <a:t>Tests assume constant spatial smoothness across the brain – wrong!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50" y="2564904"/>
            <a:ext cx="3672408" cy="284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8614"/>
            <a:ext cx="3384376" cy="2810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843" y="5476601"/>
            <a:ext cx="3496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areas (esp. posterior cingulate) have higher-than-average smoothness and thus higher false positives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646" y="5509100"/>
            <a:ext cx="349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Expected shape </a:t>
            </a:r>
            <a:r>
              <a:rPr lang="en-US" sz="1400" dirty="0"/>
              <a:t>of spatial correlations does not match actual shape</a:t>
            </a:r>
          </a:p>
        </p:txBody>
      </p:sp>
    </p:spTree>
    <p:extLst>
      <p:ext uri="{BB962C8B-B14F-4D97-AF65-F5344CB8AC3E}">
        <p14:creationId xmlns:p14="http://schemas.microsoft.com/office/powerpoint/2010/main" val="22668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scientific click-bait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1" y="908720"/>
            <a:ext cx="8341558" cy="5112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9512" y="4797152"/>
            <a:ext cx="8712968" cy="115212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2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25" y="155666"/>
            <a:ext cx="6921550" cy="62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2877422" cy="3356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19" y="5279861"/>
            <a:ext cx="8734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http://www.ohbmbrainmappingblog.com/blog/keep-calm-and-scan-on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http://blogs.discovermagazine.com/neuroskeptic/2015/12/07/false-positive-fmri-revisited/#.WA2DAZMrJsM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http://blogs.discovermagazine.com/neuroskeptic/2016/07/07/false-positive-fmri-mainstream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http://brainvoyager.com/bvresources/RainersBVBlog/files/a8a22212f9f1f01e4da11fef4ba91da8-34.html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5" y="2780928"/>
            <a:ext cx="5350573" cy="93610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35896" y="404664"/>
            <a:ext cx="5184576" cy="1452275"/>
          </a:xfrm>
        </p:spPr>
        <p:txBody>
          <a:bodyPr/>
          <a:lstStyle/>
          <a:p>
            <a:r>
              <a:rPr lang="en-US" sz="2000" dirty="0"/>
              <a:t>Not all blobs in all studies are vulnerable to this problem (many blobs sig above thresholds, not every study went fishing for blobs)</a:t>
            </a:r>
          </a:p>
        </p:txBody>
      </p:sp>
    </p:spTree>
    <p:extLst>
      <p:ext uri="{BB962C8B-B14F-4D97-AF65-F5344CB8AC3E}">
        <p14:creationId xmlns:p14="http://schemas.microsoft.com/office/powerpoint/2010/main" val="1795520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50A6-4F42-0742-A756-22F71791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490"/>
            <a:ext cx="9144000" cy="1077218"/>
          </a:xfrm>
        </p:spPr>
        <p:txBody>
          <a:bodyPr/>
          <a:lstStyle/>
          <a:p>
            <a:r>
              <a:rPr lang="en-US" dirty="0"/>
              <a:t>Two solutions to save cluster-based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BDFE-2D0E-BA43-B795-9AB5761E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a cluster-determining threshold at least as conservative as p &lt; .001, the problem is not too severe (~10% false positives instead of 5%)</a:t>
            </a:r>
          </a:p>
          <a:p>
            <a:r>
              <a:rPr lang="en-US" dirty="0"/>
              <a:t>You can use permutation methods</a:t>
            </a:r>
          </a:p>
        </p:txBody>
      </p:sp>
    </p:spTree>
    <p:extLst>
      <p:ext uri="{BB962C8B-B14F-4D97-AF65-F5344CB8AC3E}">
        <p14:creationId xmlns:p14="http://schemas.microsoft.com/office/powerpoint/2010/main" val="337951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6BCD-89F4-264A-A9FE-4A97AE8A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testing with real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6A66-D0C0-6F4F-9E76-57DDD665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risking erroneous assumptions about the data (e.g., smoothness), you can use the data itself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generates an effective p value of .05 for resting state data</a:t>
            </a:r>
          </a:p>
          <a:p>
            <a:r>
              <a:rPr lang="en-US" dirty="0"/>
              <a:t>computationally intensive</a:t>
            </a:r>
          </a:p>
          <a:p>
            <a:r>
              <a:rPr lang="en-US" dirty="0"/>
              <a:t>requires multiple participants</a:t>
            </a:r>
          </a:p>
        </p:txBody>
      </p:sp>
    </p:spTree>
    <p:extLst>
      <p:ext uri="{BB962C8B-B14F-4D97-AF65-F5344CB8AC3E}">
        <p14:creationId xmlns:p14="http://schemas.microsoft.com/office/powerpoint/2010/main" val="125848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030C-CFC6-224C-BC44-54FB1317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Threshold-free Cluster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493F-9829-2043-8439-3EA0A971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2124472"/>
          </a:xfrm>
        </p:spPr>
        <p:txBody>
          <a:bodyPr/>
          <a:lstStyle/>
          <a:p>
            <a:r>
              <a:rPr lang="en-US" sz="2000" dirty="0"/>
              <a:t>Takes into account both height and extent of activation to identify most robust blobs</a:t>
            </a:r>
          </a:p>
          <a:p>
            <a:r>
              <a:rPr lang="en-US" sz="2000" dirty="0"/>
              <a:t>Avoids arbitrary decisions and p hacking to find optimal combination of CDT and k</a:t>
            </a:r>
          </a:p>
          <a:p>
            <a:r>
              <a:rPr lang="en-US" sz="2000" dirty="0"/>
              <a:t>Gives better sensitivity than cluster-based and voxel-based approaches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2F113-DB4D-2747-94BB-69BEA49D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3796680" cy="302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D2696-A2F5-234A-BD58-6FDE6125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35" y="1087016"/>
            <a:ext cx="4777149" cy="29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Mega-Multiple Comparisons Problem</a:t>
            </a:r>
            <a:endParaRPr lang="en-CA" dirty="0">
              <a:latin typeface="Arial" charset="0"/>
            </a:endParaRPr>
          </a:p>
        </p:txBody>
      </p: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51520" y="2996952"/>
            <a:ext cx="8686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Raw data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dirty="0"/>
              <a:t>366,912 voxels x 0.05 </a:t>
            </a:r>
          </a:p>
          <a:p>
            <a:pPr lvl="1" eaLnBrk="1" hangingPunct="1"/>
            <a:r>
              <a:rPr lang="en-US" sz="2000" dirty="0"/>
              <a:t>=~18,346 voxels should be significant due to chance alone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Resampled data restricted to voxels inside the brain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dirty="0"/>
              <a:t>~194,000 voxels [of (2 mm)</a:t>
            </a:r>
            <a:r>
              <a:rPr lang="en-US" sz="2000" baseline="30000" dirty="0"/>
              <a:t>3]</a:t>
            </a:r>
            <a:r>
              <a:rPr lang="en-US" sz="2000" dirty="0"/>
              <a:t> x 0.05 </a:t>
            </a:r>
          </a:p>
          <a:p>
            <a:pPr lvl="1" eaLnBrk="1" hangingPunct="1"/>
            <a:r>
              <a:rPr lang="en-US" sz="2000" dirty="0"/>
              <a:t>= ~9,700 voxels significant by chance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5" name="Picture 4" descr="Screen Shot 2013-01-27 at 9.20.0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838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2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8A886-E4A3-CA49-98C0-2320A6DD2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Optimizing Statistics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28993-6EFB-274B-A415-1F11E17FC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Serial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1923925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56B1-9C43-074B-A2F4-628A080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391"/>
            <a:ext cx="7772400" cy="1077218"/>
          </a:xfrm>
        </p:spPr>
        <p:txBody>
          <a:bodyPr/>
          <a:lstStyle/>
          <a:p>
            <a:r>
              <a:rPr lang="en-US" dirty="0"/>
              <a:t>fMRI data has an inherent spatial and temporal smoothness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49F6-11BD-184F-9D61-DA5CB14F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5542384" cy="4539208"/>
          </a:xfrm>
        </p:spPr>
        <p:txBody>
          <a:bodyPr/>
          <a:lstStyle/>
          <a:p>
            <a:r>
              <a:rPr lang="en-US" sz="1800" dirty="0"/>
              <a:t>Signal levels are more similar between adjacent voxels than non-adjacent voxels</a:t>
            </a:r>
          </a:p>
          <a:p>
            <a:pPr lvl="1"/>
            <a:r>
              <a:rPr lang="en-US" sz="1600" dirty="0"/>
              <a:t>neural component</a:t>
            </a:r>
          </a:p>
          <a:p>
            <a:pPr lvl="2"/>
            <a:r>
              <a:rPr lang="en-US" sz="1400" dirty="0"/>
              <a:t>gray matter voxels are typically adjacent to other gray matter voxels with similar response properties</a:t>
            </a:r>
          </a:p>
          <a:p>
            <a:pPr lvl="1"/>
            <a:r>
              <a:rPr lang="en-US" sz="1600" dirty="0"/>
              <a:t>vascular component</a:t>
            </a:r>
          </a:p>
          <a:p>
            <a:pPr lvl="2"/>
            <a:r>
              <a:rPr lang="en-US" sz="1400" dirty="0"/>
              <a:t>adjacent voxels are more likely to share common blood vessels</a:t>
            </a:r>
          </a:p>
          <a:p>
            <a:pPr lvl="1"/>
            <a:endParaRPr lang="en-US" sz="1600" dirty="0"/>
          </a:p>
          <a:p>
            <a:r>
              <a:rPr lang="en-US" sz="1800" dirty="0"/>
              <a:t>Signal levels are more similar between subsequent time points than distant time points</a:t>
            </a:r>
          </a:p>
          <a:p>
            <a:pPr lvl="1"/>
            <a:r>
              <a:rPr lang="en-US" sz="1600" dirty="0"/>
              <a:t> neural/task component</a:t>
            </a:r>
          </a:p>
          <a:p>
            <a:pPr lvl="2"/>
            <a:r>
              <a:rPr lang="en-US" sz="1400" dirty="0"/>
              <a:t>neural processes typically occur over multiple time points</a:t>
            </a:r>
          </a:p>
          <a:p>
            <a:pPr lvl="1"/>
            <a:r>
              <a:rPr lang="en-US" sz="1600" dirty="0"/>
              <a:t>vascular component</a:t>
            </a:r>
          </a:p>
          <a:p>
            <a:pPr lvl="2"/>
            <a:r>
              <a:rPr lang="en-US" sz="1400" dirty="0"/>
              <a:t>vessel dilation and the BOLD signal change slowly (over seconds)</a:t>
            </a:r>
          </a:p>
          <a:p>
            <a:pPr lvl="1"/>
            <a:endParaRPr lang="en-US" sz="1600" dirty="0"/>
          </a:p>
        </p:txBody>
      </p:sp>
      <p:pic>
        <p:nvPicPr>
          <p:cNvPr id="3074" name="Picture 2" descr="Blood-brain barrier | anatomy | Britannica">
            <a:extLst>
              <a:ext uri="{FF2B5EF4-FFF2-40B4-BE49-F238E27FC236}">
                <a16:creationId xmlns:a16="http://schemas.microsoft.com/office/drawing/2014/main" id="{D8D053AB-FE3B-5B44-ABE6-631D7BC9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589" y="1633901"/>
            <a:ext cx="2416277" cy="22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66E0F-8907-284E-9B84-6C83AC5F4E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93096"/>
            <a:ext cx="2861089" cy="1324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56E4F-5856-9A4E-BF5B-E44D66FED529}"/>
              </a:ext>
            </a:extLst>
          </p:cNvPr>
          <p:cNvSpPr/>
          <p:nvPr/>
        </p:nvSpPr>
        <p:spPr bwMode="auto">
          <a:xfrm>
            <a:off x="7388696" y="2812732"/>
            <a:ext cx="288032" cy="288032"/>
          </a:xfrm>
          <a:prstGeom prst="rect">
            <a:avLst/>
          </a:prstGeom>
          <a:solidFill>
            <a:srgbClr val="00B050">
              <a:alpha val="20000"/>
            </a:srgb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D1BC5-6F71-1441-A183-131BECFD9222}"/>
              </a:ext>
            </a:extLst>
          </p:cNvPr>
          <p:cNvSpPr/>
          <p:nvPr/>
        </p:nvSpPr>
        <p:spPr bwMode="auto">
          <a:xfrm>
            <a:off x="7388696" y="2524700"/>
            <a:ext cx="288032" cy="288032"/>
          </a:xfrm>
          <a:prstGeom prst="rect">
            <a:avLst/>
          </a:prstGeom>
          <a:solidFill>
            <a:srgbClr val="7030A0">
              <a:alpha val="18000"/>
            </a:srgbClr>
          </a:solidFill>
          <a:ln w="19050" cap="flat" cmpd="sng" algn="ctr">
            <a:solidFill>
              <a:srgbClr val="942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E6DE-5322-8B48-83DE-7150D0D1FFB1}"/>
              </a:ext>
            </a:extLst>
          </p:cNvPr>
          <p:cNvSpPr txBox="1"/>
          <p:nvPr/>
        </p:nvSpPr>
        <p:spPr>
          <a:xfrm>
            <a:off x="6804248" y="1589136"/>
            <a:ext cx="108012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upstream vessels common to both voxels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301E84-8AD3-C446-96A7-19253F24F51F}"/>
              </a:ext>
            </a:extLst>
          </p:cNvPr>
          <p:cNvSpPr/>
          <p:nvPr/>
        </p:nvSpPr>
        <p:spPr bwMode="auto">
          <a:xfrm>
            <a:off x="6611794" y="2753858"/>
            <a:ext cx="800472" cy="180000"/>
          </a:xfrm>
          <a:prstGeom prst="ellipse">
            <a:avLst/>
          </a:prstGeom>
          <a:solidFill>
            <a:srgbClr val="FFFF00">
              <a:alpha val="56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BE55E-B913-174A-BC36-A5E98C85FA1A}"/>
              </a:ext>
            </a:extLst>
          </p:cNvPr>
          <p:cNvSpPr/>
          <p:nvPr/>
        </p:nvSpPr>
        <p:spPr bwMode="auto">
          <a:xfrm>
            <a:off x="320484" y="3975927"/>
            <a:ext cx="8765745" cy="2448812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Correction for Temporal Correlations</a:t>
            </a:r>
            <a:endParaRPr lang="en-CA" dirty="0">
              <a:latin typeface="Arial" charset="0"/>
            </a:endParaRPr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When analyzing a single subject, statistics are based on residual degrees of freedom (#volumes – 1 -#POIs)</a:t>
            </a:r>
          </a:p>
          <a:p>
            <a:pPr lvl="1" eaLnBrk="1" hangingPunct="1"/>
            <a:r>
              <a:rPr lang="en-US" sz="1800" dirty="0"/>
              <a:t>e.g., our run has 340 volumes, 4 POIs, df = 335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Statistical methods assume that each of these time points is independent.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In the case of fMRI, this assumption is false.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Even in a “screen saver scan”, activation in a voxel at one time is correlated with it’s activation within ~6 sec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This artificially inflates your statistical significance.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82B213-CFF1-9447-B040-C1F3F7D81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84" y="3933056"/>
            <a:ext cx="3688209" cy="2644973"/>
          </a:xfrm>
          <a:prstGeom prst="rect">
            <a:avLst/>
          </a:prstGeom>
        </p:spPr>
      </p:pic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Autocorrelation function</a:t>
            </a:r>
            <a:endParaRPr lang="en-CA" dirty="0">
              <a:latin typeface="Arial" charset="0"/>
            </a:endParaRPr>
          </a:p>
        </p:txBody>
      </p:sp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4400872" y="914400"/>
            <a:ext cx="48516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Compute auto correlation function on residuals</a:t>
            </a:r>
            <a:endParaRPr lang="en-US" sz="1600" u="sng" dirty="0"/>
          </a:p>
          <a:p>
            <a:pPr lvl="1">
              <a:spcBef>
                <a:spcPct val="50000"/>
              </a:spcBef>
            </a:pPr>
            <a:r>
              <a:rPr lang="en-US" sz="1600" dirty="0"/>
              <a:t>Why the residuals? Minimize neural/task component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For a voxel or ROI, correlate its time course with itself shifted in time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Plot these correlations by the degree of shift</a:t>
            </a:r>
          </a:p>
        </p:txBody>
      </p:sp>
      <p:grpSp>
        <p:nvGrpSpPr>
          <p:cNvPr id="144387" name="Group 4"/>
          <p:cNvGrpSpPr>
            <a:grpSpLocks/>
          </p:cNvGrpSpPr>
          <p:nvPr/>
        </p:nvGrpSpPr>
        <p:grpSpPr bwMode="auto">
          <a:xfrm>
            <a:off x="922784" y="914400"/>
            <a:ext cx="2209800" cy="914400"/>
            <a:chOff x="432" y="576"/>
            <a:chExt cx="1392" cy="576"/>
          </a:xfrm>
        </p:grpSpPr>
        <p:sp>
          <p:nvSpPr>
            <p:cNvPr id="144440" name="Line 5"/>
            <p:cNvSpPr>
              <a:spLocks noChangeShapeType="1"/>
            </p:cNvSpPr>
            <p:nvPr/>
          </p:nvSpPr>
          <p:spPr bwMode="auto">
            <a:xfrm flipV="1">
              <a:off x="432" y="606"/>
              <a:ext cx="113" cy="30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1" name="Line 6"/>
            <p:cNvSpPr>
              <a:spLocks noChangeShapeType="1"/>
            </p:cNvSpPr>
            <p:nvPr/>
          </p:nvSpPr>
          <p:spPr bwMode="auto">
            <a:xfrm flipH="1" flipV="1">
              <a:off x="559" y="606"/>
              <a:ext cx="113" cy="27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2" name="Line 7"/>
            <p:cNvSpPr>
              <a:spLocks noChangeShapeType="1"/>
            </p:cNvSpPr>
            <p:nvPr/>
          </p:nvSpPr>
          <p:spPr bwMode="auto">
            <a:xfrm flipV="1">
              <a:off x="672" y="697"/>
              <a:ext cx="113" cy="18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3" name="Line 8"/>
            <p:cNvSpPr>
              <a:spLocks noChangeShapeType="1"/>
            </p:cNvSpPr>
            <p:nvPr/>
          </p:nvSpPr>
          <p:spPr bwMode="auto">
            <a:xfrm flipH="1" flipV="1">
              <a:off x="786" y="697"/>
              <a:ext cx="113" cy="9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4" name="Line 9"/>
            <p:cNvSpPr>
              <a:spLocks noChangeShapeType="1"/>
            </p:cNvSpPr>
            <p:nvPr/>
          </p:nvSpPr>
          <p:spPr bwMode="auto">
            <a:xfrm flipV="1">
              <a:off x="894" y="576"/>
              <a:ext cx="113" cy="21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5" name="Line 10"/>
            <p:cNvSpPr>
              <a:spLocks noChangeShapeType="1"/>
            </p:cNvSpPr>
            <p:nvPr/>
          </p:nvSpPr>
          <p:spPr bwMode="auto">
            <a:xfrm flipH="1" flipV="1">
              <a:off x="1027" y="576"/>
              <a:ext cx="113" cy="54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6" name="Line 11"/>
            <p:cNvSpPr>
              <a:spLocks noChangeShapeType="1"/>
            </p:cNvSpPr>
            <p:nvPr/>
          </p:nvSpPr>
          <p:spPr bwMode="auto">
            <a:xfrm flipV="1">
              <a:off x="1141" y="940"/>
              <a:ext cx="113" cy="18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7" name="Line 12"/>
            <p:cNvSpPr>
              <a:spLocks noChangeShapeType="1"/>
            </p:cNvSpPr>
            <p:nvPr/>
          </p:nvSpPr>
          <p:spPr bwMode="auto">
            <a:xfrm flipH="1" flipV="1">
              <a:off x="1249" y="940"/>
              <a:ext cx="113" cy="18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8" name="Line 13"/>
            <p:cNvSpPr>
              <a:spLocks noChangeShapeType="1"/>
            </p:cNvSpPr>
            <p:nvPr/>
          </p:nvSpPr>
          <p:spPr bwMode="auto">
            <a:xfrm flipV="1">
              <a:off x="1351" y="728"/>
              <a:ext cx="113" cy="39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49" name="Line 14"/>
            <p:cNvSpPr>
              <a:spLocks noChangeShapeType="1"/>
            </p:cNvSpPr>
            <p:nvPr/>
          </p:nvSpPr>
          <p:spPr bwMode="auto">
            <a:xfrm flipH="1" flipV="1">
              <a:off x="1471" y="728"/>
              <a:ext cx="11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50" name="Line 15"/>
            <p:cNvSpPr>
              <a:spLocks noChangeShapeType="1"/>
            </p:cNvSpPr>
            <p:nvPr/>
          </p:nvSpPr>
          <p:spPr bwMode="auto">
            <a:xfrm flipH="1" flipV="1">
              <a:off x="1591" y="728"/>
              <a:ext cx="113" cy="42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51" name="Line 16"/>
            <p:cNvSpPr>
              <a:spLocks noChangeShapeType="1"/>
            </p:cNvSpPr>
            <p:nvPr/>
          </p:nvSpPr>
          <p:spPr bwMode="auto">
            <a:xfrm flipH="1">
              <a:off x="1699" y="1008"/>
              <a:ext cx="125" cy="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4389" name="Text Box 18"/>
          <p:cNvSpPr txBox="1">
            <a:spLocks noChangeArrowheads="1"/>
          </p:cNvSpPr>
          <p:nvPr/>
        </p:nvSpPr>
        <p:spPr bwMode="auto">
          <a:xfrm>
            <a:off x="3284984" y="121920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original</a:t>
            </a:r>
            <a:endParaRPr lang="en-CA" sz="180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13284" y="1905000"/>
            <a:ext cx="3314700" cy="914400"/>
            <a:chOff x="552" y="1200"/>
            <a:chExt cx="2088" cy="576"/>
          </a:xfrm>
        </p:grpSpPr>
        <p:grpSp>
          <p:nvGrpSpPr>
            <p:cNvPr id="144427" name="Group 20"/>
            <p:cNvGrpSpPr>
              <a:grpSpLocks/>
            </p:cNvGrpSpPr>
            <p:nvPr/>
          </p:nvGrpSpPr>
          <p:grpSpPr bwMode="auto">
            <a:xfrm>
              <a:off x="552" y="1200"/>
              <a:ext cx="1272" cy="576"/>
              <a:chOff x="432" y="2832"/>
              <a:chExt cx="1272" cy="912"/>
            </a:xfrm>
          </p:grpSpPr>
          <p:sp>
            <p:nvSpPr>
              <p:cNvPr id="144429" name="Line 21"/>
              <p:cNvSpPr>
                <a:spLocks noChangeShapeType="1"/>
              </p:cNvSpPr>
              <p:nvPr/>
            </p:nvSpPr>
            <p:spPr bwMode="auto">
              <a:xfrm flipV="1">
                <a:off x="432" y="2880"/>
                <a:ext cx="113" cy="48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0" name="Line 22"/>
              <p:cNvSpPr>
                <a:spLocks noChangeShapeType="1"/>
              </p:cNvSpPr>
              <p:nvPr/>
            </p:nvSpPr>
            <p:spPr bwMode="auto">
              <a:xfrm flipH="1" flipV="1">
                <a:off x="559" y="2880"/>
                <a:ext cx="113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1" name="Line 23"/>
              <p:cNvSpPr>
                <a:spLocks noChangeShapeType="1"/>
              </p:cNvSpPr>
              <p:nvPr/>
            </p:nvSpPr>
            <p:spPr bwMode="auto">
              <a:xfrm flipV="1">
                <a:off x="672" y="3024"/>
                <a:ext cx="113" cy="28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2" name="Line 24"/>
              <p:cNvSpPr>
                <a:spLocks noChangeShapeType="1"/>
              </p:cNvSpPr>
              <p:nvPr/>
            </p:nvSpPr>
            <p:spPr bwMode="auto">
              <a:xfrm flipH="1" flipV="1">
                <a:off x="786" y="3024"/>
                <a:ext cx="113" cy="14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3" name="Line 25"/>
              <p:cNvSpPr>
                <a:spLocks noChangeShapeType="1"/>
              </p:cNvSpPr>
              <p:nvPr/>
            </p:nvSpPr>
            <p:spPr bwMode="auto">
              <a:xfrm flipV="1">
                <a:off x="894" y="2832"/>
                <a:ext cx="113" cy="33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4" name="Line 26"/>
              <p:cNvSpPr>
                <a:spLocks noChangeShapeType="1"/>
              </p:cNvSpPr>
              <p:nvPr/>
            </p:nvSpPr>
            <p:spPr bwMode="auto">
              <a:xfrm flipH="1" flipV="1">
                <a:off x="1027" y="2832"/>
                <a:ext cx="113" cy="86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5" name="Line 27"/>
              <p:cNvSpPr>
                <a:spLocks noChangeShapeType="1"/>
              </p:cNvSpPr>
              <p:nvPr/>
            </p:nvSpPr>
            <p:spPr bwMode="auto">
              <a:xfrm flipV="1">
                <a:off x="1141" y="3408"/>
                <a:ext cx="113" cy="28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6" name="Line 28"/>
              <p:cNvSpPr>
                <a:spLocks noChangeShapeType="1"/>
              </p:cNvSpPr>
              <p:nvPr/>
            </p:nvSpPr>
            <p:spPr bwMode="auto">
              <a:xfrm flipH="1" flipV="1">
                <a:off x="1249" y="3408"/>
                <a:ext cx="113" cy="28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7" name="Line 29"/>
              <p:cNvSpPr>
                <a:spLocks noChangeShapeType="1"/>
              </p:cNvSpPr>
              <p:nvPr/>
            </p:nvSpPr>
            <p:spPr bwMode="auto">
              <a:xfrm flipV="1">
                <a:off x="1351" y="3072"/>
                <a:ext cx="113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8" name="Line 30"/>
              <p:cNvSpPr>
                <a:spLocks noChangeShapeType="1"/>
              </p:cNvSpPr>
              <p:nvPr/>
            </p:nvSpPr>
            <p:spPr bwMode="auto">
              <a:xfrm flipH="1" flipV="1">
                <a:off x="1471" y="3072"/>
                <a:ext cx="113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39" name="Line 31"/>
              <p:cNvSpPr>
                <a:spLocks noChangeShapeType="1"/>
              </p:cNvSpPr>
              <p:nvPr/>
            </p:nvSpPr>
            <p:spPr bwMode="auto">
              <a:xfrm flipH="1" flipV="1">
                <a:off x="1591" y="3072"/>
                <a:ext cx="113" cy="67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4428" name="Text Box 32"/>
            <p:cNvSpPr txBox="1">
              <a:spLocks noChangeArrowheads="1"/>
            </p:cNvSpPr>
            <p:nvPr/>
          </p:nvSpPr>
          <p:spPr bwMode="auto">
            <a:xfrm>
              <a:off x="1920" y="1281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shift by 1 volume</a:t>
              </a:r>
              <a:endParaRPr lang="en-CA" sz="180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303784" y="2971800"/>
            <a:ext cx="3124200" cy="866775"/>
            <a:chOff x="672" y="1872"/>
            <a:chExt cx="1968" cy="546"/>
          </a:xfrm>
        </p:grpSpPr>
        <p:grpSp>
          <p:nvGrpSpPr>
            <p:cNvPr id="144415" name="Group 34"/>
            <p:cNvGrpSpPr>
              <a:grpSpLocks/>
            </p:cNvGrpSpPr>
            <p:nvPr/>
          </p:nvGrpSpPr>
          <p:grpSpPr bwMode="auto">
            <a:xfrm>
              <a:off x="672" y="1872"/>
              <a:ext cx="1152" cy="546"/>
              <a:chOff x="672" y="1872"/>
              <a:chExt cx="1152" cy="546"/>
            </a:xfrm>
          </p:grpSpPr>
          <p:sp>
            <p:nvSpPr>
              <p:cNvPr id="144417" name="Line 35"/>
              <p:cNvSpPr>
                <a:spLocks noChangeShapeType="1"/>
              </p:cNvSpPr>
              <p:nvPr/>
            </p:nvSpPr>
            <p:spPr bwMode="auto">
              <a:xfrm flipV="1">
                <a:off x="672" y="1902"/>
                <a:ext cx="113" cy="30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18" name="Line 36"/>
              <p:cNvSpPr>
                <a:spLocks noChangeShapeType="1"/>
              </p:cNvSpPr>
              <p:nvPr/>
            </p:nvSpPr>
            <p:spPr bwMode="auto">
              <a:xfrm flipH="1" flipV="1">
                <a:off x="799" y="1902"/>
                <a:ext cx="113" cy="273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19" name="Line 37"/>
              <p:cNvSpPr>
                <a:spLocks noChangeShapeType="1"/>
              </p:cNvSpPr>
              <p:nvPr/>
            </p:nvSpPr>
            <p:spPr bwMode="auto">
              <a:xfrm flipV="1">
                <a:off x="912" y="1993"/>
                <a:ext cx="113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0" name="Line 38"/>
              <p:cNvSpPr>
                <a:spLocks noChangeShapeType="1"/>
              </p:cNvSpPr>
              <p:nvPr/>
            </p:nvSpPr>
            <p:spPr bwMode="auto">
              <a:xfrm flipH="1" flipV="1">
                <a:off x="1026" y="1993"/>
                <a:ext cx="113" cy="9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1" name="Line 39"/>
              <p:cNvSpPr>
                <a:spLocks noChangeShapeType="1"/>
              </p:cNvSpPr>
              <p:nvPr/>
            </p:nvSpPr>
            <p:spPr bwMode="auto">
              <a:xfrm flipV="1">
                <a:off x="1134" y="1872"/>
                <a:ext cx="113" cy="21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2" name="Line 40"/>
              <p:cNvSpPr>
                <a:spLocks noChangeShapeType="1"/>
              </p:cNvSpPr>
              <p:nvPr/>
            </p:nvSpPr>
            <p:spPr bwMode="auto">
              <a:xfrm flipH="1" flipV="1">
                <a:off x="1267" y="1872"/>
                <a:ext cx="113" cy="54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3" name="Line 41"/>
              <p:cNvSpPr>
                <a:spLocks noChangeShapeType="1"/>
              </p:cNvSpPr>
              <p:nvPr/>
            </p:nvSpPr>
            <p:spPr bwMode="auto">
              <a:xfrm flipV="1">
                <a:off x="1381" y="2236"/>
                <a:ext cx="113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4" name="Line 42"/>
              <p:cNvSpPr>
                <a:spLocks noChangeShapeType="1"/>
              </p:cNvSpPr>
              <p:nvPr/>
            </p:nvSpPr>
            <p:spPr bwMode="auto">
              <a:xfrm flipH="1" flipV="1">
                <a:off x="1489" y="2236"/>
                <a:ext cx="113" cy="18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5" name="Line 43"/>
              <p:cNvSpPr>
                <a:spLocks noChangeShapeType="1"/>
              </p:cNvSpPr>
              <p:nvPr/>
            </p:nvSpPr>
            <p:spPr bwMode="auto">
              <a:xfrm flipV="1">
                <a:off x="1591" y="2024"/>
                <a:ext cx="113" cy="39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426" name="Line 44"/>
              <p:cNvSpPr>
                <a:spLocks noChangeShapeType="1"/>
              </p:cNvSpPr>
              <p:nvPr/>
            </p:nvSpPr>
            <p:spPr bwMode="auto">
              <a:xfrm flipH="1" flipV="1">
                <a:off x="1711" y="2024"/>
                <a:ext cx="113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4416" name="Text Box 45"/>
            <p:cNvSpPr txBox="1">
              <a:spLocks noChangeArrowheads="1"/>
            </p:cNvSpPr>
            <p:nvPr/>
          </p:nvSpPr>
          <p:spPr bwMode="auto">
            <a:xfrm>
              <a:off x="1920" y="1968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shift by 2 volumes</a:t>
              </a:r>
              <a:endParaRPr lang="en-CA" sz="1800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12738" y="4252915"/>
            <a:ext cx="7696200" cy="1141413"/>
            <a:chOff x="192" y="2758"/>
            <a:chExt cx="4848" cy="719"/>
          </a:xfrm>
        </p:grpSpPr>
        <p:sp>
          <p:nvSpPr>
            <p:cNvPr id="144412" name="Rectangle 47"/>
            <p:cNvSpPr>
              <a:spLocks noChangeArrowheads="1"/>
            </p:cNvSpPr>
            <p:nvPr/>
          </p:nvSpPr>
          <p:spPr bwMode="auto">
            <a:xfrm>
              <a:off x="192" y="3264"/>
              <a:ext cx="2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rgbClr val="FF99FF"/>
                </a:solidFill>
              </a:endParaRPr>
            </a:p>
          </p:txBody>
        </p:sp>
        <p:sp>
          <p:nvSpPr>
            <p:cNvPr id="144413" name="Line 48"/>
            <p:cNvSpPr>
              <a:spLocks noChangeShapeType="1"/>
            </p:cNvSpPr>
            <p:nvPr/>
          </p:nvSpPr>
          <p:spPr bwMode="auto">
            <a:xfrm>
              <a:off x="3456" y="2758"/>
              <a:ext cx="0" cy="64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44414" name="Line 49"/>
            <p:cNvSpPr>
              <a:spLocks noChangeShapeType="1"/>
            </p:cNvSpPr>
            <p:nvPr/>
          </p:nvSpPr>
          <p:spPr bwMode="auto">
            <a:xfrm>
              <a:off x="3456" y="3383"/>
              <a:ext cx="1584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4394" name="Group 53"/>
          <p:cNvGrpSpPr>
            <a:grpSpLocks/>
          </p:cNvGrpSpPr>
          <p:nvPr/>
        </p:nvGrpSpPr>
        <p:grpSpPr bwMode="auto">
          <a:xfrm>
            <a:off x="922784" y="666750"/>
            <a:ext cx="2200275" cy="3967163"/>
            <a:chOff x="432" y="420"/>
            <a:chExt cx="1386" cy="2499"/>
          </a:xfrm>
        </p:grpSpPr>
        <p:sp>
          <p:nvSpPr>
            <p:cNvPr id="144395" name="Line 54"/>
            <p:cNvSpPr>
              <a:spLocks noChangeShapeType="1"/>
            </p:cNvSpPr>
            <p:nvPr/>
          </p:nvSpPr>
          <p:spPr bwMode="auto">
            <a:xfrm>
              <a:off x="432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396" name="Line 55"/>
            <p:cNvSpPr>
              <a:spLocks noChangeShapeType="1"/>
            </p:cNvSpPr>
            <p:nvPr/>
          </p:nvSpPr>
          <p:spPr bwMode="auto">
            <a:xfrm>
              <a:off x="894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397" name="Line 56"/>
            <p:cNvSpPr>
              <a:spLocks noChangeShapeType="1"/>
            </p:cNvSpPr>
            <p:nvPr/>
          </p:nvSpPr>
          <p:spPr bwMode="auto">
            <a:xfrm>
              <a:off x="1356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398" name="Line 57"/>
            <p:cNvSpPr>
              <a:spLocks noChangeShapeType="1"/>
            </p:cNvSpPr>
            <p:nvPr/>
          </p:nvSpPr>
          <p:spPr bwMode="auto">
            <a:xfrm>
              <a:off x="1818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399" name="Line 58"/>
            <p:cNvSpPr>
              <a:spLocks noChangeShapeType="1"/>
            </p:cNvSpPr>
            <p:nvPr/>
          </p:nvSpPr>
          <p:spPr bwMode="auto">
            <a:xfrm>
              <a:off x="663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0" name="Line 59"/>
            <p:cNvSpPr>
              <a:spLocks noChangeShapeType="1"/>
            </p:cNvSpPr>
            <p:nvPr/>
          </p:nvSpPr>
          <p:spPr bwMode="auto">
            <a:xfrm>
              <a:off x="1125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1" name="Line 60"/>
            <p:cNvSpPr>
              <a:spLocks noChangeShapeType="1"/>
            </p:cNvSpPr>
            <p:nvPr/>
          </p:nvSpPr>
          <p:spPr bwMode="auto">
            <a:xfrm>
              <a:off x="1587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2" name="Line 61"/>
            <p:cNvSpPr>
              <a:spLocks noChangeShapeType="1"/>
            </p:cNvSpPr>
            <p:nvPr/>
          </p:nvSpPr>
          <p:spPr bwMode="auto">
            <a:xfrm>
              <a:off x="720" y="26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3" name="Text Box 62"/>
            <p:cNvSpPr txBox="1">
              <a:spLocks noChangeArrowheads="1"/>
            </p:cNvSpPr>
            <p:nvPr/>
          </p:nvSpPr>
          <p:spPr bwMode="auto">
            <a:xfrm>
              <a:off x="960" y="2688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time</a:t>
              </a:r>
              <a:endParaRPr lang="en-CA" sz="1800"/>
            </a:p>
          </p:txBody>
        </p:sp>
        <p:sp>
          <p:nvSpPr>
            <p:cNvPr id="144404" name="Line 63"/>
            <p:cNvSpPr>
              <a:spLocks noChangeShapeType="1"/>
            </p:cNvSpPr>
            <p:nvPr/>
          </p:nvSpPr>
          <p:spPr bwMode="auto">
            <a:xfrm>
              <a:off x="547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5" name="Line 64"/>
            <p:cNvSpPr>
              <a:spLocks noChangeShapeType="1"/>
            </p:cNvSpPr>
            <p:nvPr/>
          </p:nvSpPr>
          <p:spPr bwMode="auto">
            <a:xfrm>
              <a:off x="778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6" name="Line 65"/>
            <p:cNvSpPr>
              <a:spLocks noChangeShapeType="1"/>
            </p:cNvSpPr>
            <p:nvPr/>
          </p:nvSpPr>
          <p:spPr bwMode="auto">
            <a:xfrm>
              <a:off x="1009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7" name="Line 66"/>
            <p:cNvSpPr>
              <a:spLocks noChangeShapeType="1"/>
            </p:cNvSpPr>
            <p:nvPr/>
          </p:nvSpPr>
          <p:spPr bwMode="auto">
            <a:xfrm>
              <a:off x="1240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8" name="Line 67"/>
            <p:cNvSpPr>
              <a:spLocks noChangeShapeType="1"/>
            </p:cNvSpPr>
            <p:nvPr/>
          </p:nvSpPr>
          <p:spPr bwMode="auto">
            <a:xfrm>
              <a:off x="1471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9" name="Line 68"/>
            <p:cNvSpPr>
              <a:spLocks noChangeShapeType="1"/>
            </p:cNvSpPr>
            <p:nvPr/>
          </p:nvSpPr>
          <p:spPr bwMode="auto">
            <a:xfrm>
              <a:off x="1702" y="420"/>
              <a:ext cx="0" cy="2052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89E8DC8-E9C6-4B48-8CC4-E56881C5EE44}"/>
              </a:ext>
            </a:extLst>
          </p:cNvPr>
          <p:cNvSpPr txBox="1"/>
          <p:nvPr/>
        </p:nvSpPr>
        <p:spPr>
          <a:xfrm rot="16200000">
            <a:off x="147072" y="1570995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r = AR(1)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B8B3F11-7A71-E642-8697-D116BF90745D}"/>
              </a:ext>
            </a:extLst>
          </p:cNvPr>
          <p:cNvSpPr/>
          <p:nvPr/>
        </p:nvSpPr>
        <p:spPr bwMode="auto">
          <a:xfrm>
            <a:off x="704528" y="1155700"/>
            <a:ext cx="142056" cy="1121172"/>
          </a:xfrm>
          <a:prstGeom prst="leftBrac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04400FA9-087C-F44B-86DA-4E63B25B168F}"/>
              </a:ext>
            </a:extLst>
          </p:cNvPr>
          <p:cNvSpPr/>
          <p:nvPr/>
        </p:nvSpPr>
        <p:spPr bwMode="auto">
          <a:xfrm>
            <a:off x="283211" y="1155699"/>
            <a:ext cx="184333" cy="2393951"/>
          </a:xfrm>
          <a:prstGeom prst="leftBrace">
            <a:avLst/>
          </a:prstGeom>
          <a:noFill/>
          <a:ln w="25400" cap="flat" cmpd="sng" algn="ctr">
            <a:solidFill>
              <a:srgbClr val="00FD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FA00"/>
              </a:solidFill>
              <a:effectLst/>
              <a:latin typeface="Arial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2B77D0-D073-3341-993B-FA25EE49E5F2}"/>
              </a:ext>
            </a:extLst>
          </p:cNvPr>
          <p:cNvSpPr txBox="1"/>
          <p:nvPr/>
        </p:nvSpPr>
        <p:spPr>
          <a:xfrm rot="16200000">
            <a:off x="-186547" y="2206722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FA00"/>
                </a:solidFill>
              </a:rPr>
              <a:t>r = AR(2)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7020C6-A7A6-7744-AE90-D50ED718A40E}"/>
              </a:ext>
            </a:extLst>
          </p:cNvPr>
          <p:cNvSpPr/>
          <p:nvPr/>
        </p:nvSpPr>
        <p:spPr bwMode="auto">
          <a:xfrm>
            <a:off x="5494338" y="4149080"/>
            <a:ext cx="3182118" cy="109602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65CE4F-77E6-1943-8C72-4BC6725BAC2B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0112" y="4560468"/>
            <a:ext cx="0" cy="71320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50D614-931E-504C-B1AF-F97F716629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4455" y="4683839"/>
            <a:ext cx="0" cy="589837"/>
          </a:xfrm>
          <a:prstGeom prst="straightConnector1">
            <a:avLst/>
          </a:prstGeom>
          <a:noFill/>
          <a:ln w="28575" cap="flat" cmpd="sng" algn="ctr">
            <a:solidFill>
              <a:srgbClr val="00FD3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7DC823-C256-F642-9F27-FE344F35A0CB}"/>
              </a:ext>
            </a:extLst>
          </p:cNvPr>
          <p:cNvSpPr txBox="1"/>
          <p:nvPr/>
        </p:nvSpPr>
        <p:spPr>
          <a:xfrm>
            <a:off x="539552" y="5157192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Statistics assume data points are independent</a:t>
            </a:r>
          </a:p>
          <a:p>
            <a:r>
              <a:rPr lang="en-US" sz="1600" dirty="0">
                <a:solidFill>
                  <a:srgbClr val="FF25FE"/>
                </a:solidFill>
              </a:rPr>
              <a:t>If so, AR(1+) should = 0</a:t>
            </a:r>
          </a:p>
        </p:txBody>
      </p:sp>
    </p:spTree>
    <p:extLst>
      <p:ext uri="{BB962C8B-B14F-4D97-AF65-F5344CB8AC3E}">
        <p14:creationId xmlns:p14="http://schemas.microsoft.com/office/powerpoint/2010/main" val="25727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73" grpId="0" animBg="1"/>
      <p:bldP spid="74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CDA4-81E8-AD44-99F1-DBA2387F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CAEDD-A1AD-4848-866C-95564F10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873250"/>
            <a:ext cx="7645400" cy="3111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DBA79A-CE29-3343-86CF-00CCF753E8F1}"/>
              </a:ext>
            </a:extLst>
          </p:cNvPr>
          <p:cNvSpPr/>
          <p:nvPr/>
        </p:nvSpPr>
        <p:spPr bwMode="auto">
          <a:xfrm>
            <a:off x="6799064" y="4437112"/>
            <a:ext cx="1656184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8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4B18D3-2941-854E-A484-7596C627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3950"/>
            <a:ext cx="3545497" cy="1951213"/>
          </a:xfrm>
          <a:prstGeom prst="rect">
            <a:avLst/>
          </a:prstGeom>
        </p:spPr>
      </p:pic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4191000" y="1143149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BV can correct for the autocorrelation to yield revised (usually lower) p values</a:t>
            </a:r>
            <a:endParaRPr lang="en-CA" sz="2000" dirty="0"/>
          </a:p>
        </p:txBody>
      </p:sp>
      <p:sp>
        <p:nvSpPr>
          <p:cNvPr id="146437" name="Text Box 7"/>
          <p:cNvSpPr txBox="1">
            <a:spLocks noChangeArrowheads="1"/>
          </p:cNvSpPr>
          <p:nvPr/>
        </p:nvSpPr>
        <p:spPr bwMode="auto">
          <a:xfrm>
            <a:off x="107504" y="794850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</a:rPr>
              <a:t>BEFORE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146438" name="Text Box 8"/>
          <p:cNvSpPr txBox="1">
            <a:spLocks noChangeArrowheads="1"/>
          </p:cNvSpPr>
          <p:nvPr/>
        </p:nvSpPr>
        <p:spPr bwMode="auto">
          <a:xfrm>
            <a:off x="67623" y="3431863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</a:rPr>
              <a:t>AFTER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146439" name="Oval 9"/>
          <p:cNvSpPr>
            <a:spLocks noChangeArrowheads="1"/>
          </p:cNvSpPr>
          <p:nvPr/>
        </p:nvSpPr>
        <p:spPr bwMode="auto">
          <a:xfrm>
            <a:off x="152400" y="3858911"/>
            <a:ext cx="259766" cy="822305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6441" name="Oval 11"/>
          <p:cNvSpPr>
            <a:spLocks noChangeArrowheads="1"/>
          </p:cNvSpPr>
          <p:nvPr/>
        </p:nvSpPr>
        <p:spPr bwMode="auto">
          <a:xfrm>
            <a:off x="2362200" y="1751407"/>
            <a:ext cx="762000" cy="304800"/>
          </a:xfrm>
          <a:prstGeom prst="ellips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230A2-72C1-D54E-B041-210E1B67C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259" y="3159720"/>
            <a:ext cx="4394200" cy="314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58FDE-C663-1544-B95B-F27EB4D44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22847"/>
            <a:ext cx="3551381" cy="1971216"/>
          </a:xfrm>
          <a:prstGeom prst="rect">
            <a:avLst/>
          </a:prstGeom>
        </p:spPr>
      </p:pic>
      <p:sp>
        <p:nvSpPr>
          <p:cNvPr id="146442" name="Oval 12"/>
          <p:cNvSpPr>
            <a:spLocks noChangeArrowheads="1"/>
          </p:cNvSpPr>
          <p:nvPr/>
        </p:nvSpPr>
        <p:spPr bwMode="auto">
          <a:xfrm>
            <a:off x="2337115" y="4376416"/>
            <a:ext cx="762000" cy="304800"/>
          </a:xfrm>
          <a:prstGeom prst="ellips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9D0B7C-2F03-EA40-9941-CBA2D472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Voxel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8A886-E4A3-CA49-98C0-2320A6DD2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Piloting vs. Publication</a:t>
            </a:r>
          </a:p>
        </p:txBody>
      </p:sp>
    </p:spTree>
    <p:extLst>
      <p:ext uri="{BB962C8B-B14F-4D97-AF65-F5344CB8AC3E}">
        <p14:creationId xmlns:p14="http://schemas.microsoft.com/office/powerpoint/2010/main" val="1926150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Strategies for Publication vs Piloting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836712"/>
            <a:ext cx="5791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BFFBB"/>
                </a:solidFill>
                <a:latin typeface="Arial" charset="0"/>
              </a:rPr>
              <a:t>Publication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Have a specific hypothesis/contrast planned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Run all your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Run the stats as planned with all necessary corrections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Publish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0BFFBB"/>
                </a:solidFill>
                <a:latin typeface="Arial" charset="0"/>
              </a:rPr>
              <a:t>Piloting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Run a few subjects to see if you’re on the right track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Spend a lot of time exploring the pilot data for interesting patterns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“Find the story” in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You may even change the experiment, run additional subjects, or run a follow-up experiment to chase the story</a:t>
            </a:r>
          </a:p>
        </p:txBody>
      </p:sp>
      <p:pic>
        <p:nvPicPr>
          <p:cNvPr id="162819" name="Picture 4" descr="sher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92696"/>
            <a:ext cx="3067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Rectangle 5"/>
          <p:cNvSpPr>
            <a:spLocks noChangeArrowheads="1"/>
          </p:cNvSpPr>
          <p:nvPr/>
        </p:nvSpPr>
        <p:spPr bwMode="auto">
          <a:xfrm>
            <a:off x="228600" y="5027613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 While you need to use rigorous corrections for publication, do not be overly conservative when exploring pilot data or you might miss interesting trends</a:t>
            </a:r>
          </a:p>
        </p:txBody>
      </p:sp>
    </p:spTree>
    <p:extLst>
      <p:ext uri="{BB962C8B-B14F-4D97-AF65-F5344CB8AC3E}">
        <p14:creationId xmlns:p14="http://schemas.microsoft.com/office/powerpoint/2010/main" val="3958425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3"/>
          <p:cNvSpPr txBox="1">
            <a:spLocks noChangeArrowheads="1"/>
          </p:cNvSpPr>
          <p:nvPr/>
        </p:nvSpPr>
        <p:spPr bwMode="auto">
          <a:xfrm>
            <a:off x="179512" y="764704"/>
            <a:ext cx="868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For casual data exploration, not publication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Jack up the threshold till you get rid of the </a:t>
            </a:r>
            <a:r>
              <a:rPr lang="en-US" sz="2000" dirty="0" err="1"/>
              <a:t>schmutz</a:t>
            </a:r>
            <a:r>
              <a:rPr lang="en-US" sz="2000" dirty="0"/>
              <a:t> (especially in air, ventricles, white matter – may be real)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If you have a comparison where one condition is expected to produce much more activity than the other, turn on both tails of the comparison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If two areas are symmetrically active, they’re less likely to be due to chance (only works for bilateral areas)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Jody’s rule of thumb: “If ya can’t trust the negatives, can ya trust the positives?”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Too subjective for serious use</a:t>
            </a:r>
          </a:p>
        </p:txBody>
      </p:sp>
      <p:pic>
        <p:nvPicPr>
          <p:cNvPr id="140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14936"/>
            <a:ext cx="12811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025602"/>
            <a:ext cx="1279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425" y="4025602"/>
            <a:ext cx="1298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7"/>
          <p:cNvSpPr txBox="1">
            <a:spLocks noChangeArrowheads="1"/>
          </p:cNvSpPr>
          <p:nvPr/>
        </p:nvSpPr>
        <p:spPr bwMode="auto">
          <a:xfrm>
            <a:off x="5257800" y="4025602"/>
            <a:ext cx="334097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Example: MT+ localizer data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400" dirty="0"/>
              <a:t>Moving rings &gt; stationary rings (orange)</a:t>
            </a:r>
          </a:p>
          <a:p>
            <a:pPr eaLnBrk="1" hangingPunct="1"/>
            <a:r>
              <a:rPr lang="en-US" sz="1400" dirty="0"/>
              <a:t>Stationary rings &gt; moving rings (blue)</a:t>
            </a:r>
            <a:endParaRPr lang="en-CA" sz="1400" dirty="0"/>
          </a:p>
          <a:p>
            <a:pPr eaLnBrk="1" hangingPunct="1"/>
            <a:endParaRPr lang="en-CA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9731"/>
            <a:ext cx="7772400" cy="584776"/>
          </a:xfrm>
        </p:spPr>
        <p:txBody>
          <a:bodyPr/>
          <a:lstStyle/>
          <a:p>
            <a:r>
              <a:rPr lang="en-US" dirty="0"/>
              <a:t>Sanity Checks: “Poor Man’s Bonferroni”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CF7F-1DE5-D249-949A-69D8AD22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time courses of your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66811-EA18-5349-90DC-69D1F874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56" y="3933057"/>
            <a:ext cx="5040000" cy="255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C40BF-32DD-AB4A-9642-B93077087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56" y="980728"/>
            <a:ext cx="5040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ABED-9922-0242-846F-32E7B0F4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 Salmon “Crisis”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C2578-A1A3-9A47-BA32-C1E8027E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6" y="2060848"/>
            <a:ext cx="1745396" cy="1834448"/>
          </a:xfrm>
          <a:prstGeom prst="rect">
            <a:avLst/>
          </a:prstGeom>
        </p:spPr>
      </p:pic>
      <p:pic>
        <p:nvPicPr>
          <p:cNvPr id="2050" name="Picture 2" descr="CURMUDGUCATION: The Height Of A Dead Salmon">
            <a:extLst>
              <a:ext uri="{FF2B5EF4-FFF2-40B4-BE49-F238E27FC236}">
                <a16:creationId xmlns:a16="http://schemas.microsoft.com/office/drawing/2014/main" id="{E0F0B90E-015B-7942-AC10-14907600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460" y="2060848"/>
            <a:ext cx="3491880" cy="18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1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Dead Salmon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3962400"/>
            <a:ext cx="3124200" cy="22860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130,000 voxels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no correction for multiple comparisons</a:t>
            </a:r>
          </a:p>
        </p:txBody>
      </p:sp>
      <p:pic>
        <p:nvPicPr>
          <p:cNvPr id="130051" name="Picture 4" descr="screen-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605088"/>
            <a:ext cx="32845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5" descr="screen-captur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05088"/>
            <a:ext cx="5257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6" descr="screen-capture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762000"/>
            <a:ext cx="87249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2209800" y="2101850"/>
            <a:ext cx="467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poster at Human Brain Mapping conference,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Fishy Headlines</a:t>
            </a:r>
          </a:p>
        </p:txBody>
      </p:sp>
      <p:pic>
        <p:nvPicPr>
          <p:cNvPr id="131074" name="Picture 4" descr="screen-captur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67836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5" descr="screen-captur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6783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6" name="Group 9"/>
          <p:cNvGrpSpPr>
            <a:grpSpLocks/>
          </p:cNvGrpSpPr>
          <p:nvPr/>
        </p:nvGrpSpPr>
        <p:grpSpPr bwMode="auto">
          <a:xfrm>
            <a:off x="5257800" y="838200"/>
            <a:ext cx="3670300" cy="3035300"/>
            <a:chOff x="1724" y="1912"/>
            <a:chExt cx="2312" cy="1912"/>
          </a:xfrm>
        </p:grpSpPr>
        <p:pic>
          <p:nvPicPr>
            <p:cNvPr id="131079" name="Picture 6" descr="screen-capture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912"/>
              <a:ext cx="2312" cy="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80" name="Picture 7" descr="screen-capture-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2400"/>
              <a:ext cx="2312" cy="5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81" name="Picture 8" descr="screen-capture-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2960"/>
              <a:ext cx="2312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1077" name="Picture 10" descr="screen-capture-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6783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11" descr="screen-capture-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670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274"/>
            <a:ext cx="7772400" cy="579438"/>
          </a:xfrm>
        </p:spPr>
        <p:txBody>
          <a:bodyPr/>
          <a:lstStyle/>
          <a:p>
            <a:r>
              <a:rPr lang="en-US" dirty="0"/>
              <a:t>Possible Solutions to Multiple Comparisons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9728"/>
            <a:ext cx="7772400" cy="5181600"/>
          </a:xfrm>
        </p:spPr>
        <p:txBody>
          <a:bodyPr/>
          <a:lstStyle/>
          <a:p>
            <a:r>
              <a:rPr lang="en-US" dirty="0"/>
              <a:t>Bonferroni Correction (Family-wise Error, FWE Correction)</a:t>
            </a:r>
          </a:p>
          <a:p>
            <a:pPr lvl="1"/>
            <a:r>
              <a:rPr lang="en-US" dirty="0"/>
              <a:t>small-volume correction</a:t>
            </a:r>
          </a:p>
          <a:p>
            <a:r>
              <a:rPr lang="en-US" dirty="0"/>
              <a:t>Cluster Correction</a:t>
            </a:r>
          </a:p>
          <a:p>
            <a:r>
              <a:rPr lang="en-US" dirty="0"/>
              <a:t>Gaussian Random Field Theory</a:t>
            </a:r>
          </a:p>
          <a:p>
            <a:r>
              <a:rPr lang="en-US" dirty="0"/>
              <a:t>False Discovery Rate</a:t>
            </a:r>
          </a:p>
          <a:p>
            <a:r>
              <a:rPr lang="en-US" dirty="0"/>
              <a:t>Test-Retest Reliability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Bonferroni (FWE) Correction</a:t>
            </a:r>
            <a:endParaRPr lang="en-CA" dirty="0">
              <a:latin typeface="Arial" charset="0"/>
            </a:endParaRPr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251520" y="764704"/>
            <a:ext cx="8686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/>
              <a:t>divide desired p value by number of comparisons</a:t>
            </a:r>
          </a:p>
          <a:p>
            <a:pPr lvl="2" eaLnBrk="1" hangingPunct="1"/>
            <a:r>
              <a:rPr lang="en-US" sz="2400" dirty="0"/>
              <a:t>Example:</a:t>
            </a:r>
          </a:p>
          <a:p>
            <a:pPr lvl="2" eaLnBrk="1" hangingPunct="1"/>
            <a:r>
              <a:rPr lang="en-US" sz="2000" dirty="0"/>
              <a:t>desired p value: p &lt; .05</a:t>
            </a:r>
          </a:p>
          <a:p>
            <a:pPr lvl="2" eaLnBrk="1" hangingPunct="1"/>
            <a:r>
              <a:rPr lang="en-US" sz="2000" dirty="0"/>
              <a:t>number of voxels in brain: 194,004</a:t>
            </a:r>
          </a:p>
          <a:p>
            <a:pPr lvl="2" eaLnBrk="1" hangingPunct="1"/>
            <a:r>
              <a:rPr lang="en-US" sz="2000" dirty="0"/>
              <a:t>required p value: p &lt; .05 / 194,004 </a:t>
            </a:r>
            <a:r>
              <a:rPr lang="en-US" sz="2000" dirty="0">
                <a:sym typeface="Symbol" charset="0"/>
              </a:rPr>
              <a:t></a:t>
            </a:r>
            <a:r>
              <a:rPr lang="en-US" sz="2000" dirty="0"/>
              <a:t>   p </a:t>
            </a:r>
            <a:r>
              <a:rPr lang="en-US" sz="2000"/>
              <a:t>&lt; .</a:t>
            </a:r>
            <a:r>
              <a:rPr lang="en-US" sz="2000" dirty="0"/>
              <a:t>0000003</a:t>
            </a: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Drawback: overly conservative</a:t>
            </a:r>
          </a:p>
          <a:p>
            <a:pPr lvl="1" eaLnBrk="1" hangingPunct="1">
              <a:buFontTx/>
              <a:buChar char="•"/>
            </a:pPr>
            <a:r>
              <a:rPr lang="en-US" sz="2400" dirty="0"/>
              <a:t>assumes that each voxel is independent of others</a:t>
            </a:r>
          </a:p>
          <a:p>
            <a:pPr lvl="2" eaLnBrk="1" hangingPunct="1">
              <a:buFontTx/>
              <a:buChar char="•"/>
            </a:pPr>
            <a:r>
              <a:rPr lang="en-US" sz="2400" dirty="0"/>
              <a:t>not true – adjacent voxels are more likely to be similar in responses than non-adjacent voxels</a:t>
            </a:r>
          </a:p>
          <a:p>
            <a:pPr marL="0" indent="0" eaLnBrk="1" hangingPunct="1"/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9406"/>
            <a:ext cx="7772400" cy="5847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Small-Volume Correction</a:t>
            </a:r>
            <a:endParaRPr lang="en-CA" dirty="0">
              <a:latin typeface="Arial" charset="0"/>
            </a:endParaRPr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251520" y="764704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/>
              <a:t>Apply a Bonferroni correction but only to a limited search volume</a:t>
            </a:r>
          </a:p>
          <a:p>
            <a:pPr lvl="2" eaLnBrk="1" hangingPunct="1">
              <a:buFontTx/>
              <a:buChar char="•"/>
            </a:pPr>
            <a:r>
              <a:rPr lang="en-US" sz="2400" dirty="0"/>
              <a:t>cortical gray-matter surface</a:t>
            </a:r>
          </a:p>
          <a:p>
            <a:pPr lvl="2" eaLnBrk="1" hangingPunct="1">
              <a:buFontTx/>
              <a:buChar char="•"/>
            </a:pPr>
            <a:r>
              <a:rPr lang="en-US" sz="2400" dirty="0"/>
              <a:t>zone of interest</a:t>
            </a:r>
          </a:p>
          <a:p>
            <a:pPr lvl="1" eaLnBrk="1" hangingPunct="1">
              <a:buFontTx/>
              <a:buChar char="•"/>
            </a:pPr>
            <a:r>
              <a:rPr lang="en-US" sz="2400" dirty="0"/>
              <a:t>reduces the number of voxels and thus the severity of Bonferroni</a:t>
            </a:r>
          </a:p>
          <a:p>
            <a:pPr lvl="1" eaLnBrk="1" hangingPunct="1">
              <a:buFontTx/>
              <a:buChar char="•"/>
            </a:pPr>
            <a:endParaRPr lang="en-US" sz="2400" dirty="0"/>
          </a:p>
          <a:p>
            <a:pPr marL="0" indent="0" eaLnBrk="1" hangingPunct="1"/>
            <a:endParaRPr lang="en-US" sz="2400" dirty="0"/>
          </a:p>
        </p:txBody>
      </p:sp>
      <p:pic>
        <p:nvPicPr>
          <p:cNvPr id="2" name="Picture 1" descr="Screen Shot 2013-02-07 at 8.18.1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04" y="3573089"/>
            <a:ext cx="2879090" cy="2808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36515-DE71-C34C-8DA4-3E250F3849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335" y="3567865"/>
            <a:ext cx="2385009" cy="20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65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10700</TotalTime>
  <Words>1854</Words>
  <Application>Microsoft Macintosh PowerPoint</Application>
  <PresentationFormat>On-screen Show (4:3)</PresentationFormat>
  <Paragraphs>267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Times New Roman</vt:lpstr>
      <vt:lpstr>Default Design</vt:lpstr>
      <vt:lpstr>Image</vt:lpstr>
      <vt:lpstr>Optimizing Statistics</vt:lpstr>
      <vt:lpstr>Statistical Errors</vt:lpstr>
      <vt:lpstr>Mega-Multiple Comparisons Problem</vt:lpstr>
      <vt:lpstr>The Dead Salmon “Crisis”</vt:lpstr>
      <vt:lpstr>Dead Salmon</vt:lpstr>
      <vt:lpstr>Fishy Headlines</vt:lpstr>
      <vt:lpstr>Possible Solutions to Multiple Comparisons Problem</vt:lpstr>
      <vt:lpstr>Bonferroni (FWE) Correction</vt:lpstr>
      <vt:lpstr>Small-Volume Correction</vt:lpstr>
      <vt:lpstr>Cluster Correction</vt:lpstr>
      <vt:lpstr>An Aside on Data Smoothness</vt:lpstr>
      <vt:lpstr>fMRI data has an inherent spatial and temporal smoothness</vt:lpstr>
      <vt:lpstr>How cluster correction works</vt:lpstr>
      <vt:lpstr>Gaussian Random Field Theory</vt:lpstr>
      <vt:lpstr>Test-Retest Reliability</vt:lpstr>
      <vt:lpstr>Experimental Reliability; Conceptual Replication</vt:lpstr>
      <vt:lpstr>Have We Been So Obsessed with Limiting Type I Error that Type II Error is Out of Control?</vt:lpstr>
      <vt:lpstr>False Discovery Rate</vt:lpstr>
      <vt:lpstr>Comparison of Methods</vt:lpstr>
      <vt:lpstr>The Sky is Falling!</vt:lpstr>
      <vt:lpstr>What a Clusterf… ailure!</vt:lpstr>
      <vt:lpstr>What a Clusterf… ailure!</vt:lpstr>
      <vt:lpstr>Why So Wrong?</vt:lpstr>
      <vt:lpstr>Beware scientific click-bait</vt:lpstr>
      <vt:lpstr>PowerPoint Presentation</vt:lpstr>
      <vt:lpstr>PowerPoint Presentation</vt:lpstr>
      <vt:lpstr>Two solutions to save cluster-based methods</vt:lpstr>
      <vt:lpstr>Permutation testing with real data</vt:lpstr>
      <vt:lpstr>Threshold-free Cluster Enhancement</vt:lpstr>
      <vt:lpstr>Optimizing Statistics</vt:lpstr>
      <vt:lpstr>fMRI data has an inherent spatial and temporal smoothness</vt:lpstr>
      <vt:lpstr>Correction for Temporal Correlations</vt:lpstr>
      <vt:lpstr>Autocorrelation function</vt:lpstr>
      <vt:lpstr>PowerPoint Presentation</vt:lpstr>
      <vt:lpstr>Example: Voxel A</vt:lpstr>
      <vt:lpstr>Piloting vs. Publication</vt:lpstr>
      <vt:lpstr>Strategies for Publication vs Piloting</vt:lpstr>
      <vt:lpstr>Sanity Checks: “Poor Man’s Bonferroni”</vt:lpstr>
      <vt:lpstr>Look at the time courses of your data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519</cp:revision>
  <dcterms:created xsi:type="dcterms:W3CDTF">2001-12-18T03:45:32Z</dcterms:created>
  <dcterms:modified xsi:type="dcterms:W3CDTF">2020-10-07T02:55:38Z</dcterms:modified>
</cp:coreProperties>
</file>