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92" r:id="rId2"/>
    <p:sldId id="622" r:id="rId3"/>
    <p:sldId id="893" r:id="rId4"/>
    <p:sldId id="894" r:id="rId5"/>
    <p:sldId id="437" r:id="rId6"/>
    <p:sldId id="897" r:id="rId7"/>
    <p:sldId id="646" r:id="rId8"/>
    <p:sldId id="647" r:id="rId9"/>
    <p:sldId id="649" r:id="rId10"/>
    <p:sldId id="650" r:id="rId11"/>
    <p:sldId id="659" r:id="rId12"/>
    <p:sldId id="651" r:id="rId13"/>
    <p:sldId id="895" r:id="rId14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FE"/>
    <a:srgbClr val="000000"/>
    <a:srgbClr val="989898"/>
    <a:srgbClr val="7212EC"/>
    <a:srgbClr val="0083FE"/>
    <a:srgbClr val="00FD3C"/>
    <a:srgbClr val="FFAF41"/>
    <a:srgbClr val="D5FC79"/>
    <a:srgbClr val="99999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2"/>
    <p:restoredTop sz="95994" autoAdjust="0"/>
  </p:normalViewPr>
  <p:slideViewPr>
    <p:cSldViewPr showGuides="1">
      <p:cViewPr varScale="1">
        <p:scale>
          <a:sx n="128" d="100"/>
          <a:sy n="128" d="100"/>
        </p:scale>
        <p:origin x="728" y="176"/>
      </p:cViewPr>
      <p:guideLst>
        <p:guide orient="horz" pos="3249"/>
        <p:guide pos="2925"/>
      </p:guideLst>
    </p:cSldViewPr>
  </p:slideViewPr>
  <p:outlineViewPr>
    <p:cViewPr>
      <p:scale>
        <a:sx n="33" d="100"/>
        <a:sy n="33" d="100"/>
      </p:scale>
      <p:origin x="0" y="-75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C27A8DC-1C40-FF47-8248-C2ED1669D7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55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12D1D80-8AE4-644D-87A7-4556B8B8D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200F3F-53AD-8A42-A1DE-8720B59CF168}" type="slidenum">
              <a:rPr lang="en-US" sz="1200">
                <a:latin typeface="Times New Roman" charset="0"/>
              </a:rPr>
              <a:pPr eaLnBrk="1" hangingPunct="1"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mindhive.mit.edu</a:t>
            </a:r>
            <a:r>
              <a:rPr lang="en-US" dirty="0"/>
              <a:t>/node/90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D1D80-8AE4-644D-87A7-4556B8B8D9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E51E-BDE6-D443-9A73-1AD0EF1A1BA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89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FC54E-1D7F-FF45-AA74-AE2FEA4C0E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2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2AA5-AFBA-1445-991E-53891CE0B4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39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4A16-B4E5-EC4E-988A-879726F462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84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5814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09589-A591-704C-A963-802AD5D3D4B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33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3BB1-5621-4448-ACDB-CE2576EB0C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0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5680-594F-A64D-8F78-65E465F814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43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150E-15E4-6447-B8AC-75E4DE9653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9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A66F-613F-DB4E-9570-4CFC9D09F6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9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D6E6-BA7E-8743-9F09-0ED3DA69F2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73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F41C-C4B4-7B42-B7D4-300A7B421A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9F8D-97B7-374D-BA6B-46C774373C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77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EF34-C7BB-124A-80F9-50A4AD13BC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372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fmri4newbi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9306EEF-2402-EB4E-93C0-4868EA3CB2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aphicFrame>
        <p:nvGraphicFramePr>
          <p:cNvPr id="1031" name="Object 2">
            <a:hlinkClick r:id="rId16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Image" r:id="rId17" imgW="825870" imgH="155159" progId="Photoshop.Image.6">
                  <p:embed/>
                </p:oleObj>
              </mc:Choice>
              <mc:Fallback>
                <p:oleObj name="Image" r:id="rId17" imgW="825870" imgH="155159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3C3CF-F030-604B-9F33-4B312811E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dirty="0"/>
              <a:t>GLM </a:t>
            </a:r>
            <a:r>
              <a:rPr lang="en-US"/>
              <a:t>Files and Contrasts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E797A-0EC5-F84D-B31F-ACCDBE0E6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7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4935"/>
            <a:ext cx="7772400" cy="954107"/>
          </a:xfrm>
        </p:spPr>
        <p:txBody>
          <a:bodyPr/>
          <a:lstStyle/>
          <a:p>
            <a:r>
              <a:rPr lang="en-US" dirty="0"/>
              <a:t>Conjunctions</a:t>
            </a:r>
            <a:br>
              <a:rPr lang="en-US" dirty="0"/>
            </a:br>
            <a:r>
              <a:rPr lang="en-US" sz="2400" dirty="0"/>
              <a:t>(sometimes called Masking)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7504" y="4070487"/>
            <a:ext cx="8928992" cy="18029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describe this in text:</a:t>
            </a:r>
          </a:p>
          <a:p>
            <a:r>
              <a:rPr lang="en-US" dirty="0"/>
              <a:t>[(Hand &gt; Baseline) AND (Hand &gt; Body) AND (Hand &gt; Face) AND (Hand &gt; Scrambled)]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2183066"/>
            <a:ext cx="739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2677986"/>
            <a:ext cx="739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3172906"/>
            <a:ext cx="739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CA4C64-E213-B34B-9FCB-B7580FF46B10}"/>
              </a:ext>
            </a:extLst>
          </p:cNvPr>
          <p:cNvSpPr/>
          <p:nvPr/>
        </p:nvSpPr>
        <p:spPr bwMode="auto">
          <a:xfrm>
            <a:off x="6773331" y="1122724"/>
            <a:ext cx="2120683" cy="2120683"/>
          </a:xfrm>
          <a:prstGeom prst="ellipse">
            <a:avLst/>
          </a:prstGeom>
          <a:solidFill>
            <a:schemeClr val="tx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7AA3D4-3EA8-A34A-B83C-1AE7029417F4}"/>
              </a:ext>
            </a:extLst>
          </p:cNvPr>
          <p:cNvSpPr/>
          <p:nvPr/>
        </p:nvSpPr>
        <p:spPr bwMode="auto">
          <a:xfrm>
            <a:off x="7003337" y="1490332"/>
            <a:ext cx="1577332" cy="1577332"/>
          </a:xfrm>
          <a:prstGeom prst="ellipse">
            <a:avLst/>
          </a:prstGeom>
          <a:solidFill>
            <a:srgbClr val="00000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8B80F5-9CFC-9246-BCD5-67187FB880A2}"/>
              </a:ext>
            </a:extLst>
          </p:cNvPr>
          <p:cNvSpPr/>
          <p:nvPr/>
        </p:nvSpPr>
        <p:spPr bwMode="auto">
          <a:xfrm>
            <a:off x="7703828" y="1636144"/>
            <a:ext cx="1080120" cy="1080120"/>
          </a:xfrm>
          <a:prstGeom prst="ellipse">
            <a:avLst/>
          </a:prstGeom>
          <a:solidFill>
            <a:srgbClr val="FF25FE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705D1F-61EC-A646-883A-EFAFB5654488}"/>
              </a:ext>
            </a:extLst>
          </p:cNvPr>
          <p:cNvCxnSpPr/>
          <p:nvPr/>
        </p:nvCxnSpPr>
        <p:spPr bwMode="auto">
          <a:xfrm flipV="1">
            <a:off x="5828900" y="1880828"/>
            <a:ext cx="944431" cy="25202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4A6924-4B8A-6E44-BD5C-7559DF822FD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8861" y="1880828"/>
            <a:ext cx="1201411" cy="7893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06C655-1F1D-8A40-9BC3-EB8C27DB6CE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8822" y="1880828"/>
            <a:ext cx="1201411" cy="7893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8831EB-DEF5-8F40-97FA-AD15647A17E8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8861" y="2526867"/>
            <a:ext cx="1980038" cy="65902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31BCF1-03B3-2E4D-876C-A9D38563C23A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5816" y="3059152"/>
            <a:ext cx="1898012" cy="6432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0B8FE29-B6AE-C14E-838E-13C8E7D1F35C}"/>
              </a:ext>
            </a:extLst>
          </p:cNvPr>
          <p:cNvSpPr/>
          <p:nvPr/>
        </p:nvSpPr>
        <p:spPr bwMode="auto">
          <a:xfrm>
            <a:off x="7020272" y="1340768"/>
            <a:ext cx="1080120" cy="1080120"/>
          </a:xfrm>
          <a:prstGeom prst="ellipse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E9EF7-EF92-3548-8F77-153EFFF5C7C4}"/>
              </a:ext>
            </a:extLst>
          </p:cNvPr>
          <p:cNvSpPr txBox="1"/>
          <p:nvPr/>
        </p:nvSpPr>
        <p:spPr>
          <a:xfrm rot="17514340">
            <a:off x="7463057" y="1894317"/>
            <a:ext cx="899605" cy="2616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tx2"/>
                </a:solidFill>
              </a:rPr>
              <a:t>conjunction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A1CDDD6-6BD9-1745-8F24-EAFC3938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51059"/>
              </p:ext>
            </p:extLst>
          </p:nvPr>
        </p:nvGraphicFramePr>
        <p:xfrm>
          <a:off x="235771" y="1460314"/>
          <a:ext cx="5577380" cy="251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943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Body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Face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Hand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Scram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4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Hand - Baseline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4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Hand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</a:rPr>
                        <a:t> - Body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3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Hand 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</a:rPr>
                        <a:t> Face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3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Hand - Scrambled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67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Conjunction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8F04E-8944-3E42-B518-E59E208D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81244"/>
            <a:ext cx="6384962" cy="50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6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Values for Conjunctions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466928"/>
          </a:xfrm>
        </p:spPr>
        <p:txBody>
          <a:bodyPr/>
          <a:lstStyle/>
          <a:p>
            <a:r>
              <a:rPr lang="en-US" dirty="0"/>
              <a:t>Conjunctions are quite conservative</a:t>
            </a:r>
          </a:p>
          <a:p>
            <a:endParaRPr lang="en-US" dirty="0"/>
          </a:p>
          <a:p>
            <a:r>
              <a:rPr lang="en-US" dirty="0"/>
              <a:t>If the contrasts are independent: </a:t>
            </a:r>
          </a:p>
          <a:p>
            <a:pPr lvl="2"/>
            <a:r>
              <a:rPr lang="en-US" dirty="0"/>
              <a:t>e.g., [(Hand &gt; Face) AND (Scrambled &gt; Baseline)]</a:t>
            </a:r>
          </a:p>
          <a:p>
            <a:pPr lvl="1"/>
            <a:r>
              <a:rPr lang="en-US" dirty="0" err="1"/>
              <a:t>p</a:t>
            </a:r>
            <a:r>
              <a:rPr lang="en-US" baseline="-25000" dirty="0" err="1"/>
              <a:t>combined</a:t>
            </a:r>
            <a:r>
              <a:rPr lang="en-US" dirty="0"/>
              <a:t> = (</a:t>
            </a:r>
            <a:r>
              <a:rPr lang="en-US" dirty="0" err="1"/>
              <a:t>p</a:t>
            </a:r>
            <a:r>
              <a:rPr lang="en-US" baseline="-25000" dirty="0" err="1"/>
              <a:t>singlecontrast</a:t>
            </a:r>
            <a:r>
              <a:rPr lang="en-US" dirty="0"/>
              <a:t>)</a:t>
            </a:r>
            <a:r>
              <a:rPr lang="en-US" baseline="30000" dirty="0" err="1"/>
              <a:t>numberofcontrasts</a:t>
            </a:r>
            <a:endParaRPr lang="en-US" baseline="30000" dirty="0"/>
          </a:p>
          <a:p>
            <a:pPr lvl="1"/>
            <a:endParaRPr lang="en-US" baseline="30000" dirty="0"/>
          </a:p>
          <a:p>
            <a:pPr lvl="2"/>
            <a:r>
              <a:rPr lang="en-US" dirty="0"/>
              <a:t>e.g., </a:t>
            </a:r>
            <a:r>
              <a:rPr lang="en-US" dirty="0" err="1"/>
              <a:t>p</a:t>
            </a:r>
            <a:r>
              <a:rPr lang="en-US" baseline="-25000" dirty="0" err="1"/>
              <a:t>combined</a:t>
            </a:r>
            <a:r>
              <a:rPr lang="en-US" dirty="0"/>
              <a:t> = (0.05)</a:t>
            </a:r>
            <a:r>
              <a:rPr lang="en-US" baseline="30000" dirty="0"/>
              <a:t>2</a:t>
            </a:r>
            <a:r>
              <a:rPr lang="en-US" dirty="0"/>
              <a:t> = 0.0025</a:t>
            </a:r>
          </a:p>
          <a:p>
            <a:pPr lvl="1"/>
            <a:endParaRPr lang="en-US" dirty="0"/>
          </a:p>
          <a:p>
            <a:r>
              <a:rPr lang="en-US" dirty="0"/>
              <a:t>If the contrasts are non-independent:</a:t>
            </a:r>
          </a:p>
          <a:p>
            <a:pPr lvl="2"/>
            <a:r>
              <a:rPr lang="en-US" dirty="0"/>
              <a:t>e.g., [(Hand &gt; Face) AND (Hand &gt; Baseline)] </a:t>
            </a:r>
          </a:p>
          <a:p>
            <a:pPr lvl="1"/>
            <a:r>
              <a:rPr lang="en-US" dirty="0" err="1"/>
              <a:t>p</a:t>
            </a:r>
            <a:r>
              <a:rPr lang="en-US" baseline="-25000" dirty="0" err="1"/>
              <a:t>combined</a:t>
            </a:r>
            <a:r>
              <a:rPr lang="en-US" dirty="0"/>
              <a:t> is not straightforward to compute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6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1D4E-D9B8-E74B-A237-D3E81A30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clearly specify your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8C863-D676-9C47-8988-07A1506FD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fMRI activation always has to be relative to something else</a:t>
            </a:r>
          </a:p>
          <a:p>
            <a:r>
              <a:rPr lang="en-US" sz="1800" dirty="0"/>
              <a:t>Common mistake: Being unclear about what the comparison condition was </a:t>
            </a:r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00"/>
                </a:solidFill>
              </a:rPr>
              <a:t>e.g., “Figure 1 shows activation for Hands”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600" dirty="0"/>
              <a:t>This could mean</a:t>
            </a:r>
          </a:p>
          <a:p>
            <a:r>
              <a:rPr lang="en-US" sz="1600" dirty="0"/>
              <a:t>Hands - Baseline</a:t>
            </a:r>
          </a:p>
          <a:p>
            <a:r>
              <a:rPr lang="en-US" sz="1600" dirty="0"/>
              <a:t>Hands – Faces</a:t>
            </a:r>
          </a:p>
          <a:p>
            <a:r>
              <a:rPr lang="en-US" sz="1600" dirty="0"/>
              <a:t>Hands – Bodies</a:t>
            </a:r>
          </a:p>
          <a:p>
            <a:r>
              <a:rPr lang="en-US" sz="1600" dirty="0"/>
              <a:t>Hands - Scrambled</a:t>
            </a:r>
          </a:p>
          <a:p>
            <a:r>
              <a:rPr lang="en-US" sz="1600" dirty="0"/>
              <a:t>3*Hand – (Body + Face + Scrambled) </a:t>
            </a:r>
          </a:p>
          <a:p>
            <a:r>
              <a:rPr lang="en-US" sz="1600" dirty="0"/>
              <a:t>[(Hand &gt; Baseline) AND (Hand &gt; Body) AND (Hand &gt; Face) AND (Hand &gt; Scrambled)]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Class projects: penalty for failing to specify contrasts</a:t>
            </a:r>
          </a:p>
        </p:txBody>
      </p:sp>
    </p:spTree>
    <p:extLst>
      <p:ext uri="{BB962C8B-B14F-4D97-AF65-F5344CB8AC3E}">
        <p14:creationId xmlns:p14="http://schemas.microsoft.com/office/powerpoint/2010/main" val="388677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A2F6-3395-3648-B04D-B9FDFD67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Single-study Design Matrix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8F861-5F21-D842-8360-700C8E6B1C22}"/>
              </a:ext>
            </a:extLst>
          </p:cNvPr>
          <p:cNvSpPr txBox="1"/>
          <p:nvPr/>
        </p:nvSpPr>
        <p:spPr>
          <a:xfrm>
            <a:off x="107504" y="4797152"/>
            <a:ext cx="55125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ingle-study 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esign 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atrix: 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  <a:r>
              <a:rPr lang="en-US" sz="2000" dirty="0" err="1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sdm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Contains all the predictors for one run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Can be derived from protocol (.</a:t>
            </a:r>
            <a:r>
              <a:rPr lang="en-US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prt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One column per predictor within a run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Need one .</a:t>
            </a:r>
            <a:r>
              <a:rPr lang="en-US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sdm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per run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Text file (can be edited, generated with code)</a:t>
            </a:r>
          </a:p>
          <a:p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CDE02-1870-D943-A1CD-5A7CFED06E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772" y="923195"/>
            <a:ext cx="1913552" cy="1333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32FBD9-6A97-A640-B41A-A03B6A7E4856}"/>
              </a:ext>
            </a:extLst>
          </p:cNvPr>
          <p:cNvSpPr/>
          <p:nvPr/>
        </p:nvSpPr>
        <p:spPr bwMode="auto">
          <a:xfrm>
            <a:off x="1846886" y="1910682"/>
            <a:ext cx="1878813" cy="144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05095-3849-0547-A9C7-91CDC168B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47804"/>
            <a:ext cx="5220072" cy="1962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4A9CDF-CAA4-D24E-A99E-6DCD3672D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764704"/>
            <a:ext cx="2682375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A2F6-3395-3648-B04D-B9FDFD67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Multi-study, Multi-subject Design Matrix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8F861-5F21-D842-8360-700C8E6B1C22}"/>
              </a:ext>
            </a:extLst>
          </p:cNvPr>
          <p:cNvSpPr txBox="1"/>
          <p:nvPr/>
        </p:nvSpPr>
        <p:spPr>
          <a:xfrm>
            <a:off x="107504" y="4906655"/>
            <a:ext cx="87535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ulti-study, multi-subject 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esign 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atrix: 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  <a:r>
              <a:rPr lang="en-US" sz="2000" dirty="0" err="1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mdm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Lists each functional run (.</a:t>
            </a:r>
            <a:r>
              <a:rPr lang="en-US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vtc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and matches it with the corresponding .</a:t>
            </a:r>
            <a:r>
              <a:rPr lang="en-US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sdm</a:t>
            </a:r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lvl="1"/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Predictors must be listed in same order in each run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Specifies details about the model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Text file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Models the data (</a:t>
            </a:r>
            <a:r>
              <a:rPr lang="en-US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voxelwise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and saves it as a .</a:t>
            </a:r>
            <a:r>
              <a:rPr lang="en-US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glm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CDE02-1870-D943-A1CD-5A7CFED06E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772" y="775785"/>
            <a:ext cx="1913552" cy="1333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32FBD9-6A97-A640-B41A-A03B6A7E4856}"/>
              </a:ext>
            </a:extLst>
          </p:cNvPr>
          <p:cNvSpPr/>
          <p:nvPr/>
        </p:nvSpPr>
        <p:spPr bwMode="auto">
          <a:xfrm>
            <a:off x="1850141" y="1862054"/>
            <a:ext cx="1878813" cy="144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8446C-D6AC-714E-AA6C-443C991E4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5" y="2564904"/>
            <a:ext cx="5724128" cy="2362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B52929-AE16-0E4F-9BA1-CA2388693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36763"/>
            <a:ext cx="4352907" cy="17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2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A2F6-3395-3648-B04D-B9FDFD67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Linear Model (.</a:t>
            </a:r>
            <a:r>
              <a:rPr lang="en-US" dirty="0" err="1"/>
              <a:t>glm</a:t>
            </a:r>
            <a:r>
              <a:rPr lang="en-US" dirty="0"/>
              <a:t>)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8F861-5F21-D842-8360-700C8E6B1C22}"/>
              </a:ext>
            </a:extLst>
          </p:cNvPr>
          <p:cNvSpPr txBox="1"/>
          <p:nvPr/>
        </p:nvSpPr>
        <p:spPr>
          <a:xfrm>
            <a:off x="179513" y="4157086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eneral 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inear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M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odel: 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  <a:r>
              <a:rPr lang="en-US" sz="2000" dirty="0" err="1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glm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Data file that contains </a:t>
            </a:r>
            <a:r>
              <a:rPr lang="en-US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voxelwise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output of the model 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Loading (overlaying) it brings up a list of predictors, can be used to do contrasts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	POIs in black font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	PONIs in gray font </a:t>
            </a:r>
          </a:p>
          <a:p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9F4D8-992E-B24E-AB28-2D62DC55DD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58217"/>
            <a:ext cx="1913552" cy="13332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CE13FE-1731-894A-AE58-F74B4560E2BD}"/>
              </a:ext>
            </a:extLst>
          </p:cNvPr>
          <p:cNvSpPr/>
          <p:nvPr/>
        </p:nvSpPr>
        <p:spPr bwMode="auto">
          <a:xfrm>
            <a:off x="340897" y="1936035"/>
            <a:ext cx="1878813" cy="144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24927-81C1-5749-9895-74F107B257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995" y="761922"/>
            <a:ext cx="3723150" cy="28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Contrasts in the GLM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856662" cy="8223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We can examine whether a single predictor is significant (compared to the baseline)</a:t>
            </a:r>
          </a:p>
        </p:txBody>
      </p:sp>
      <p:sp>
        <p:nvSpPr>
          <p:cNvPr id="96263" name="Rectangle 9"/>
          <p:cNvSpPr>
            <a:spLocks noChangeArrowheads="1"/>
          </p:cNvSpPr>
          <p:nvPr/>
        </p:nvSpPr>
        <p:spPr bwMode="auto">
          <a:xfrm>
            <a:off x="179388" y="3614739"/>
            <a:ext cx="8856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We can also examine whether a single predictor is significantly greater than another predictor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39952" y="1556792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2120" y="155679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9D0EE7-1398-6B44-B7DE-CFE83602A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275" y="1451635"/>
            <a:ext cx="552566" cy="20607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E60CBA-B092-3B41-8867-80617C68C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943" y="4634168"/>
            <a:ext cx="480898" cy="18820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AFB8DE-A115-9946-AC55-09F6358D1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663" y="1659661"/>
            <a:ext cx="1217295" cy="15830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ABB84A-BA72-A443-A49E-85AE21A81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1616032"/>
            <a:ext cx="3022600" cy="1841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576C48-612B-3C44-9C49-6BA7994D0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03" y="4594505"/>
            <a:ext cx="3009900" cy="1981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ED91FB-B080-764C-BEFB-00431C7245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5976" y="4793577"/>
            <a:ext cx="1263015" cy="15830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E43DC60-63AD-9341-A9B3-15639D08BE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165" y="2972485"/>
            <a:ext cx="3700337" cy="2200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039A33-A721-2740-BF7B-609800DBD9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741929"/>
            <a:ext cx="3698702" cy="2200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23A2F6-3395-3648-B04D-B9FDFD67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Volumetric Map (.</a:t>
            </a:r>
            <a:r>
              <a:rPr lang="en-US" dirty="0" err="1"/>
              <a:t>vmp</a:t>
            </a:r>
            <a:r>
              <a:rPr lang="en-US" dirty="0"/>
              <a:t>)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8F861-5F21-D842-8360-700C8E6B1C22}"/>
              </a:ext>
            </a:extLst>
          </p:cNvPr>
          <p:cNvSpPr txBox="1"/>
          <p:nvPr/>
        </p:nvSpPr>
        <p:spPr>
          <a:xfrm>
            <a:off x="33264" y="515778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olumetric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M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: 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  <a:r>
              <a:rPr lang="en-US" sz="2000" dirty="0" err="1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vmp</a:t>
            </a:r>
            <a:r>
              <a:rPr lang="en-US" sz="2000" dirty="0">
                <a:solidFill>
                  <a:schemeClr val="tx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Data file that contains </a:t>
            </a:r>
            <a:r>
              <a:rPr lang="en-US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voxelwise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output of a .</a:t>
            </a:r>
            <a:r>
              <a:rPr lang="en-US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glm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contrast or multiple contrasts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Control panel can be used to adjust statistical choices (e.g., threshold)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7B19F-2DBC-4F46-A199-5B325CD04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761922"/>
            <a:ext cx="2301894" cy="4005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ED9B4-8522-E643-B455-D8913104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214" y="3004554"/>
            <a:ext cx="2502057" cy="7471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31C0E8-D6E9-ED4E-A176-8A282F42CD51}"/>
              </a:ext>
            </a:extLst>
          </p:cNvPr>
          <p:cNvSpPr/>
          <p:nvPr/>
        </p:nvSpPr>
        <p:spPr bwMode="auto">
          <a:xfrm>
            <a:off x="199433" y="3501008"/>
            <a:ext cx="2301894" cy="144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2A8A9C-760A-2148-90CE-E5F368DC1C7F}"/>
              </a:ext>
            </a:extLst>
          </p:cNvPr>
          <p:cNvSpPr/>
          <p:nvPr/>
        </p:nvSpPr>
        <p:spPr bwMode="auto">
          <a:xfrm>
            <a:off x="2916173" y="4320794"/>
            <a:ext cx="740353" cy="5147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FA599A-DB5D-8644-8C6A-658D46527502}"/>
              </a:ext>
            </a:extLst>
          </p:cNvPr>
          <p:cNvSpPr/>
          <p:nvPr/>
        </p:nvSpPr>
        <p:spPr bwMode="auto">
          <a:xfrm>
            <a:off x="2895543" y="2342833"/>
            <a:ext cx="956377" cy="3486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43D7CB-BD8C-CD44-878C-714FECA62C5D}"/>
              </a:ext>
            </a:extLst>
          </p:cNvPr>
          <p:cNvSpPr/>
          <p:nvPr/>
        </p:nvSpPr>
        <p:spPr bwMode="auto">
          <a:xfrm>
            <a:off x="3995936" y="3542021"/>
            <a:ext cx="936104" cy="21721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964553-BECF-C043-B93C-30ABC07D06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509" y="3875431"/>
            <a:ext cx="2477761" cy="9346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A569AC-EA42-1F4F-A963-45A596F6B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310" y="1026086"/>
            <a:ext cx="2494188" cy="17706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A11C342-D519-1C46-B07B-240A4D10C433}"/>
              </a:ext>
            </a:extLst>
          </p:cNvPr>
          <p:cNvSpPr/>
          <p:nvPr/>
        </p:nvSpPr>
        <p:spPr bwMode="auto">
          <a:xfrm>
            <a:off x="6979022" y="2396845"/>
            <a:ext cx="1728192" cy="21721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3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39974"/>
              </p:ext>
            </p:extLst>
          </p:nvPr>
        </p:nvGraphicFramePr>
        <p:xfrm>
          <a:off x="1259632" y="1340768"/>
          <a:ext cx="5577380" cy="251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943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Body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Face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Hand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Scram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4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Hand - Baseline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4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Hand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</a:rPr>
                        <a:t> - Body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3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Hand 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</a:rPr>
                        <a:t> Face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3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Hand - Scrambled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Vectors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A52C3-58F0-8D4D-9BC2-62DCEE2A5406}"/>
              </a:ext>
            </a:extLst>
          </p:cNvPr>
          <p:cNvSpPr/>
          <p:nvPr/>
        </p:nvSpPr>
        <p:spPr bwMode="auto">
          <a:xfrm>
            <a:off x="899592" y="2303741"/>
            <a:ext cx="6984776" cy="54005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9ECD76-CF38-524E-88AB-321AB7328192}"/>
              </a:ext>
            </a:extLst>
          </p:cNvPr>
          <p:cNvSpPr/>
          <p:nvPr/>
        </p:nvSpPr>
        <p:spPr bwMode="auto">
          <a:xfrm>
            <a:off x="899592" y="2812581"/>
            <a:ext cx="6984776" cy="54005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0813D-F234-4B42-A098-C34FDAE405BD}"/>
              </a:ext>
            </a:extLst>
          </p:cNvPr>
          <p:cNvSpPr/>
          <p:nvPr/>
        </p:nvSpPr>
        <p:spPr bwMode="auto">
          <a:xfrm>
            <a:off x="899592" y="3348290"/>
            <a:ext cx="6984776" cy="54005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4814347" y="1844760"/>
            <a:ext cx="288032" cy="720144"/>
          </a:xfrm>
          <a:prstGeom prst="rect">
            <a:avLst/>
          </a:prstGeom>
          <a:solidFill>
            <a:srgbClr val="9898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426896" y="1124744"/>
            <a:ext cx="304396" cy="1440160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39926"/>
            <a:ext cx="7772400" cy="892552"/>
          </a:xfrm>
        </p:spPr>
        <p:txBody>
          <a:bodyPr/>
          <a:lstStyle/>
          <a:p>
            <a:r>
              <a:rPr lang="en-US" dirty="0"/>
              <a:t>Balanced Contrasts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Sum of contrast vector should =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22259" y="1844760"/>
            <a:ext cx="306034" cy="720144"/>
          </a:xfrm>
          <a:prstGeom prst="rect">
            <a:avLst/>
          </a:prstGeom>
          <a:solidFill>
            <a:srgbClr val="FF25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90210" y="1844760"/>
            <a:ext cx="297485" cy="720144"/>
          </a:xfrm>
          <a:prstGeom prst="rect">
            <a:avLst/>
          </a:prstGeom>
          <a:solidFill>
            <a:srgbClr val="0083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374187" y="1124744"/>
            <a:ext cx="8384" cy="14401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 flipH="1">
            <a:off x="3382571" y="2564904"/>
            <a:ext cx="1981517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570575" y="216479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0985" y="21647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3984" y="216479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6983" y="216479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15816" y="1628800"/>
            <a:ext cx="33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3648" y="3212976"/>
            <a:ext cx="182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FCF"/>
                </a:solidFill>
              </a:rPr>
              <a:t>Unbalanced</a:t>
            </a:r>
            <a:endParaRPr lang="en-US" dirty="0">
              <a:solidFill>
                <a:srgbClr val="FF6FCF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41448"/>
              </p:ext>
            </p:extLst>
          </p:nvPr>
        </p:nvGraphicFramePr>
        <p:xfrm>
          <a:off x="107504" y="3789040"/>
          <a:ext cx="3863509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6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Contrast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=-2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β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5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Contrast</a:t>
                      </a:r>
                      <a:endParaRPr lang="en-US" sz="1600" b="0" baseline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xβ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=-1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75238"/>
              </p:ext>
            </p:extLst>
          </p:nvPr>
        </p:nvGraphicFramePr>
        <p:xfrm>
          <a:off x="4697736" y="3789040"/>
          <a:ext cx="3863509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6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Contrast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β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5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Contrast</a:t>
                      </a:r>
                      <a:endParaRPr lang="en-US" sz="1600" b="0" baseline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xβ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=3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940152" y="3212976"/>
            <a:ext cx="146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FCF"/>
                </a:solidFill>
              </a:rPr>
              <a:t>Balanced</a:t>
            </a:r>
            <a:endParaRPr lang="en-US" dirty="0">
              <a:solidFill>
                <a:srgbClr val="FF6FC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9912" y="2636912"/>
            <a:ext cx="126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Condition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505" y="544522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you </a:t>
            </a:r>
            <a:r>
              <a:rPr lang="en-US" sz="1400" dirty="0">
                <a:solidFill>
                  <a:srgbClr val="FFFF00"/>
                </a:solidFill>
              </a:rPr>
              <a:t>do not balance </a:t>
            </a:r>
            <a:r>
              <a:rPr lang="en-US" sz="1400" dirty="0"/>
              <a:t>the contrast, you are comparing one condition vs. the </a:t>
            </a:r>
            <a:r>
              <a:rPr lang="en-US" sz="1400" dirty="0">
                <a:solidFill>
                  <a:srgbClr val="FFFF00"/>
                </a:solidFill>
              </a:rPr>
              <a:t>sum</a:t>
            </a:r>
            <a:r>
              <a:rPr lang="en-US" sz="1400" dirty="0"/>
              <a:t> of all the others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16016" y="544433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you </a:t>
            </a:r>
            <a:r>
              <a:rPr lang="en-US" sz="1400" dirty="0">
                <a:solidFill>
                  <a:srgbClr val="FFFF00"/>
                </a:solidFill>
              </a:rPr>
              <a:t>balance</a:t>
            </a:r>
            <a:r>
              <a:rPr lang="en-US" sz="1400" dirty="0"/>
              <a:t> the contrast, you are comparing one condition vs. the </a:t>
            </a:r>
            <a:r>
              <a:rPr lang="en-US" sz="1400" dirty="0">
                <a:solidFill>
                  <a:srgbClr val="FFFF00"/>
                </a:solidFill>
              </a:rPr>
              <a:t>average</a:t>
            </a:r>
            <a:r>
              <a:rPr lang="en-US" sz="1400" dirty="0"/>
              <a:t> of all the others</a:t>
            </a:r>
          </a:p>
        </p:txBody>
      </p:sp>
    </p:spTree>
    <p:extLst>
      <p:ext uri="{BB962C8B-B14F-4D97-AF65-F5344CB8AC3E}">
        <p14:creationId xmlns:p14="http://schemas.microsoft.com/office/powerpoint/2010/main" val="118933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Bulk Contrasts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191421" y="4989500"/>
            <a:ext cx="8928992" cy="1082824"/>
          </a:xfrm>
        </p:spPr>
        <p:txBody>
          <a:bodyPr/>
          <a:lstStyle/>
          <a:p>
            <a:r>
              <a:rPr lang="en-US" sz="1800" dirty="0"/>
              <a:t>To describe this in text: 3*Hand – (Body + Face + Scrambled) or “activation for hands vs. the </a:t>
            </a:r>
            <a:r>
              <a:rPr lang="en-US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average</a:t>
            </a:r>
            <a:r>
              <a:rPr lang="en-US" sz="1800" dirty="0"/>
              <a:t> of the other three conditions”</a:t>
            </a:r>
          </a:p>
          <a:p>
            <a:r>
              <a:rPr lang="en-US" sz="1800" dirty="0"/>
              <a:t>Bulk contrasts can be significant if only a subset of conditions differ</a:t>
            </a:r>
          </a:p>
          <a:p>
            <a:r>
              <a:rPr lang="en-US" sz="1800" dirty="0"/>
              <a:t>Common mistake: Do a bulk contrast (Hands vs. other), find significant results and conclude that Hand are significantly higher than each of the other conditions.  No.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01956"/>
              </p:ext>
            </p:extLst>
          </p:nvPr>
        </p:nvGraphicFramePr>
        <p:xfrm>
          <a:off x="107504" y="3354288"/>
          <a:ext cx="3863509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6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Contrast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β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5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Contrast</a:t>
                      </a:r>
                      <a:endParaRPr lang="en-US" sz="1600" b="0" baseline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xβ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=3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798144"/>
              </p:ext>
            </p:extLst>
          </p:nvPr>
        </p:nvGraphicFramePr>
        <p:xfrm>
          <a:off x="4644008" y="3354288"/>
          <a:ext cx="4032449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67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Contrast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+3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β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5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Contrast</a:t>
                      </a:r>
                      <a:endParaRPr lang="en-US" sz="1600" b="0" baseline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xβ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0000"/>
                          </a:solidFill>
                        </a:rPr>
                        <a:t>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=3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79512" y="2850232"/>
            <a:ext cx="3863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FCF"/>
                </a:solidFill>
              </a:rPr>
              <a:t>Balanced: Hands vs. Other</a:t>
            </a:r>
            <a:endParaRPr lang="en-US" dirty="0">
              <a:solidFill>
                <a:srgbClr val="FF6FC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4008" y="2850232"/>
            <a:ext cx="3863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FCF"/>
                </a:solidFill>
              </a:rPr>
              <a:t>Balanced: Hands vs. Other</a:t>
            </a:r>
            <a:endParaRPr lang="en-US" dirty="0">
              <a:solidFill>
                <a:srgbClr val="FF6FCF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B9811D4-DD35-5A48-9F63-1F58AE3AB79E}"/>
              </a:ext>
            </a:extLst>
          </p:cNvPr>
          <p:cNvSpPr/>
          <p:nvPr/>
        </p:nvSpPr>
        <p:spPr bwMode="auto">
          <a:xfrm>
            <a:off x="2997236" y="1580479"/>
            <a:ext cx="288032" cy="720144"/>
          </a:xfrm>
          <a:prstGeom prst="rect">
            <a:avLst/>
          </a:prstGeom>
          <a:solidFill>
            <a:srgbClr val="9898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ADDD5EE-B283-D648-8338-E73CD461A9FC}"/>
              </a:ext>
            </a:extLst>
          </p:cNvPr>
          <p:cNvSpPr/>
          <p:nvPr/>
        </p:nvSpPr>
        <p:spPr bwMode="auto">
          <a:xfrm>
            <a:off x="2609785" y="860463"/>
            <a:ext cx="304396" cy="1440160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9DFE1BD-C26E-014C-B5F4-4AA25C3375D9}"/>
              </a:ext>
            </a:extLst>
          </p:cNvPr>
          <p:cNvSpPr/>
          <p:nvPr/>
        </p:nvSpPr>
        <p:spPr bwMode="auto">
          <a:xfrm>
            <a:off x="2205148" y="1580479"/>
            <a:ext cx="306034" cy="720144"/>
          </a:xfrm>
          <a:prstGeom prst="rect">
            <a:avLst/>
          </a:prstGeom>
          <a:solidFill>
            <a:srgbClr val="FF25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1242D96-6EB2-6F41-8966-72097D53D8B8}"/>
              </a:ext>
            </a:extLst>
          </p:cNvPr>
          <p:cNvSpPr/>
          <p:nvPr/>
        </p:nvSpPr>
        <p:spPr bwMode="auto">
          <a:xfrm>
            <a:off x="1773099" y="1580479"/>
            <a:ext cx="297485" cy="720144"/>
          </a:xfrm>
          <a:prstGeom prst="rect">
            <a:avLst/>
          </a:prstGeom>
          <a:solidFill>
            <a:srgbClr val="0083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E5B6851-A28B-3748-AA8D-3A6657F35AFE}"/>
              </a:ext>
            </a:extLst>
          </p:cNvPr>
          <p:cNvCxnSpPr/>
          <p:nvPr/>
        </p:nvCxnSpPr>
        <p:spPr bwMode="auto">
          <a:xfrm>
            <a:off x="1557076" y="860463"/>
            <a:ext cx="8384" cy="14401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EA0BD3B-F600-9441-BC86-BB01BC6046DA}"/>
              </a:ext>
            </a:extLst>
          </p:cNvPr>
          <p:cNvCxnSpPr>
            <a:cxnSpLocks/>
          </p:cNvCxnSpPr>
          <p:nvPr/>
        </p:nvCxnSpPr>
        <p:spPr bwMode="auto">
          <a:xfrm flipH="1">
            <a:off x="1565460" y="2300623"/>
            <a:ext cx="1981517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784D728-4A90-F44E-A8DA-BE268B627E31}"/>
              </a:ext>
            </a:extLst>
          </p:cNvPr>
          <p:cNvSpPr txBox="1"/>
          <p:nvPr/>
        </p:nvSpPr>
        <p:spPr>
          <a:xfrm>
            <a:off x="1753464" y="19005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D19DC5F-6EF1-E244-A5F0-B59D0D1BD4B7}"/>
              </a:ext>
            </a:extLst>
          </p:cNvPr>
          <p:cNvSpPr txBox="1"/>
          <p:nvPr/>
        </p:nvSpPr>
        <p:spPr>
          <a:xfrm>
            <a:off x="2183874" y="19005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74393A4-A585-AB43-8DFE-2965A614CA33}"/>
              </a:ext>
            </a:extLst>
          </p:cNvPr>
          <p:cNvSpPr txBox="1"/>
          <p:nvPr/>
        </p:nvSpPr>
        <p:spPr>
          <a:xfrm>
            <a:off x="2586873" y="19005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1646B4-4BE8-D24A-BA80-B073D4D9E800}"/>
              </a:ext>
            </a:extLst>
          </p:cNvPr>
          <p:cNvSpPr txBox="1"/>
          <p:nvPr/>
        </p:nvSpPr>
        <p:spPr>
          <a:xfrm>
            <a:off x="2989872" y="19005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9857474-4498-9C4E-A4A8-4A272E410157}"/>
              </a:ext>
            </a:extLst>
          </p:cNvPr>
          <p:cNvSpPr txBox="1"/>
          <p:nvPr/>
        </p:nvSpPr>
        <p:spPr>
          <a:xfrm>
            <a:off x="1098705" y="1364519"/>
            <a:ext cx="33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β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EE2F31-1F0A-3E4D-8138-BE417487B2EB}"/>
              </a:ext>
            </a:extLst>
          </p:cNvPr>
          <p:cNvSpPr txBox="1"/>
          <p:nvPr/>
        </p:nvSpPr>
        <p:spPr>
          <a:xfrm>
            <a:off x="1962801" y="2372631"/>
            <a:ext cx="126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Condition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3D65EB6-AA96-3F4C-B44E-7A25BADCC273}"/>
              </a:ext>
            </a:extLst>
          </p:cNvPr>
          <p:cNvSpPr/>
          <p:nvPr/>
        </p:nvSpPr>
        <p:spPr bwMode="auto">
          <a:xfrm>
            <a:off x="6877535" y="2254904"/>
            <a:ext cx="319945" cy="45719"/>
          </a:xfrm>
          <a:prstGeom prst="rect">
            <a:avLst/>
          </a:prstGeom>
          <a:solidFill>
            <a:srgbClr val="9898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881B759-FFB5-7F4C-AD6B-A2922FC68651}"/>
              </a:ext>
            </a:extLst>
          </p:cNvPr>
          <p:cNvSpPr/>
          <p:nvPr/>
        </p:nvSpPr>
        <p:spPr bwMode="auto">
          <a:xfrm>
            <a:off x="6490085" y="865785"/>
            <a:ext cx="304396" cy="1440160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BDB11F9-DF0A-6340-8FC4-1F961F72686E}"/>
              </a:ext>
            </a:extLst>
          </p:cNvPr>
          <p:cNvSpPr/>
          <p:nvPr/>
        </p:nvSpPr>
        <p:spPr bwMode="auto">
          <a:xfrm>
            <a:off x="6085448" y="1585801"/>
            <a:ext cx="306034" cy="720144"/>
          </a:xfrm>
          <a:prstGeom prst="rect">
            <a:avLst/>
          </a:prstGeom>
          <a:solidFill>
            <a:srgbClr val="FF25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0DCF188-F6C1-2B4A-B833-E8F3A79AE297}"/>
              </a:ext>
            </a:extLst>
          </p:cNvPr>
          <p:cNvSpPr/>
          <p:nvPr/>
        </p:nvSpPr>
        <p:spPr bwMode="auto">
          <a:xfrm>
            <a:off x="5653399" y="860464"/>
            <a:ext cx="312172" cy="1445482"/>
          </a:xfrm>
          <a:prstGeom prst="rect">
            <a:avLst/>
          </a:prstGeom>
          <a:solidFill>
            <a:srgbClr val="0083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06E3A4-CB87-BC4B-A934-9984D86533DE}"/>
              </a:ext>
            </a:extLst>
          </p:cNvPr>
          <p:cNvCxnSpPr>
            <a:cxnSpLocks/>
          </p:cNvCxnSpPr>
          <p:nvPr/>
        </p:nvCxnSpPr>
        <p:spPr bwMode="auto">
          <a:xfrm>
            <a:off x="5437376" y="865785"/>
            <a:ext cx="8384" cy="144016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A6E5E0A-B653-1C49-A3B8-184F573FA19E}"/>
              </a:ext>
            </a:extLst>
          </p:cNvPr>
          <p:cNvCxnSpPr>
            <a:cxnSpLocks/>
          </p:cNvCxnSpPr>
          <p:nvPr/>
        </p:nvCxnSpPr>
        <p:spPr bwMode="auto">
          <a:xfrm flipH="1">
            <a:off x="5445760" y="2305945"/>
            <a:ext cx="1981517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25F58D9-2029-CF49-B3CF-364AEC5C3908}"/>
              </a:ext>
            </a:extLst>
          </p:cNvPr>
          <p:cNvSpPr txBox="1"/>
          <p:nvPr/>
        </p:nvSpPr>
        <p:spPr>
          <a:xfrm>
            <a:off x="5652120" y="1905835"/>
            <a:ext cx="59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23FBB16-6832-584F-89F4-52ED879B2868}"/>
              </a:ext>
            </a:extLst>
          </p:cNvPr>
          <p:cNvSpPr txBox="1"/>
          <p:nvPr/>
        </p:nvSpPr>
        <p:spPr>
          <a:xfrm>
            <a:off x="6064174" y="1905835"/>
            <a:ext cx="32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32EB28-5FE0-9C47-B9E4-55B22DE55D01}"/>
              </a:ext>
            </a:extLst>
          </p:cNvPr>
          <p:cNvSpPr txBox="1"/>
          <p:nvPr/>
        </p:nvSpPr>
        <p:spPr>
          <a:xfrm>
            <a:off x="6467173" y="1905835"/>
            <a:ext cx="3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E361078-E5F9-AD44-B9B6-991F0AC480BA}"/>
              </a:ext>
            </a:extLst>
          </p:cNvPr>
          <p:cNvSpPr txBox="1"/>
          <p:nvPr/>
        </p:nvSpPr>
        <p:spPr>
          <a:xfrm>
            <a:off x="6870172" y="1905835"/>
            <a:ext cx="3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42D8571-A8A5-C342-B599-7ADA896FEB76}"/>
              </a:ext>
            </a:extLst>
          </p:cNvPr>
          <p:cNvSpPr txBox="1"/>
          <p:nvPr/>
        </p:nvSpPr>
        <p:spPr>
          <a:xfrm>
            <a:off x="4979005" y="1369841"/>
            <a:ext cx="332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β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9E5BF7E-0876-8045-ACCD-B955C47527C7}"/>
              </a:ext>
            </a:extLst>
          </p:cNvPr>
          <p:cNvSpPr txBox="1"/>
          <p:nvPr/>
        </p:nvSpPr>
        <p:spPr>
          <a:xfrm>
            <a:off x="5843101" y="2377953"/>
            <a:ext cx="126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Condition</a:t>
            </a:r>
          </a:p>
        </p:txBody>
      </p:sp>
    </p:spTree>
    <p:extLst>
      <p:ext uri="{BB962C8B-B14F-4D97-AF65-F5344CB8AC3E}">
        <p14:creationId xmlns:p14="http://schemas.microsoft.com/office/powerpoint/2010/main" val="23834955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7700</TotalTime>
  <Words>817</Words>
  <Application>Microsoft Macintosh PowerPoint</Application>
  <PresentationFormat>On-screen Show (4:3)</PresentationFormat>
  <Paragraphs>218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Futura Medium</vt:lpstr>
      <vt:lpstr>Times New Roman</vt:lpstr>
      <vt:lpstr>Default Design</vt:lpstr>
      <vt:lpstr>Image</vt:lpstr>
      <vt:lpstr>GLM Files and Contrasts</vt:lpstr>
      <vt:lpstr>Single-study Design Matrix</vt:lpstr>
      <vt:lpstr>Multi-study, Multi-subject Design Matrix</vt:lpstr>
      <vt:lpstr>General Linear Model (.glm) File</vt:lpstr>
      <vt:lpstr>Contrasts in the GLM</vt:lpstr>
      <vt:lpstr>Volumetric Map (.vmp) File</vt:lpstr>
      <vt:lpstr>Contrast Vectors </vt:lpstr>
      <vt:lpstr>Balanced Contrasts Sum of contrast vector should = 0</vt:lpstr>
      <vt:lpstr>Problems with Bulk Contrasts</vt:lpstr>
      <vt:lpstr>Conjunctions (sometimes called Masking)</vt:lpstr>
      <vt:lpstr>Conjunction Example</vt:lpstr>
      <vt:lpstr>P Values for Conjunctions</vt:lpstr>
      <vt:lpstr>Always clearly specify your contrast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HRF</dc:title>
  <dc:creator>jculham</dc:creator>
  <cp:lastModifiedBy>Jody Culham</cp:lastModifiedBy>
  <cp:revision>508</cp:revision>
  <dcterms:created xsi:type="dcterms:W3CDTF">2001-12-18T03:45:32Z</dcterms:created>
  <dcterms:modified xsi:type="dcterms:W3CDTF">2020-10-07T02:54:57Z</dcterms:modified>
</cp:coreProperties>
</file>