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92" r:id="rId2"/>
    <p:sldId id="688" r:id="rId3"/>
    <p:sldId id="695" r:id="rId4"/>
    <p:sldId id="788" r:id="rId5"/>
    <p:sldId id="872" r:id="rId6"/>
    <p:sldId id="873" r:id="rId7"/>
    <p:sldId id="874" r:id="rId8"/>
    <p:sldId id="875" r:id="rId9"/>
    <p:sldId id="877" r:id="rId10"/>
    <p:sldId id="876" r:id="rId11"/>
    <p:sldId id="879" r:id="rId12"/>
    <p:sldId id="878" r:id="rId13"/>
    <p:sldId id="880" r:id="rId14"/>
    <p:sldId id="881" r:id="rId15"/>
    <p:sldId id="882" r:id="rId16"/>
    <p:sldId id="871" r:id="rId17"/>
    <p:sldId id="887" r:id="rId18"/>
    <p:sldId id="888" r:id="rId19"/>
    <p:sldId id="886" r:id="rId20"/>
    <p:sldId id="883" r:id="rId21"/>
    <p:sldId id="889" r:id="rId22"/>
    <p:sldId id="890" r:id="rId23"/>
    <p:sldId id="891" r:id="rId24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9437FF"/>
    <a:srgbClr val="FF25FE"/>
    <a:srgbClr val="007EFF"/>
    <a:srgbClr val="666666"/>
    <a:srgbClr val="00FD3C"/>
    <a:srgbClr val="73FEFF"/>
    <a:srgbClr val="D00070"/>
    <a:srgbClr val="000000"/>
    <a:srgbClr val="58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4"/>
    <p:restoredTop sz="95994" autoAdjust="0"/>
  </p:normalViewPr>
  <p:slideViewPr>
    <p:cSldViewPr showGuides="1">
      <p:cViewPr varScale="1">
        <p:scale>
          <a:sx n="128" d="100"/>
          <a:sy n="128" d="100"/>
        </p:scale>
        <p:origin x="1048" y="176"/>
      </p:cViewPr>
      <p:guideLst>
        <p:guide orient="horz" pos="3702"/>
        <p:guide pos="2880"/>
      </p:guideLst>
    </p:cSldViewPr>
  </p:slideViewPr>
  <p:outlineViewPr>
    <p:cViewPr>
      <p:scale>
        <a:sx n="33" d="100"/>
        <a:sy n="33" d="100"/>
      </p:scale>
      <p:origin x="0" y="-7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C27A8DC-1C40-FF47-8248-C2ED1669D7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55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12D1D80-8AE4-644D-87A7-4556B8B8D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4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7A5C2C-3FDF-EB44-88AA-4FD808F0F0A1}" type="slidenum">
              <a:rPr lang="en-US" sz="1200">
                <a:latin typeface="Times New Roman" charset="0"/>
              </a:rPr>
              <a:pPr eaLnBrk="1" hangingPunct="1"/>
              <a:t>4</a:t>
            </a:fld>
            <a:endParaRPr lang="en-US" sz="120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E51E-BDE6-D443-9A73-1AD0EF1A1B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8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C54E-1D7F-FF45-AA74-AE2FEA4C0E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2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2AA5-AFBA-1445-991E-53891CE0B4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39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4A16-B4E5-EC4E-988A-879726F462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84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9589-A591-704C-A963-802AD5D3D4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3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3BB1-5621-4448-ACDB-CE2576EB0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0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5680-594F-A64D-8F78-65E465F814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43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150E-15E4-6447-B8AC-75E4DE9653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9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66F-613F-DB4E-9570-4CFC9D09F6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D6E6-BA7E-8743-9F09-0ED3DA69F2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7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41C-C4B4-7B42-B7D4-300A7B421A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9F8D-97B7-374D-BA6B-46C774373C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77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EF34-C7BB-124A-80F9-50A4AD13BC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37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fmri4newbi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9306EEF-2402-EB4E-93C0-4868EA3CB29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aphicFrame>
        <p:nvGraphicFramePr>
          <p:cNvPr id="1031" name="Object 2">
            <a:hlinkClick r:id="rId16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Image" r:id="rId17" imgW="825870" imgH="155159" progId="Photoshop.Image.6">
                  <p:embed/>
                </p:oleObj>
              </mc:Choice>
              <mc:Fallback>
                <p:oleObj name="Image" r:id="rId17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3C3CF-F030-604B-9F33-4B312811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26829"/>
            <a:ext cx="7772400" cy="1077218"/>
          </a:xfrm>
        </p:spPr>
        <p:txBody>
          <a:bodyPr/>
          <a:lstStyle/>
          <a:p>
            <a:r>
              <a:rPr lang="en-US" dirty="0"/>
              <a:t>Extending the GLM to </a:t>
            </a:r>
            <a:br>
              <a:rPr lang="en-US" dirty="0"/>
            </a:br>
            <a:r>
              <a:rPr lang="en-US" dirty="0"/>
              <a:t>more than two conditions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E797A-0EC5-F84D-B31F-ACCDBE0E6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57A0DA3-CBD0-DD47-ACC1-8FFF4079CAD1}"/>
              </a:ext>
            </a:extLst>
          </p:cNvPr>
          <p:cNvSpPr/>
          <p:nvPr/>
        </p:nvSpPr>
        <p:spPr bwMode="auto">
          <a:xfrm>
            <a:off x="1835696" y="1196753"/>
            <a:ext cx="5688632" cy="36003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6545F-36C0-5842-849A-92155FB1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ROI-GLM Output: Voxel E (FFA)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CAB8719-B779-4247-AAB4-B9F2EC1FE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196752"/>
            <a:ext cx="3698208" cy="35283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DC4BAEF-5C80-3D4C-BE35-EA4A11231CC9}"/>
              </a:ext>
            </a:extLst>
          </p:cNvPr>
          <p:cNvSpPr txBox="1"/>
          <p:nvPr/>
        </p:nvSpPr>
        <p:spPr>
          <a:xfrm>
            <a:off x="4993750" y="3575163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Faces &gt; Baseline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96D0AC-C774-1547-83D4-A2633C2CB177}"/>
              </a:ext>
            </a:extLst>
          </p:cNvPr>
          <p:cNvSpPr txBox="1"/>
          <p:nvPr/>
        </p:nvSpPr>
        <p:spPr>
          <a:xfrm>
            <a:off x="4993750" y="3318007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Bodies &gt; Baseline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1B017-3126-304F-B66F-432F187DE14C}"/>
              </a:ext>
            </a:extLst>
          </p:cNvPr>
          <p:cNvSpPr txBox="1"/>
          <p:nvPr/>
        </p:nvSpPr>
        <p:spPr>
          <a:xfrm>
            <a:off x="4993750" y="3832319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Hands &gt; Baseline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C8BC94-FF1A-3A4B-9F43-C9B48156CDD5}"/>
              </a:ext>
            </a:extLst>
          </p:cNvPr>
          <p:cNvSpPr txBox="1"/>
          <p:nvPr/>
        </p:nvSpPr>
        <p:spPr>
          <a:xfrm>
            <a:off x="4993750" y="4089474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Scrambled &gt; Baseline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C5F1D5-B92C-9942-A1A1-020204F34795}"/>
              </a:ext>
            </a:extLst>
          </p:cNvPr>
          <p:cNvSpPr/>
          <p:nvPr/>
        </p:nvSpPr>
        <p:spPr>
          <a:xfrm>
            <a:off x="2953834" y="3071704"/>
            <a:ext cx="477046" cy="1479513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19E2-E492-B647-89EC-D259CD11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8078-B92E-6A47-AD5A-8D45B084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we want to know whether there is higher activation in one condition than another (not just baseline)</a:t>
            </a:r>
          </a:p>
          <a:p>
            <a:r>
              <a:rPr lang="en-US" dirty="0"/>
              <a:t>Calculate the size of the difference</a:t>
            </a:r>
          </a:p>
          <a:p>
            <a:r>
              <a:rPr lang="en-US" dirty="0"/>
              <a:t>Compare it to the noisiness of the data</a:t>
            </a:r>
          </a:p>
        </p:txBody>
      </p:sp>
    </p:spTree>
    <p:extLst>
      <p:ext uri="{BB962C8B-B14F-4D97-AF65-F5344CB8AC3E}">
        <p14:creationId xmlns:p14="http://schemas.microsoft.com/office/powerpoint/2010/main" val="26484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CAB8719-B779-4247-AAB4-B9F2EC1FE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519" b="-1856"/>
          <a:stretch/>
        </p:blipFill>
        <p:spPr>
          <a:xfrm>
            <a:off x="441017" y="836712"/>
            <a:ext cx="4900839" cy="33876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6545F-36C0-5842-849A-92155FB1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Contrasts for Voxel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B14FD-166B-D844-9074-3C57A8247195}"/>
              </a:ext>
            </a:extLst>
          </p:cNvPr>
          <p:cNvSpPr txBox="1"/>
          <p:nvPr/>
        </p:nvSpPr>
        <p:spPr>
          <a:xfrm>
            <a:off x="1468417" y="483614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280FF"/>
                </a:solidFill>
              </a:rPr>
              <a:t>0.287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285C2-73FD-AD43-B0B4-C318ACFCF575}"/>
              </a:ext>
            </a:extLst>
          </p:cNvPr>
          <p:cNvSpPr txBox="1"/>
          <p:nvPr/>
        </p:nvSpPr>
        <p:spPr>
          <a:xfrm>
            <a:off x="758313" y="4836144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βs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D0138-9E97-9940-AE63-863918F30D56}"/>
              </a:ext>
            </a:extLst>
          </p:cNvPr>
          <p:cNvSpPr txBox="1"/>
          <p:nvPr/>
        </p:nvSpPr>
        <p:spPr>
          <a:xfrm>
            <a:off x="2276299" y="483614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2.477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28CFF-0A1B-2943-BCAE-D31297CA794D}"/>
              </a:ext>
            </a:extLst>
          </p:cNvPr>
          <p:cNvSpPr txBox="1"/>
          <p:nvPr/>
        </p:nvSpPr>
        <p:spPr>
          <a:xfrm>
            <a:off x="3164123" y="4836144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8A800"/>
                </a:solidFill>
              </a:rPr>
              <a:t>0.704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71230-9F36-D240-9230-3B420430577E}"/>
              </a:ext>
            </a:extLst>
          </p:cNvPr>
          <p:cNvSpPr txBox="1"/>
          <p:nvPr/>
        </p:nvSpPr>
        <p:spPr>
          <a:xfrm>
            <a:off x="4007030" y="483614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-0.062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1566A-F408-CB45-B8C5-F18B89EC448C}"/>
              </a:ext>
            </a:extLst>
          </p:cNvPr>
          <p:cNvSpPr txBox="1"/>
          <p:nvPr/>
        </p:nvSpPr>
        <p:spPr>
          <a:xfrm>
            <a:off x="606016" y="5382461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Contrast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BC9DF-598B-3F40-8FFA-2D15F17A8961}"/>
              </a:ext>
            </a:extLst>
          </p:cNvPr>
          <p:cNvSpPr txBox="1"/>
          <p:nvPr/>
        </p:nvSpPr>
        <p:spPr>
          <a:xfrm>
            <a:off x="1642343" y="538246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280FF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F1FF0-2460-F64E-8BA6-A7616DBC86F0}"/>
              </a:ext>
            </a:extLst>
          </p:cNvPr>
          <p:cNvSpPr txBox="1"/>
          <p:nvPr/>
        </p:nvSpPr>
        <p:spPr>
          <a:xfrm>
            <a:off x="2398127" y="5382461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+1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445C6-2D4B-464E-B4C4-B875E9F1E4E4}"/>
              </a:ext>
            </a:extLst>
          </p:cNvPr>
          <p:cNvSpPr txBox="1"/>
          <p:nvPr/>
        </p:nvSpPr>
        <p:spPr>
          <a:xfrm>
            <a:off x="3308393" y="538246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8A800"/>
                </a:solidFill>
              </a:rPr>
              <a:t>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C230DA-7D4A-EB4C-9A5C-11EEB5AA053F}"/>
              </a:ext>
            </a:extLst>
          </p:cNvPr>
          <p:cNvSpPr txBox="1"/>
          <p:nvPr/>
        </p:nvSpPr>
        <p:spPr>
          <a:xfrm>
            <a:off x="4210611" y="538246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E2D7B-ACCD-ED48-AD8B-CB815DBEB873}"/>
              </a:ext>
            </a:extLst>
          </p:cNvPr>
          <p:cNvSpPr txBox="1"/>
          <p:nvPr/>
        </p:nvSpPr>
        <p:spPr>
          <a:xfrm>
            <a:off x="1417923" y="447753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280FF"/>
                </a:solidFill>
              </a:rPr>
              <a:t>Bodies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E619F-6889-744F-B7A5-1B8AB892F9E8}"/>
              </a:ext>
            </a:extLst>
          </p:cNvPr>
          <p:cNvSpPr txBox="1"/>
          <p:nvPr/>
        </p:nvSpPr>
        <p:spPr>
          <a:xfrm>
            <a:off x="2256262" y="44775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40FF"/>
                </a:solidFill>
              </a:rPr>
              <a:t>Faces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C987E-5BEB-AB40-B911-1702104178AE}"/>
              </a:ext>
            </a:extLst>
          </p:cNvPr>
          <p:cNvSpPr txBox="1"/>
          <p:nvPr/>
        </p:nvSpPr>
        <p:spPr>
          <a:xfrm>
            <a:off x="3035082" y="4477538"/>
            <a:ext cx="88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8A800"/>
                </a:solidFill>
              </a:rPr>
              <a:t>Hands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FFB9A-0392-4F45-880B-887C1FF984EA}"/>
              </a:ext>
            </a:extLst>
          </p:cNvPr>
          <p:cNvSpPr txBox="1"/>
          <p:nvPr/>
        </p:nvSpPr>
        <p:spPr>
          <a:xfrm>
            <a:off x="3907644" y="4477538"/>
            <a:ext cx="88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Scram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B107B4-111C-684B-ADC7-A6BACEAF2506}"/>
              </a:ext>
            </a:extLst>
          </p:cNvPr>
          <p:cNvSpPr/>
          <p:nvPr/>
        </p:nvSpPr>
        <p:spPr>
          <a:xfrm>
            <a:off x="557926" y="4836144"/>
            <a:ext cx="5091760" cy="315068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DB46DC-9775-2D4A-8EA7-39733A716164}"/>
              </a:ext>
            </a:extLst>
          </p:cNvPr>
          <p:cNvSpPr/>
          <p:nvPr/>
        </p:nvSpPr>
        <p:spPr>
          <a:xfrm>
            <a:off x="568811" y="5369540"/>
            <a:ext cx="5080875" cy="2941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1C01B-19AF-284C-A82E-4558F002AEFF}"/>
              </a:ext>
            </a:extLst>
          </p:cNvPr>
          <p:cNvSpPr txBox="1"/>
          <p:nvPr/>
        </p:nvSpPr>
        <p:spPr>
          <a:xfrm>
            <a:off x="2472298" y="51163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7EAB2-970F-8849-B7F0-9297B780A217}"/>
              </a:ext>
            </a:extLst>
          </p:cNvPr>
          <p:cNvSpPr txBox="1"/>
          <p:nvPr/>
        </p:nvSpPr>
        <p:spPr>
          <a:xfrm>
            <a:off x="3332272" y="571507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809DC2-6E79-D34E-8B7C-F99BD73A41E5}"/>
              </a:ext>
            </a:extLst>
          </p:cNvPr>
          <p:cNvSpPr txBox="1"/>
          <p:nvPr/>
        </p:nvSpPr>
        <p:spPr>
          <a:xfrm>
            <a:off x="2639582" y="5932169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280FF"/>
                </a:solidFill>
              </a:rPr>
              <a:t>0</a:t>
            </a:r>
            <a:r>
              <a:rPr lang="en-US" sz="1200" dirty="0">
                <a:solidFill>
                  <a:srgbClr val="FF40FF"/>
                </a:solidFill>
              </a:rPr>
              <a:t> </a:t>
            </a:r>
            <a:r>
              <a:rPr lang="en-US" sz="1200" dirty="0"/>
              <a:t>+</a:t>
            </a:r>
            <a:r>
              <a:rPr lang="en-US" sz="1200" dirty="0">
                <a:solidFill>
                  <a:srgbClr val="FF40FF"/>
                </a:solidFill>
              </a:rPr>
              <a:t> 2.477</a:t>
            </a:r>
            <a:r>
              <a:rPr lang="en-US" sz="1200" dirty="0"/>
              <a:t> – </a:t>
            </a:r>
            <a:r>
              <a:rPr lang="en-US" sz="1200" dirty="0">
                <a:solidFill>
                  <a:srgbClr val="008F00"/>
                </a:solidFill>
              </a:rPr>
              <a:t>0.704 </a:t>
            </a:r>
            <a:r>
              <a:rPr lang="en-US" sz="1200" dirty="0"/>
              <a:t>+</a:t>
            </a:r>
            <a:r>
              <a:rPr lang="en-US" sz="1200" dirty="0">
                <a:solidFill>
                  <a:srgbClr val="008F00"/>
                </a:solidFill>
              </a:rPr>
              <a:t> </a:t>
            </a:r>
            <a:r>
              <a:rPr lang="en-US" sz="1200" dirty="0">
                <a:solidFill>
                  <a:srgbClr val="666666"/>
                </a:solidFill>
              </a:rPr>
              <a:t>0 + 0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86392-CDDB-394B-8110-9FCD5DB99D06}"/>
              </a:ext>
            </a:extLst>
          </p:cNvPr>
          <p:cNvSpPr txBox="1"/>
          <p:nvPr/>
        </p:nvSpPr>
        <p:spPr>
          <a:xfrm>
            <a:off x="3343154" y="619404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C2B4E-3F48-0B4E-95C2-5946700E0203}"/>
              </a:ext>
            </a:extLst>
          </p:cNvPr>
          <p:cNvSpPr txBox="1"/>
          <p:nvPr/>
        </p:nvSpPr>
        <p:spPr>
          <a:xfrm>
            <a:off x="3183865" y="645468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437FF"/>
                </a:solidFill>
              </a:rPr>
              <a:t>1.773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81F9E-4415-7440-BC3C-6E6CDDF83837}"/>
              </a:ext>
            </a:extLst>
          </p:cNvPr>
          <p:cNvSpPr txBox="1"/>
          <p:nvPr/>
        </p:nvSpPr>
        <p:spPr>
          <a:xfrm>
            <a:off x="451312" y="4224357"/>
            <a:ext cx="2666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Example Contrast: Faces &gt; Hands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03D23-1A4E-FF49-9EFB-398EDF7108FD}"/>
              </a:ext>
            </a:extLst>
          </p:cNvPr>
          <p:cNvSpPr txBox="1"/>
          <p:nvPr/>
        </p:nvSpPr>
        <p:spPr>
          <a:xfrm>
            <a:off x="3231132" y="3008317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Faces &gt; Hands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E4E69-B21B-584B-A7A1-E2D4B1F10E91}"/>
              </a:ext>
            </a:extLst>
          </p:cNvPr>
          <p:cNvSpPr txBox="1"/>
          <p:nvPr/>
        </p:nvSpPr>
        <p:spPr>
          <a:xfrm>
            <a:off x="3231132" y="3249150"/>
            <a:ext cx="19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Faces &gt; Bodies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9F504D-5D66-C248-B1AB-B94399B86353}"/>
              </a:ext>
            </a:extLst>
          </p:cNvPr>
          <p:cNvSpPr txBox="1"/>
          <p:nvPr/>
        </p:nvSpPr>
        <p:spPr>
          <a:xfrm>
            <a:off x="3231132" y="3521517"/>
            <a:ext cx="19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Faces &gt; Scrambled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6A60E3-A031-2B4C-B7D2-FB4B0F24BF92}"/>
              </a:ext>
            </a:extLst>
          </p:cNvPr>
          <p:cNvSpPr txBox="1"/>
          <p:nvPr/>
        </p:nvSpPr>
        <p:spPr>
          <a:xfrm>
            <a:off x="3231132" y="3796513"/>
            <a:ext cx="194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3*Faces &gt; (Hands + Bodies + Scrambled)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C4BAEF-5C80-3D4C-BE35-EA4A11231CC9}"/>
              </a:ext>
            </a:extLst>
          </p:cNvPr>
          <p:cNvSpPr txBox="1"/>
          <p:nvPr/>
        </p:nvSpPr>
        <p:spPr>
          <a:xfrm>
            <a:off x="3599072" y="1439831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Faces &gt; Baseline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96D0AC-C774-1547-83D4-A2633C2CB177}"/>
              </a:ext>
            </a:extLst>
          </p:cNvPr>
          <p:cNvSpPr txBox="1"/>
          <p:nvPr/>
        </p:nvSpPr>
        <p:spPr>
          <a:xfrm>
            <a:off x="3599072" y="1182675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Bodies &gt; Baseline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1B017-3126-304F-B66F-432F187DE14C}"/>
              </a:ext>
            </a:extLst>
          </p:cNvPr>
          <p:cNvSpPr txBox="1"/>
          <p:nvPr/>
        </p:nvSpPr>
        <p:spPr>
          <a:xfrm>
            <a:off x="3599072" y="1696987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Hands &gt; Baseline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C8BC94-FF1A-3A4B-9F43-C9B48156CDD5}"/>
              </a:ext>
            </a:extLst>
          </p:cNvPr>
          <p:cNvSpPr txBox="1"/>
          <p:nvPr/>
        </p:nvSpPr>
        <p:spPr>
          <a:xfrm>
            <a:off x="3599072" y="1954142"/>
            <a:ext cx="174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Scrambled &gt; Baseline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C5F1D5-B92C-9942-A1A1-020204F34795}"/>
              </a:ext>
            </a:extLst>
          </p:cNvPr>
          <p:cNvSpPr/>
          <p:nvPr/>
        </p:nvSpPr>
        <p:spPr>
          <a:xfrm>
            <a:off x="1559156" y="936372"/>
            <a:ext cx="477046" cy="1479513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A1E97E-960F-AB49-A032-D201CFCB815E}"/>
              </a:ext>
            </a:extLst>
          </p:cNvPr>
          <p:cNvSpPr/>
          <p:nvPr/>
        </p:nvSpPr>
        <p:spPr>
          <a:xfrm>
            <a:off x="504595" y="2993127"/>
            <a:ext cx="758147" cy="24654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19B6EE-B079-D446-8F1A-1C5127A3BDD6}"/>
              </a:ext>
            </a:extLst>
          </p:cNvPr>
          <p:cNvSpPr txBox="1"/>
          <p:nvPr/>
        </p:nvSpPr>
        <p:spPr>
          <a:xfrm>
            <a:off x="4845232" y="483614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99.960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E500C9-FEB1-324E-A7DF-B5F20A0ECBFB}"/>
              </a:ext>
            </a:extLst>
          </p:cNvPr>
          <p:cNvSpPr txBox="1"/>
          <p:nvPr/>
        </p:nvSpPr>
        <p:spPr>
          <a:xfrm>
            <a:off x="5027041" y="538246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682889-420C-F447-AF34-787BB5F04332}"/>
              </a:ext>
            </a:extLst>
          </p:cNvPr>
          <p:cNvSpPr/>
          <p:nvPr/>
        </p:nvSpPr>
        <p:spPr>
          <a:xfrm>
            <a:off x="1726016" y="2993127"/>
            <a:ext cx="365295" cy="246549"/>
          </a:xfrm>
          <a:prstGeom prst="rect">
            <a:avLst/>
          </a:prstGeom>
          <a:noFill/>
          <a:ln w="38100">
            <a:solidFill>
              <a:srgbClr val="D0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D0007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098B98-56D9-1142-8A4D-2AA97F286760}"/>
              </a:ext>
            </a:extLst>
          </p:cNvPr>
          <p:cNvSpPr txBox="1"/>
          <p:nvPr/>
        </p:nvSpPr>
        <p:spPr>
          <a:xfrm>
            <a:off x="3131635" y="2478137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D00070"/>
                </a:solidFill>
              </a:rPr>
              <a:t>noise term based on residuals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487599-8EA1-B64E-8B9F-F1328D861CD3}"/>
              </a:ext>
            </a:extLst>
          </p:cNvPr>
          <p:cNvSpPr txBox="1"/>
          <p:nvPr/>
        </p:nvSpPr>
        <p:spPr>
          <a:xfrm>
            <a:off x="5796136" y="5853574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437FF"/>
                </a:solidFill>
              </a:rPr>
              <a:t>1.773</a:t>
            </a:r>
            <a:r>
              <a:rPr lang="en-US" sz="1400" dirty="0"/>
              <a:t>/</a:t>
            </a:r>
            <a:r>
              <a:rPr lang="en-US" sz="1400" dirty="0">
                <a:solidFill>
                  <a:srgbClr val="D00070"/>
                </a:solidFill>
              </a:rPr>
              <a:t>0.180</a:t>
            </a:r>
            <a:r>
              <a:rPr lang="en-US" sz="1400" dirty="0"/>
              <a:t> = </a:t>
            </a:r>
            <a:r>
              <a:rPr lang="en-US" sz="1400" dirty="0">
                <a:solidFill>
                  <a:srgbClr val="929292"/>
                </a:solidFill>
              </a:rPr>
              <a:t>9.866</a:t>
            </a:r>
          </a:p>
          <a:p>
            <a:r>
              <a:rPr lang="en-US" sz="1400" dirty="0">
                <a:solidFill>
                  <a:srgbClr val="929292"/>
                </a:solidFill>
              </a:rPr>
              <a:t>t = 9.866 </a:t>
            </a:r>
            <a:r>
              <a:rPr lang="en-US" sz="1400" dirty="0"/>
              <a:t>with df = 335 </a:t>
            </a:r>
            <a:r>
              <a:rPr lang="en-US" sz="1400" dirty="0"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73FEFF"/>
                </a:solidFill>
                <a:sym typeface="Wingdings" pitchFamily="2" charset="2"/>
              </a:rPr>
              <a:t>p &lt; .000001</a:t>
            </a:r>
            <a:endParaRPr lang="en-US" sz="1400" dirty="0">
              <a:solidFill>
                <a:srgbClr val="73FE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E14685-17F9-0E4B-8E0F-878526A14B22}"/>
              </a:ext>
            </a:extLst>
          </p:cNvPr>
          <p:cNvSpPr/>
          <p:nvPr/>
        </p:nvSpPr>
        <p:spPr>
          <a:xfrm>
            <a:off x="1314762" y="2993127"/>
            <a:ext cx="365295" cy="246549"/>
          </a:xfrm>
          <a:prstGeom prst="rect">
            <a:avLst/>
          </a:prstGeom>
          <a:noFill/>
          <a:ln w="3810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D0007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A5D119E-0C2F-6C43-9CE4-DAEEDA1EB62F}"/>
              </a:ext>
            </a:extLst>
          </p:cNvPr>
          <p:cNvSpPr/>
          <p:nvPr/>
        </p:nvSpPr>
        <p:spPr>
          <a:xfrm>
            <a:off x="2137270" y="2993127"/>
            <a:ext cx="418506" cy="246549"/>
          </a:xfrm>
          <a:prstGeom prst="rect">
            <a:avLst/>
          </a:prstGeom>
          <a:noFill/>
          <a:ln w="38100"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D0007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2176F9-7575-F14D-9A97-06A456E17529}"/>
              </a:ext>
            </a:extLst>
          </p:cNvPr>
          <p:cNvSpPr/>
          <p:nvPr/>
        </p:nvSpPr>
        <p:spPr>
          <a:xfrm>
            <a:off x="2591213" y="2993127"/>
            <a:ext cx="620042" cy="246549"/>
          </a:xfrm>
          <a:prstGeom prst="rect">
            <a:avLst/>
          </a:prstGeom>
          <a:noFill/>
          <a:ln w="38100">
            <a:solidFill>
              <a:srgbClr val="73F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D00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/>
      <p:bldP spid="41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8F9D-F1BF-014C-8CE6-5C10D78F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Newbie Mistake: Baseline Predictor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14BA-0C27-AE4C-B8CF-0054DF06E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82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Mistake: 5 conditions (including baseline) </a:t>
            </a:r>
            <a:r>
              <a:rPr lang="en-US" sz="2000" dirty="0">
                <a:sym typeface="Wingdings" pitchFamily="2" charset="2"/>
              </a:rPr>
              <a:t> make 5 predictors</a:t>
            </a:r>
          </a:p>
          <a:p>
            <a:pPr lvl="1"/>
            <a:r>
              <a:rPr lang="en-US" sz="1600" dirty="0">
                <a:sym typeface="Wingdings" pitchFamily="2" charset="2"/>
              </a:rPr>
              <a:t>5th predictor = baseline - other</a:t>
            </a:r>
          </a:p>
          <a:p>
            <a:endParaRPr lang="en-US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Why is this a mistake?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Short explanation </a:t>
            </a:r>
          </a:p>
          <a:p>
            <a:pPr lvl="1"/>
            <a:r>
              <a:rPr lang="en-US" sz="1600" dirty="0">
                <a:sym typeface="Wingdings" pitchFamily="2" charset="2"/>
              </a:rPr>
              <a:t>df = N-1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Model df = All Conditions – 1 = Non-baseline conditions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Longer explanation</a:t>
            </a:r>
          </a:p>
          <a:p>
            <a:pPr lvl="1"/>
            <a:r>
              <a:rPr lang="en-US" sz="1600" dirty="0">
                <a:sym typeface="Wingdings" pitchFamily="2" charset="2"/>
              </a:rPr>
              <a:t>Our predictor functions (and beta weights) already compare activation in each condition to the baseline</a:t>
            </a:r>
          </a:p>
          <a:p>
            <a:pPr lvl="1"/>
            <a:r>
              <a:rPr lang="en-US" sz="1600" dirty="0">
                <a:sym typeface="Wingdings" pitchFamily="2" charset="2"/>
              </a:rPr>
              <a:t>We know how much larger our visual conditions are compared to the baseline</a:t>
            </a:r>
          </a:p>
          <a:p>
            <a:pPr lvl="2"/>
            <a:r>
              <a:rPr lang="en-US" sz="1400" dirty="0">
                <a:sym typeface="Wingdings" pitchFamily="2" charset="2"/>
              </a:rPr>
              <a:t>Average of Body, Face, Hand and Scrambled = 0. 8515</a:t>
            </a:r>
          </a:p>
          <a:p>
            <a:pPr lvl="2"/>
            <a:r>
              <a:rPr lang="en-US" sz="1400" dirty="0">
                <a:sym typeface="Wingdings" pitchFamily="2" charset="2"/>
              </a:rPr>
              <a:t>Therefore, we know how much lower the baseline is compared to the other conditions (-0.8515)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sz="1600" dirty="0">
                <a:sym typeface="Wingdings" pitchFamily="2" charset="2"/>
              </a:rPr>
              <a:t>Adding a baseline predictor is redundant. Moreover, it makes the model overdetermined, which makes the stats worse</a:t>
            </a:r>
          </a:p>
          <a:p>
            <a:pPr lvl="1"/>
            <a:endParaRPr lang="en-US" sz="1600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2B69D-6271-224F-9293-C3EEB72DF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6336" y="4326392"/>
            <a:ext cx="1368152" cy="13977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F0233-9EEC-8744-857E-200B1321C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268760"/>
            <a:ext cx="402524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4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0726-2FB1-E149-A38A-385AD7E9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Voxelwise</a:t>
            </a:r>
            <a:r>
              <a:rPr lang="en-US" dirty="0"/>
              <a:t> Contrasts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95BCE-B51A-374B-A12F-D082AFB99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624736" cy="50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6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1000-D60E-F04B-954F-22A455BF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4935"/>
            <a:ext cx="7772400" cy="95410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Voxelwise</a:t>
            </a:r>
            <a:r>
              <a:rPr lang="en-US" dirty="0">
                <a:solidFill>
                  <a:schemeClr val="tx1"/>
                </a:solidFill>
              </a:rPr>
              <a:t> Contrast Map</a:t>
            </a:r>
            <a:br>
              <a:rPr lang="en-US" dirty="0"/>
            </a:br>
            <a:r>
              <a:rPr lang="en-US" sz="2400" dirty="0"/>
              <a:t>Faces </a:t>
            </a:r>
            <a:r>
              <a:rPr lang="en-US" sz="2400" dirty="0">
                <a:solidFill>
                  <a:schemeClr val="tx1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FD3C"/>
                </a:solidFill>
              </a:rPr>
              <a:t>Hands</a:t>
            </a:r>
            <a:endParaRPr lang="en-US" dirty="0">
              <a:solidFill>
                <a:srgbClr val="00FD3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4ED6A-49A2-BB44-9BB9-5827EB1930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460" y="1180962"/>
            <a:ext cx="2502027" cy="250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7C96B-D4BF-7C40-9B16-C51835D121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180962"/>
            <a:ext cx="2510409" cy="25104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B5EFC-BF65-3C4C-A1CF-0DF4D8AA76A6}"/>
              </a:ext>
            </a:extLst>
          </p:cNvPr>
          <p:cNvSpPr txBox="1"/>
          <p:nvPr/>
        </p:nvSpPr>
        <p:spPr>
          <a:xfrm>
            <a:off x="1347681" y="377974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p</a:t>
            </a:r>
            <a:r>
              <a:rPr lang="en-US" sz="1800" dirty="0"/>
              <a:t> &lt;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2E726-4115-3849-921C-3841B76D4DE0}"/>
              </a:ext>
            </a:extLst>
          </p:cNvPr>
          <p:cNvSpPr txBox="1"/>
          <p:nvPr/>
        </p:nvSpPr>
        <p:spPr>
          <a:xfrm>
            <a:off x="4179657" y="377974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p</a:t>
            </a:r>
            <a:r>
              <a:rPr lang="en-US" sz="1800" dirty="0"/>
              <a:t> &lt; .05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4D556-DBE5-184E-AAAB-F968316AB797}"/>
              </a:ext>
            </a:extLst>
          </p:cNvPr>
          <p:cNvSpPr txBox="1"/>
          <p:nvPr/>
        </p:nvSpPr>
        <p:spPr>
          <a:xfrm>
            <a:off x="7147761" y="377974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p</a:t>
            </a:r>
            <a:r>
              <a:rPr lang="en-US" sz="1800" dirty="0"/>
              <a:t> &lt; .001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D93D5-3F2F-DC41-88E5-CCD08F3B95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559" y="1222027"/>
            <a:ext cx="2502027" cy="2522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424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3C3CF-F030-604B-9F33-4B312811E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26829"/>
            <a:ext cx="7772400" cy="1077218"/>
          </a:xfrm>
        </p:spPr>
        <p:txBody>
          <a:bodyPr/>
          <a:lstStyle/>
          <a:p>
            <a:r>
              <a:rPr lang="en-US" dirty="0"/>
              <a:t>Extending the GLM to </a:t>
            </a:r>
            <a:br>
              <a:rPr lang="en-US" dirty="0"/>
            </a:br>
            <a:r>
              <a:rPr lang="en-US" dirty="0"/>
              <a:t>more </a:t>
            </a:r>
            <a:r>
              <a:rPr lang="en-US"/>
              <a:t>than one run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0E797A-0EC5-F84D-B31F-ACCDBE0E61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4" y="-6383"/>
            <a:ext cx="7772400" cy="579438"/>
          </a:xfrm>
        </p:spPr>
        <p:txBody>
          <a:bodyPr/>
          <a:lstStyle/>
          <a:p>
            <a:r>
              <a:rPr lang="en-US" dirty="0"/>
              <a:t>Two runs; Two GLMs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3E36B-AF72-8047-96D4-D42BA9E9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29" y="1052737"/>
            <a:ext cx="3721100" cy="122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93CE0-E4FC-3A4D-9153-DAC8435C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010902"/>
            <a:ext cx="3649092" cy="1223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4B4D4-75CF-1A41-AEE9-275C3BD13624}"/>
              </a:ext>
            </a:extLst>
          </p:cNvPr>
          <p:cNvSpPr txBox="1"/>
          <p:nvPr/>
        </p:nvSpPr>
        <p:spPr>
          <a:xfrm>
            <a:off x="2051720" y="6621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Localizer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91B98-D398-5A4E-B54E-3440881B3921}"/>
              </a:ext>
            </a:extLst>
          </p:cNvPr>
          <p:cNvSpPr txBox="1"/>
          <p:nvPr/>
        </p:nvSpPr>
        <p:spPr>
          <a:xfrm>
            <a:off x="6176361" y="6621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Localizer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671C9-44B7-7A47-9935-F7FAEFFC5A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096" y="2352908"/>
            <a:ext cx="3561946" cy="819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A5F46-8692-EE4A-A685-BB92CD19FB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35" y="3222751"/>
            <a:ext cx="3577209" cy="827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D0F37-0A35-0340-A829-0261017F822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482" y="4016153"/>
            <a:ext cx="3613658" cy="84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BD4BE-CAF9-214B-809E-ADAAEEFE486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224" y="4885730"/>
            <a:ext cx="3608451" cy="85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35227-41B4-D045-A91C-2694210EC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36" y="2360633"/>
            <a:ext cx="3608451" cy="801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E836A-8313-A54A-A299-C931DA6B193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38" y="3204987"/>
            <a:ext cx="3613658" cy="843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E4484-07FB-A34E-B0DF-A0500CDB19C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2" y="3998259"/>
            <a:ext cx="3582416" cy="853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B326B0-5347-C94A-AB3E-D6B2AFFC9D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05" y="4894475"/>
            <a:ext cx="3592830" cy="791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75C2A8-7082-6942-9045-D119A4817E6C}"/>
              </a:ext>
            </a:extLst>
          </p:cNvPr>
          <p:cNvSpPr txBox="1"/>
          <p:nvPr/>
        </p:nvSpPr>
        <p:spPr>
          <a:xfrm rot="16200000">
            <a:off x="223054" y="263699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EFF"/>
                </a:solidFill>
              </a:rPr>
              <a:t>Bodies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08290-CBBF-5A48-9BAA-B51C80A59F2E}"/>
              </a:ext>
            </a:extLst>
          </p:cNvPr>
          <p:cNvSpPr txBox="1"/>
          <p:nvPr/>
        </p:nvSpPr>
        <p:spPr>
          <a:xfrm rot="16200000">
            <a:off x="247900" y="350242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7EF76-A4B5-8349-AE0D-589369067CC1}"/>
              </a:ext>
            </a:extLst>
          </p:cNvPr>
          <p:cNvSpPr txBox="1"/>
          <p:nvPr/>
        </p:nvSpPr>
        <p:spPr>
          <a:xfrm rot="16200000">
            <a:off x="235877" y="436785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437FF"/>
                </a:solidFill>
              </a:rPr>
              <a:t>Hands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C676EB-1C9C-F24E-BF2D-A60C6EA5F3FB}"/>
              </a:ext>
            </a:extLst>
          </p:cNvPr>
          <p:cNvSpPr txBox="1"/>
          <p:nvPr/>
        </p:nvSpPr>
        <p:spPr>
          <a:xfrm rot="16200000">
            <a:off x="235076" y="523329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Scram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32CB1C-DB55-0F4E-8571-39970B6AFC4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51" y="5750820"/>
            <a:ext cx="3608451" cy="848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43561B-9417-2340-B2CD-34029959DC0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924" y="5733256"/>
            <a:ext cx="3582416" cy="8070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AB4F89-1954-DB46-81E6-894C65D5EE95}"/>
              </a:ext>
            </a:extLst>
          </p:cNvPr>
          <p:cNvSpPr txBox="1"/>
          <p:nvPr/>
        </p:nvSpPr>
        <p:spPr>
          <a:xfrm rot="16200000">
            <a:off x="106205" y="595760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Constants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E78C4C-A7C7-9C4C-BF50-2B9C4902C0B5}"/>
              </a:ext>
            </a:extLst>
          </p:cNvPr>
          <p:cNvSpPr/>
          <p:nvPr/>
        </p:nvSpPr>
        <p:spPr bwMode="auto">
          <a:xfrm>
            <a:off x="323528" y="662167"/>
            <a:ext cx="4320480" cy="6079201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01111F-9C21-8D42-A7C9-9ADD8CF92DCB}"/>
              </a:ext>
            </a:extLst>
          </p:cNvPr>
          <p:cNvSpPr/>
          <p:nvPr/>
        </p:nvSpPr>
        <p:spPr bwMode="auto">
          <a:xfrm>
            <a:off x="4932040" y="662166"/>
            <a:ext cx="3943477" cy="6079201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50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45" y="32494"/>
            <a:ext cx="7772400" cy="579438"/>
          </a:xfrm>
        </p:spPr>
        <p:txBody>
          <a:bodyPr/>
          <a:lstStyle/>
          <a:p>
            <a:r>
              <a:rPr lang="en-US" dirty="0"/>
              <a:t>Two runs; One GLM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3E36B-AF72-8047-96D4-D42BA9E9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45" y="1052737"/>
            <a:ext cx="3721100" cy="1223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93CE0-E4FC-3A4D-9153-DAC8435C0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64" y="1048377"/>
            <a:ext cx="3421076" cy="1223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4B4D4-75CF-1A41-AEE9-275C3BD13624}"/>
              </a:ext>
            </a:extLst>
          </p:cNvPr>
          <p:cNvSpPr txBox="1"/>
          <p:nvPr/>
        </p:nvSpPr>
        <p:spPr>
          <a:xfrm>
            <a:off x="2195736" y="6621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Localizer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91B98-D398-5A4E-B54E-3440881B3921}"/>
              </a:ext>
            </a:extLst>
          </p:cNvPr>
          <p:cNvSpPr txBox="1"/>
          <p:nvPr/>
        </p:nvSpPr>
        <p:spPr>
          <a:xfrm>
            <a:off x="6320377" y="66216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Localizer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671C9-44B7-7A47-9935-F7FAEFFC5A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2352908"/>
            <a:ext cx="3368090" cy="819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A5F46-8692-EE4A-A685-BB92CD19FB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222751"/>
            <a:ext cx="3395192" cy="827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D0F37-0A35-0340-A829-0261017F82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2"/>
          <a:stretch/>
        </p:blipFill>
        <p:spPr>
          <a:xfrm>
            <a:off x="4530270" y="4016153"/>
            <a:ext cx="3402910" cy="84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BD4BE-CAF9-214B-809E-ADAAEEFE48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7"/>
          <a:stretch/>
        </p:blipFill>
        <p:spPr>
          <a:xfrm>
            <a:off x="4518159" y="4885730"/>
            <a:ext cx="3398556" cy="85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35227-41B4-D045-A91C-2694210EC7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52" y="2360633"/>
            <a:ext cx="3608451" cy="801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E836A-8313-A54A-A299-C931DA6B193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54" y="3204987"/>
            <a:ext cx="3613658" cy="843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E4484-07FB-A34E-B0DF-A0500CDB19C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68" y="3998259"/>
            <a:ext cx="3582416" cy="853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B326B0-5347-C94A-AB3E-D6B2AFFC9DC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1" y="4894475"/>
            <a:ext cx="3592830" cy="791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75C2A8-7082-6942-9045-D119A4817E6C}"/>
              </a:ext>
            </a:extLst>
          </p:cNvPr>
          <p:cNvSpPr txBox="1"/>
          <p:nvPr/>
        </p:nvSpPr>
        <p:spPr>
          <a:xfrm rot="16200000">
            <a:off x="326995" y="262160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EFF"/>
                </a:solidFill>
              </a:rPr>
              <a:t>Bodies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08290-CBBF-5A48-9BAA-B51C80A59F2E}"/>
              </a:ext>
            </a:extLst>
          </p:cNvPr>
          <p:cNvSpPr txBox="1"/>
          <p:nvPr/>
        </p:nvSpPr>
        <p:spPr>
          <a:xfrm rot="16200000">
            <a:off x="357452" y="34870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7EF76-A4B5-8349-AE0D-589369067CC1}"/>
              </a:ext>
            </a:extLst>
          </p:cNvPr>
          <p:cNvSpPr txBox="1"/>
          <p:nvPr/>
        </p:nvSpPr>
        <p:spPr>
          <a:xfrm rot="16200000">
            <a:off x="342223" y="435246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437FF"/>
                </a:solidFill>
              </a:rPr>
              <a:t>Hands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C676EB-1C9C-F24E-BF2D-A60C6EA5F3FB}"/>
              </a:ext>
            </a:extLst>
          </p:cNvPr>
          <p:cNvSpPr txBox="1"/>
          <p:nvPr/>
        </p:nvSpPr>
        <p:spPr>
          <a:xfrm rot="16200000">
            <a:off x="342223" y="521790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66666"/>
                </a:solidFill>
              </a:rPr>
              <a:t>Scram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1CFCCB-E684-1243-8176-0F880C67BD4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67" y="5820619"/>
            <a:ext cx="3608451" cy="848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67A02D-425A-1F47-864F-AE8DF4F0DA8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940" y="5803055"/>
            <a:ext cx="3582416" cy="8070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B5A887-C636-3748-A604-574E74E38695}"/>
              </a:ext>
            </a:extLst>
          </p:cNvPr>
          <p:cNvSpPr txBox="1"/>
          <p:nvPr/>
        </p:nvSpPr>
        <p:spPr>
          <a:xfrm rot="16200000">
            <a:off x="250221" y="595760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6A439-5A5F-844E-8B8C-E31B1FB1AE8F}"/>
              </a:ext>
            </a:extLst>
          </p:cNvPr>
          <p:cNvSpPr txBox="1"/>
          <p:nvPr/>
        </p:nvSpPr>
        <p:spPr>
          <a:xfrm>
            <a:off x="3755392" y="63558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C000"/>
                </a:solidFill>
              </a:rPr>
              <a:t>concatenate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1F4170-7F66-2D46-A28E-C843DF3C89A3}"/>
              </a:ext>
            </a:extLst>
          </p:cNvPr>
          <p:cNvSpPr txBox="1"/>
          <p:nvPr/>
        </p:nvSpPr>
        <p:spPr>
          <a:xfrm>
            <a:off x="4064836" y="6334608"/>
            <a:ext cx="166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FFC000"/>
                </a:solidFill>
              </a:rPr>
              <a:t>but keep 2 constants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F0095-49C2-044C-B939-E6AB27583791}"/>
              </a:ext>
            </a:extLst>
          </p:cNvPr>
          <p:cNvSpPr txBox="1"/>
          <p:nvPr/>
        </p:nvSpPr>
        <p:spPr>
          <a:xfrm>
            <a:off x="7933180" y="257690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EFF"/>
                </a:solidFill>
              </a:rPr>
              <a:t>x β</a:t>
            </a:r>
            <a:r>
              <a:rPr lang="en-US" sz="1800" baseline="-25000" dirty="0">
                <a:solidFill>
                  <a:srgbClr val="007EFF"/>
                </a:solidFill>
              </a:rPr>
              <a:t>Bodies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F6E3F-AC4B-9944-96CC-ADFF6AD1B79D}"/>
              </a:ext>
            </a:extLst>
          </p:cNvPr>
          <p:cNvSpPr txBox="1"/>
          <p:nvPr/>
        </p:nvSpPr>
        <p:spPr>
          <a:xfrm>
            <a:off x="7933180" y="33922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25FE"/>
                </a:solidFill>
              </a:rPr>
              <a:t>x β</a:t>
            </a:r>
            <a:r>
              <a:rPr lang="en-US" sz="1800" baseline="-250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258082-9A75-B94E-8CAF-BE8731756D18}"/>
              </a:ext>
            </a:extLst>
          </p:cNvPr>
          <p:cNvSpPr txBox="1"/>
          <p:nvPr/>
        </p:nvSpPr>
        <p:spPr>
          <a:xfrm>
            <a:off x="7933180" y="420760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437FF"/>
                </a:solidFill>
              </a:rPr>
              <a:t>x β</a:t>
            </a:r>
            <a:r>
              <a:rPr lang="en-US" sz="1800" baseline="-25000" dirty="0">
                <a:solidFill>
                  <a:srgbClr val="9437FF"/>
                </a:solidFill>
              </a:rPr>
              <a:t>Hands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8B790C-80A6-7047-8458-95BEBCCD1BA8}"/>
              </a:ext>
            </a:extLst>
          </p:cNvPr>
          <p:cNvSpPr txBox="1"/>
          <p:nvPr/>
        </p:nvSpPr>
        <p:spPr>
          <a:xfrm>
            <a:off x="7933180" y="502295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29292"/>
                </a:solidFill>
              </a:rPr>
              <a:t>x β</a:t>
            </a:r>
            <a:r>
              <a:rPr lang="en-US" sz="1800" baseline="-25000" dirty="0">
                <a:solidFill>
                  <a:srgbClr val="929292"/>
                </a:solidFill>
              </a:rPr>
              <a:t>Scram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5555CD-FB7D-0143-93A1-2DC32B1400AC}"/>
              </a:ext>
            </a:extLst>
          </p:cNvPr>
          <p:cNvSpPr txBox="1"/>
          <p:nvPr/>
        </p:nvSpPr>
        <p:spPr>
          <a:xfrm>
            <a:off x="4378010" y="587565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 β</a:t>
            </a:r>
            <a:r>
              <a:rPr lang="en-US" sz="1800" baseline="-25000" dirty="0"/>
              <a:t>C1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AD505-4BDC-C54B-93B9-2937D0ABDA2E}"/>
              </a:ext>
            </a:extLst>
          </p:cNvPr>
          <p:cNvSpPr txBox="1"/>
          <p:nvPr/>
        </p:nvSpPr>
        <p:spPr>
          <a:xfrm>
            <a:off x="8526452" y="5911437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 β</a:t>
            </a:r>
            <a:r>
              <a:rPr lang="en-US" sz="1800" baseline="-25000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9338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runs; One GLM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50BC0F-7EB5-1E45-BE03-3DEF191F77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76" y="836712"/>
            <a:ext cx="5004047" cy="2192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7010D3-D677-3643-80CF-8C3785DF5F2E}"/>
              </a:ext>
            </a:extLst>
          </p:cNvPr>
          <p:cNvSpPr txBox="1"/>
          <p:nvPr/>
        </p:nvSpPr>
        <p:spPr>
          <a:xfrm>
            <a:off x="2213992" y="1506316"/>
            <a:ext cx="4158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two runs (studies), 4 predictors, 2 constants</a:t>
            </a:r>
          </a:p>
        </p:txBody>
      </p:sp>
    </p:spTree>
    <p:extLst>
      <p:ext uri="{BB962C8B-B14F-4D97-AF65-F5344CB8AC3E}">
        <p14:creationId xmlns:p14="http://schemas.microsoft.com/office/powerpoint/2010/main" val="126578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actually had 4 conditions + Baseline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1030" y="1029221"/>
            <a:ext cx="2321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25FE"/>
                </a:solidFill>
              </a:rPr>
              <a:t>Faces</a:t>
            </a:r>
          </a:p>
          <a:p>
            <a:r>
              <a:rPr lang="en-US" sz="2000" dirty="0">
                <a:solidFill>
                  <a:srgbClr val="7212EC"/>
                </a:solidFill>
              </a:rPr>
              <a:t>Hands</a:t>
            </a:r>
          </a:p>
          <a:p>
            <a:r>
              <a:rPr lang="en-US" sz="2000" dirty="0">
                <a:solidFill>
                  <a:srgbClr val="0083FE"/>
                </a:solidFill>
              </a:rPr>
              <a:t>Bodies</a:t>
            </a:r>
          </a:p>
          <a:p>
            <a:r>
              <a:rPr lang="en-US" sz="2000" dirty="0">
                <a:solidFill>
                  <a:srgbClr val="666666"/>
                </a:solidFill>
              </a:rPr>
              <a:t>Scrambled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CA906-C3A4-4C48-97E1-E7A4FD7EB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282" y="2780928"/>
            <a:ext cx="4754880" cy="1584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9E412-3F07-314F-ADD4-075EB4E899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457488" y="973827"/>
            <a:ext cx="4721860" cy="1650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1747E-1818-5244-B381-51D374DDBD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002" y="4673547"/>
            <a:ext cx="4779645" cy="1584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91358-CDD8-A646-9379-7E06DC6E6264}"/>
              </a:ext>
            </a:extLst>
          </p:cNvPr>
          <p:cNvSpPr txBox="1"/>
          <p:nvPr/>
        </p:nvSpPr>
        <p:spPr>
          <a:xfrm>
            <a:off x="162702" y="1383740"/>
            <a:ext cx="1248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Voxel A</a:t>
            </a:r>
          </a:p>
          <a:p>
            <a:pPr algn="ctr"/>
            <a:r>
              <a:rPr lang="en-US" sz="1050" dirty="0"/>
              <a:t>Early Visual Cortex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77642-782D-F446-AAF1-A1900B01DF89}"/>
              </a:ext>
            </a:extLst>
          </p:cNvPr>
          <p:cNvSpPr txBox="1"/>
          <p:nvPr/>
        </p:nvSpPr>
        <p:spPr>
          <a:xfrm>
            <a:off x="347537" y="3216895"/>
            <a:ext cx="878637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Voxel E</a:t>
            </a:r>
          </a:p>
          <a:p>
            <a:pPr algn="ctr"/>
            <a:r>
              <a:rPr lang="en-US" sz="1050" dirty="0"/>
              <a:t>FFA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A4728-E8B7-3643-988D-B92B28B7CE9D}"/>
              </a:ext>
            </a:extLst>
          </p:cNvPr>
          <p:cNvSpPr txBox="1"/>
          <p:nvPr/>
        </p:nvSpPr>
        <p:spPr>
          <a:xfrm>
            <a:off x="353147" y="5161111"/>
            <a:ext cx="867417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Voxel F</a:t>
            </a:r>
          </a:p>
          <a:p>
            <a:pPr algn="ctr"/>
            <a:r>
              <a:rPr lang="en-US" sz="1050" dirty="0" err="1"/>
              <a:t>LOTC</a:t>
            </a:r>
            <a:r>
              <a:rPr lang="en-US" sz="1050" baseline="-25000" dirty="0" err="1"/>
              <a:t>hand</a:t>
            </a:r>
            <a:endParaRPr lang="en-US" sz="105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8B22B-9E7C-3749-9FB7-9D07537E8898}"/>
              </a:ext>
            </a:extLst>
          </p:cNvPr>
          <p:cNvSpPr txBox="1"/>
          <p:nvPr/>
        </p:nvSpPr>
        <p:spPr>
          <a:xfrm>
            <a:off x="6444209" y="2996952"/>
            <a:ext cx="26382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We can’t model the activation well with just correlations because no one function will fit all voxels well</a:t>
            </a:r>
          </a:p>
          <a:p>
            <a:endParaRPr lang="en-US" sz="1800" dirty="0"/>
          </a:p>
          <a:p>
            <a:r>
              <a:rPr lang="en-US" sz="1800" dirty="0"/>
              <a:t>Need to model responses to different conditions separately</a:t>
            </a:r>
          </a:p>
        </p:txBody>
      </p:sp>
    </p:spTree>
    <p:extLst>
      <p:ext uri="{BB962C8B-B14F-4D97-AF65-F5344CB8AC3E}">
        <p14:creationId xmlns:p14="http://schemas.microsoft.com/office/powerpoint/2010/main" val="5980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runs; One GLM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CE6F6-AC39-DF40-BE4E-661BE266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8" y="1159771"/>
            <a:ext cx="4991968" cy="2231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4D044-F5D1-F648-9570-7DF95029E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063" y="3054030"/>
            <a:ext cx="3406678" cy="1849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BE35A-9CFE-A84F-B457-796A33321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080" y="3445837"/>
            <a:ext cx="2931024" cy="2144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456BDD-FD5F-5B4A-AA71-F2929C473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412776"/>
            <a:ext cx="3560612" cy="14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4" y="-6383"/>
            <a:ext cx="7772400" cy="579438"/>
          </a:xfrm>
        </p:spPr>
        <p:txBody>
          <a:bodyPr/>
          <a:lstStyle/>
          <a:p>
            <a:r>
              <a:rPr lang="en-US" dirty="0"/>
              <a:t>Two runs; One GLM; Sep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3E36B-AF72-8047-96D4-D42BA9E9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29" y="1052737"/>
            <a:ext cx="3721100" cy="1223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671C9-44B7-7A47-9935-F7FAEFFC5A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196" y="2352908"/>
            <a:ext cx="3561946" cy="819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AA5F46-8692-EE4A-A685-BB92CD19FB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035" y="3222751"/>
            <a:ext cx="3577209" cy="827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D0F37-0A35-0340-A829-0261017F82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582" y="4016153"/>
            <a:ext cx="3613658" cy="84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BD4BE-CAF9-214B-809E-ADAAEEFE486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24" y="4885730"/>
            <a:ext cx="3608451" cy="85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35227-41B4-D045-A91C-2694210EC78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60633"/>
            <a:ext cx="3608451" cy="801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1E836A-8313-A54A-A299-C931DA6B19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38" y="3204987"/>
            <a:ext cx="3613658" cy="843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E4484-07FB-A34E-B0DF-A0500CDB19C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52" y="3998259"/>
            <a:ext cx="3582416" cy="8539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B326B0-5347-C94A-AB3E-D6B2AFFC9D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05" y="4894475"/>
            <a:ext cx="3592830" cy="7914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75C2A8-7082-6942-9045-D119A4817E6C}"/>
              </a:ext>
            </a:extLst>
          </p:cNvPr>
          <p:cNvSpPr txBox="1"/>
          <p:nvPr/>
        </p:nvSpPr>
        <p:spPr>
          <a:xfrm rot="16200000">
            <a:off x="-74928" y="2636990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EFF"/>
                </a:solidFill>
              </a:rPr>
              <a:t>Bodies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08290-CBBF-5A48-9BAA-B51C80A59F2E}"/>
              </a:ext>
            </a:extLst>
          </p:cNvPr>
          <p:cNvSpPr txBox="1"/>
          <p:nvPr/>
        </p:nvSpPr>
        <p:spPr>
          <a:xfrm rot="16200000">
            <a:off x="-50082" y="350242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27EF76-A4B5-8349-AE0D-589369067CC1}"/>
              </a:ext>
            </a:extLst>
          </p:cNvPr>
          <p:cNvSpPr txBox="1"/>
          <p:nvPr/>
        </p:nvSpPr>
        <p:spPr>
          <a:xfrm rot="16200000">
            <a:off x="-62105" y="4367858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437FF"/>
                </a:solidFill>
              </a:rPr>
              <a:t>Hands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C676EB-1C9C-F24E-BF2D-A60C6EA5F3FB}"/>
              </a:ext>
            </a:extLst>
          </p:cNvPr>
          <p:cNvSpPr txBox="1"/>
          <p:nvPr/>
        </p:nvSpPr>
        <p:spPr>
          <a:xfrm rot="16200000">
            <a:off x="-62906" y="523329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6666"/>
                </a:solidFill>
              </a:rPr>
              <a:t>Scram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32CB1C-DB55-0F4E-8571-39970B6AFC4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51" y="5750820"/>
            <a:ext cx="3608451" cy="848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643561B-9417-2340-B2CD-34029959DC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733256"/>
            <a:ext cx="3582416" cy="8070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6AB4F89-1954-DB46-81E6-894C65D5EE95}"/>
              </a:ext>
            </a:extLst>
          </p:cNvPr>
          <p:cNvSpPr txBox="1"/>
          <p:nvPr/>
        </p:nvSpPr>
        <p:spPr>
          <a:xfrm rot="16200000">
            <a:off x="-191777" y="5957604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Constants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5D8BDE-F98F-6848-9406-3FBC6AC45A5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64" y="1048377"/>
            <a:ext cx="3421076" cy="12237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F7559C3-4355-2843-824B-C72C9B0C25A5}"/>
              </a:ext>
            </a:extLst>
          </p:cNvPr>
          <p:cNvSpPr txBox="1"/>
          <p:nvPr/>
        </p:nvSpPr>
        <p:spPr>
          <a:xfrm>
            <a:off x="3932092" y="2571518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EFF"/>
                </a:solidFill>
              </a:rPr>
              <a:t>x β</a:t>
            </a:r>
            <a:r>
              <a:rPr lang="en-US" sz="1600" baseline="-25000" dirty="0">
                <a:solidFill>
                  <a:srgbClr val="007EFF"/>
                </a:solidFill>
              </a:rPr>
              <a:t>Bodies1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9B6063-8CD5-F448-B898-1CD35C594E10}"/>
              </a:ext>
            </a:extLst>
          </p:cNvPr>
          <p:cNvSpPr txBox="1"/>
          <p:nvPr/>
        </p:nvSpPr>
        <p:spPr>
          <a:xfrm>
            <a:off x="3932092" y="3386869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25FE"/>
                </a:solidFill>
              </a:rPr>
              <a:t>x β</a:t>
            </a:r>
            <a:r>
              <a:rPr lang="en-US" sz="1600" baseline="-25000" dirty="0">
                <a:solidFill>
                  <a:srgbClr val="FF25FE"/>
                </a:solidFill>
              </a:rPr>
              <a:t>Faces1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01A497-2340-BC49-A469-D901581E3583}"/>
              </a:ext>
            </a:extLst>
          </p:cNvPr>
          <p:cNvSpPr txBox="1"/>
          <p:nvPr/>
        </p:nvSpPr>
        <p:spPr>
          <a:xfrm>
            <a:off x="3932092" y="420222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37FF"/>
                </a:solidFill>
              </a:rPr>
              <a:t>x β</a:t>
            </a:r>
            <a:r>
              <a:rPr lang="en-US" sz="1600" baseline="-25000" dirty="0">
                <a:solidFill>
                  <a:srgbClr val="9437FF"/>
                </a:solidFill>
              </a:rPr>
              <a:t>Hands1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B4F7FE-7B31-F847-A28B-9E98F1F72881}"/>
              </a:ext>
            </a:extLst>
          </p:cNvPr>
          <p:cNvSpPr txBox="1"/>
          <p:nvPr/>
        </p:nvSpPr>
        <p:spPr>
          <a:xfrm>
            <a:off x="3932092" y="501757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9292"/>
                </a:solidFill>
              </a:rPr>
              <a:t>x β</a:t>
            </a:r>
            <a:r>
              <a:rPr lang="en-US" sz="1600" baseline="-25000" dirty="0">
                <a:solidFill>
                  <a:srgbClr val="929292"/>
                </a:solidFill>
              </a:rPr>
              <a:t>Scram1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5D7DC9-C8D8-F246-AE58-EC4B49CBD63E}"/>
              </a:ext>
            </a:extLst>
          </p:cNvPr>
          <p:cNvSpPr txBox="1"/>
          <p:nvPr/>
        </p:nvSpPr>
        <p:spPr>
          <a:xfrm>
            <a:off x="3956138" y="5892681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 β</a:t>
            </a:r>
            <a:r>
              <a:rPr lang="en-US" sz="1600" baseline="-25000" dirty="0"/>
              <a:t>C1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76AA40-F9DE-0D42-ABE4-0E72C866F40F}"/>
              </a:ext>
            </a:extLst>
          </p:cNvPr>
          <p:cNvSpPr txBox="1"/>
          <p:nvPr/>
        </p:nvSpPr>
        <p:spPr>
          <a:xfrm>
            <a:off x="8244408" y="2564904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EFF"/>
                </a:solidFill>
              </a:rPr>
              <a:t>x β</a:t>
            </a:r>
            <a:r>
              <a:rPr lang="en-US" sz="1600" baseline="-25000" dirty="0">
                <a:solidFill>
                  <a:srgbClr val="007EFF"/>
                </a:solidFill>
              </a:rPr>
              <a:t>Bodies2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62392D-7CD7-F842-93A7-38CCB0C20E1B}"/>
              </a:ext>
            </a:extLst>
          </p:cNvPr>
          <p:cNvSpPr txBox="1"/>
          <p:nvPr/>
        </p:nvSpPr>
        <p:spPr>
          <a:xfrm>
            <a:off x="8244408" y="3380255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25FE"/>
                </a:solidFill>
              </a:rPr>
              <a:t>x β</a:t>
            </a:r>
            <a:r>
              <a:rPr lang="en-US" sz="1600" baseline="-25000" dirty="0">
                <a:solidFill>
                  <a:srgbClr val="FF25FE"/>
                </a:solidFill>
              </a:rPr>
              <a:t>Faces2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A53125-87B9-B148-8AB0-379FF67C2286}"/>
              </a:ext>
            </a:extLst>
          </p:cNvPr>
          <p:cNvSpPr txBox="1"/>
          <p:nvPr/>
        </p:nvSpPr>
        <p:spPr>
          <a:xfrm>
            <a:off x="8244408" y="419560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437FF"/>
                </a:solidFill>
              </a:rPr>
              <a:t>x β</a:t>
            </a:r>
            <a:r>
              <a:rPr lang="en-US" sz="1600" baseline="-25000" dirty="0">
                <a:solidFill>
                  <a:srgbClr val="9437FF"/>
                </a:solidFill>
              </a:rPr>
              <a:t>Hands2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706DB9-AF90-2D4C-B281-6284FB407188}"/>
              </a:ext>
            </a:extLst>
          </p:cNvPr>
          <p:cNvSpPr txBox="1"/>
          <p:nvPr/>
        </p:nvSpPr>
        <p:spPr>
          <a:xfrm>
            <a:off x="8244408" y="501095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9292"/>
                </a:solidFill>
              </a:rPr>
              <a:t>x β</a:t>
            </a:r>
            <a:r>
              <a:rPr lang="en-US" sz="1600" baseline="-25000" dirty="0">
                <a:solidFill>
                  <a:srgbClr val="929292"/>
                </a:solidFill>
              </a:rPr>
              <a:t>Scram2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44EFCB-4F45-DB48-A9A6-FDF71268C280}"/>
              </a:ext>
            </a:extLst>
          </p:cNvPr>
          <p:cNvSpPr txBox="1"/>
          <p:nvPr/>
        </p:nvSpPr>
        <p:spPr>
          <a:xfrm>
            <a:off x="8268454" y="5886067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 β</a:t>
            </a:r>
            <a:r>
              <a:rPr lang="en-US" sz="1600" baseline="-25000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2864532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8638-6F7C-8B42-8BDB-2A925060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49731"/>
            <a:ext cx="9001000" cy="584775"/>
          </a:xfrm>
        </p:spPr>
        <p:txBody>
          <a:bodyPr/>
          <a:lstStyle/>
          <a:p>
            <a:r>
              <a:rPr lang="en-US" dirty="0"/>
              <a:t>Two runs; One GLM; Sep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39520-2BF6-E44B-BBAD-37921C23A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40" y="764704"/>
            <a:ext cx="2895600" cy="2432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13485-FBDF-2146-A4AF-E0110A23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16737"/>
            <a:ext cx="4350246" cy="1957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163A3A-D8E9-9546-B784-6A1C66FA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82" y="844581"/>
            <a:ext cx="5255615" cy="23202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2B1F32-E0DE-9042-9DC9-0D1308DA65F2}"/>
              </a:ext>
            </a:extLst>
          </p:cNvPr>
          <p:cNvSpPr/>
          <p:nvPr/>
        </p:nvSpPr>
        <p:spPr bwMode="auto">
          <a:xfrm>
            <a:off x="3203848" y="2517551"/>
            <a:ext cx="1296144" cy="2160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F2AC4B-B702-6B4C-8EB3-0446EA0D7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826" y="3286312"/>
            <a:ext cx="2342852" cy="16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D0C0-6E56-004F-A7C8-CD76A500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Runs: 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28A4-39B1-7E49-9871-2069CDF4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commonly, researchers use one beta per condition (without Sep Study predictors)</a:t>
            </a:r>
          </a:p>
          <a:p>
            <a:r>
              <a:rPr lang="en-US" dirty="0"/>
              <a:t>However, if you had reason to think that activation would change between runs (e.g., adaptation, learning), it would be reasonable to use separate study predictors</a:t>
            </a:r>
          </a:p>
        </p:txBody>
      </p:sp>
    </p:spTree>
    <p:extLst>
      <p:ext uri="{BB962C8B-B14F-4D97-AF65-F5344CB8AC3E}">
        <p14:creationId xmlns:p14="http://schemas.microsoft.com/office/powerpoint/2010/main" val="192343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with 4 POIs (df)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316722"/>
            <a:ext cx="25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predictor goes from 0 to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2490440"/>
            <a:ext cx="2555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estimate the amount of activation for each condition by looking at how much we have to scale the predictor by its β</a:t>
            </a:r>
          </a:p>
          <a:p>
            <a:r>
              <a:rPr lang="en-US" sz="2000" dirty="0"/>
              <a:t>to best fit the data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3469" y="731838"/>
            <a:ext cx="5716683" cy="6013643"/>
            <a:chOff x="223469" y="1134722"/>
            <a:chExt cx="5105491" cy="5610759"/>
          </a:xfrm>
        </p:grpSpPr>
        <p:sp>
          <p:nvSpPr>
            <p:cNvPr id="9" name="TextBox 8"/>
            <p:cNvSpPr txBox="1"/>
            <p:nvPr/>
          </p:nvSpPr>
          <p:spPr>
            <a:xfrm>
              <a:off x="487213" y="1438617"/>
              <a:ext cx="883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25FE"/>
                  </a:solidFill>
                </a:rPr>
                <a:t>Faces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334" y="2861313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212EC"/>
                  </a:solidFill>
                </a:rPr>
                <a:t>Hands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4320" y="4284009"/>
              <a:ext cx="968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3FE"/>
                  </a:solidFill>
                </a:rPr>
                <a:t>Bodies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469" y="5706706"/>
              <a:ext cx="14105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666666"/>
                  </a:solidFill>
                </a:rPr>
                <a:t>Scrambled</a:t>
              </a:r>
            </a:p>
            <a:p>
              <a:pPr algn="ctr"/>
              <a:r>
                <a:rPr lang="en-US" sz="2000" dirty="0">
                  <a:solidFill>
                    <a:srgbClr val="666666"/>
                  </a:solidFill>
                </a:rPr>
                <a:t>Images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0" y="1134722"/>
              <a:ext cx="3627120" cy="12496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1680" y="2564904"/>
              <a:ext cx="3637280" cy="12547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5485641"/>
              <a:ext cx="3627120" cy="12598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5440" y="4036288"/>
              <a:ext cx="3596640" cy="1264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43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0813"/>
            <a:ext cx="7772400" cy="579437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Example: GLM with 4 predictors</a:t>
            </a:r>
          </a:p>
        </p:txBody>
      </p:sp>
      <p:sp>
        <p:nvSpPr>
          <p:cNvPr id="79874" name="Text Box 18"/>
          <p:cNvSpPr txBox="1">
            <a:spLocks noChangeArrowheads="1"/>
          </p:cNvSpPr>
          <p:nvPr/>
        </p:nvSpPr>
        <p:spPr bwMode="auto">
          <a:xfrm>
            <a:off x="539750" y="4722068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fMRI Signal</a:t>
            </a:r>
          </a:p>
        </p:txBody>
      </p:sp>
      <p:sp>
        <p:nvSpPr>
          <p:cNvPr id="79877" name="Text Box 21"/>
          <p:cNvSpPr txBox="1">
            <a:spLocks noChangeArrowheads="1"/>
          </p:cNvSpPr>
          <p:nvPr/>
        </p:nvSpPr>
        <p:spPr bwMode="auto">
          <a:xfrm>
            <a:off x="2447132" y="2375694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78" name="Text Box 22"/>
          <p:cNvSpPr txBox="1">
            <a:spLocks noChangeArrowheads="1"/>
          </p:cNvSpPr>
          <p:nvPr/>
        </p:nvSpPr>
        <p:spPr bwMode="auto">
          <a:xfrm>
            <a:off x="7237413" y="4722068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Residuals</a:t>
            </a:r>
          </a:p>
        </p:txBody>
      </p:sp>
      <p:sp>
        <p:nvSpPr>
          <p:cNvPr id="79879" name="Text Box 23"/>
          <p:cNvSpPr txBox="1">
            <a:spLocks noChangeArrowheads="1"/>
          </p:cNvSpPr>
          <p:nvPr/>
        </p:nvSpPr>
        <p:spPr bwMode="auto">
          <a:xfrm>
            <a:off x="3203575" y="4722068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Design Matrix</a:t>
            </a:r>
          </a:p>
        </p:txBody>
      </p:sp>
      <p:sp>
        <p:nvSpPr>
          <p:cNvPr id="79880" name="Text Box 24"/>
          <p:cNvSpPr txBox="1">
            <a:spLocks noChangeArrowheads="1"/>
          </p:cNvSpPr>
          <p:nvPr/>
        </p:nvSpPr>
        <p:spPr bwMode="auto">
          <a:xfrm>
            <a:off x="6134106" y="2515996"/>
            <a:ext cx="333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84" name="Text Box 48"/>
          <p:cNvSpPr txBox="1">
            <a:spLocks noChangeArrowheads="1"/>
          </p:cNvSpPr>
          <p:nvPr/>
        </p:nvSpPr>
        <p:spPr bwMode="auto">
          <a:xfrm>
            <a:off x="3492500" y="5199905"/>
            <a:ext cx="12969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“what we CAN explain”</a:t>
            </a:r>
          </a:p>
        </p:txBody>
      </p:sp>
      <p:sp>
        <p:nvSpPr>
          <p:cNvPr id="79885" name="Text Box 49"/>
          <p:cNvSpPr txBox="1">
            <a:spLocks noChangeArrowheads="1"/>
          </p:cNvSpPr>
          <p:nvPr/>
        </p:nvSpPr>
        <p:spPr bwMode="auto">
          <a:xfrm>
            <a:off x="7378700" y="5201493"/>
            <a:ext cx="10810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“what we CANNOT explain”</a:t>
            </a:r>
          </a:p>
        </p:txBody>
      </p:sp>
      <p:sp>
        <p:nvSpPr>
          <p:cNvPr id="79886" name="Text Box 50"/>
          <p:cNvSpPr txBox="1">
            <a:spLocks noChangeArrowheads="1"/>
          </p:cNvSpPr>
          <p:nvPr/>
        </p:nvSpPr>
        <p:spPr bwMode="auto">
          <a:xfrm>
            <a:off x="2627313" y="4660155"/>
            <a:ext cx="360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87" name="Text Box 51"/>
          <p:cNvSpPr txBox="1">
            <a:spLocks noChangeArrowheads="1"/>
          </p:cNvSpPr>
          <p:nvPr/>
        </p:nvSpPr>
        <p:spPr bwMode="auto">
          <a:xfrm>
            <a:off x="6659563" y="472048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88" name="Text Box 52"/>
          <p:cNvSpPr txBox="1">
            <a:spLocks noChangeArrowheads="1"/>
          </p:cNvSpPr>
          <p:nvPr/>
        </p:nvSpPr>
        <p:spPr bwMode="auto">
          <a:xfrm>
            <a:off x="5364163" y="4722068"/>
            <a:ext cx="1739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Betas</a:t>
            </a:r>
          </a:p>
        </p:txBody>
      </p:sp>
      <p:sp>
        <p:nvSpPr>
          <p:cNvPr id="79889" name="Text Box 53"/>
          <p:cNvSpPr txBox="1">
            <a:spLocks noChangeArrowheads="1"/>
          </p:cNvSpPr>
          <p:nvPr/>
        </p:nvSpPr>
        <p:spPr bwMode="auto">
          <a:xfrm>
            <a:off x="5003800" y="472206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79890" name="Text Box 54"/>
          <p:cNvSpPr txBox="1">
            <a:spLocks noChangeArrowheads="1"/>
          </p:cNvSpPr>
          <p:nvPr/>
        </p:nvSpPr>
        <p:spPr bwMode="auto">
          <a:xfrm>
            <a:off x="5076825" y="5201493"/>
            <a:ext cx="14398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/>
              <a:t>“how much of it we CAN explain”</a:t>
            </a:r>
          </a:p>
        </p:txBody>
      </p:sp>
      <p:sp>
        <p:nvSpPr>
          <p:cNvPr id="79891" name="Text Box 55"/>
          <p:cNvSpPr txBox="1">
            <a:spLocks noChangeArrowheads="1"/>
          </p:cNvSpPr>
          <p:nvPr/>
        </p:nvSpPr>
        <p:spPr bwMode="auto">
          <a:xfrm>
            <a:off x="684213" y="5444380"/>
            <a:ext cx="1439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“our data”</a:t>
            </a:r>
          </a:p>
        </p:txBody>
      </p:sp>
      <p:sp>
        <p:nvSpPr>
          <p:cNvPr id="79894" name="Text Box 76"/>
          <p:cNvSpPr txBox="1">
            <a:spLocks noChangeArrowheads="1"/>
          </p:cNvSpPr>
          <p:nvPr/>
        </p:nvSpPr>
        <p:spPr bwMode="auto">
          <a:xfrm>
            <a:off x="2627313" y="5353893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=</a:t>
            </a:r>
            <a:endParaRPr lang="en-US" sz="2800">
              <a:latin typeface="Times New Roman" charset="0"/>
            </a:endParaRPr>
          </a:p>
        </p:txBody>
      </p:sp>
      <p:sp>
        <p:nvSpPr>
          <p:cNvPr id="79895" name="Text Box 77"/>
          <p:cNvSpPr txBox="1">
            <a:spLocks noChangeArrowheads="1"/>
          </p:cNvSpPr>
          <p:nvPr/>
        </p:nvSpPr>
        <p:spPr bwMode="auto">
          <a:xfrm>
            <a:off x="6661150" y="54142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79896" name="Text Box 78"/>
          <p:cNvSpPr txBox="1">
            <a:spLocks noChangeArrowheads="1"/>
          </p:cNvSpPr>
          <p:nvPr/>
        </p:nvSpPr>
        <p:spPr bwMode="auto">
          <a:xfrm>
            <a:off x="4572000" y="54142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x</a:t>
            </a:r>
          </a:p>
        </p:txBody>
      </p:sp>
      <p:sp>
        <p:nvSpPr>
          <p:cNvPr id="79897" name="Text Box 79"/>
          <p:cNvSpPr txBox="1">
            <a:spLocks noChangeArrowheads="1"/>
          </p:cNvSpPr>
          <p:nvPr/>
        </p:nvSpPr>
        <p:spPr bwMode="auto">
          <a:xfrm>
            <a:off x="3348038" y="6100018"/>
            <a:ext cx="5565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FFFF"/>
                </a:solidFill>
              </a:rPr>
              <a:t>stats depend on ratio of explained to </a:t>
            </a:r>
          </a:p>
          <a:p>
            <a:pPr algn="ctr" eaLnBrk="1" hangingPunct="1"/>
            <a:r>
              <a:rPr lang="en-US" sz="1800" dirty="0">
                <a:solidFill>
                  <a:srgbClr val="00FFFF"/>
                </a:solidFill>
              </a:rPr>
              <a:t>unexplained variance</a:t>
            </a:r>
          </a:p>
        </p:txBody>
      </p:sp>
      <p:sp>
        <p:nvSpPr>
          <p:cNvPr id="79898" name="Line 80"/>
          <p:cNvSpPr>
            <a:spLocks noChangeShapeType="1"/>
          </p:cNvSpPr>
          <p:nvPr/>
        </p:nvSpPr>
        <p:spPr bwMode="auto">
          <a:xfrm>
            <a:off x="3419475" y="610001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99" name="Line 81"/>
          <p:cNvSpPr>
            <a:spLocks noChangeShapeType="1"/>
          </p:cNvSpPr>
          <p:nvPr/>
        </p:nvSpPr>
        <p:spPr bwMode="auto">
          <a:xfrm>
            <a:off x="7235825" y="610001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0" name="Line 82"/>
          <p:cNvSpPr>
            <a:spLocks noChangeShapeType="1"/>
          </p:cNvSpPr>
          <p:nvPr/>
        </p:nvSpPr>
        <p:spPr bwMode="auto">
          <a:xfrm rot="-5400000">
            <a:off x="334724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1" name="Line 83"/>
          <p:cNvSpPr>
            <a:spLocks noChangeShapeType="1"/>
          </p:cNvSpPr>
          <p:nvPr/>
        </p:nvSpPr>
        <p:spPr bwMode="auto">
          <a:xfrm rot="-5400000">
            <a:off x="651589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2" name="Line 84"/>
          <p:cNvSpPr>
            <a:spLocks noChangeShapeType="1"/>
          </p:cNvSpPr>
          <p:nvPr/>
        </p:nvSpPr>
        <p:spPr bwMode="auto">
          <a:xfrm rot="-5400000">
            <a:off x="7163593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903" name="Line 85"/>
          <p:cNvSpPr>
            <a:spLocks noChangeShapeType="1"/>
          </p:cNvSpPr>
          <p:nvPr/>
        </p:nvSpPr>
        <p:spPr bwMode="auto">
          <a:xfrm rot="-5400000">
            <a:off x="8460581" y="602778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5" y="2223777"/>
            <a:ext cx="2387837" cy="8229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16371" y="1017917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FF25FE"/>
                </a:solidFill>
              </a:rPr>
              <a:t>Faces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4962" y="1958698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7212EC"/>
                </a:solidFill>
              </a:rPr>
              <a:t>Hands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962" y="3069401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0083FE"/>
                </a:solidFill>
              </a:rPr>
              <a:t>Bodies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5484" y="4063784"/>
            <a:ext cx="1018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ym typeface="Symbol" charset="0"/>
              </a:rPr>
              <a:t>x </a:t>
            </a:r>
            <a:r>
              <a:rPr lang="en-US" sz="2000" baseline="-25000" dirty="0">
                <a:solidFill>
                  <a:srgbClr val="666666"/>
                </a:solidFill>
              </a:rPr>
              <a:t>Scram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482" y="790946"/>
            <a:ext cx="2660324" cy="88302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482" y="1801510"/>
            <a:ext cx="2667776" cy="8866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82" y="3865298"/>
            <a:ext cx="2660324" cy="8902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240" y="2841188"/>
            <a:ext cx="2637969" cy="893790"/>
          </a:xfrm>
          <a:prstGeom prst="rect">
            <a:avLst/>
          </a:prstGeom>
        </p:spPr>
      </p:pic>
      <p:sp>
        <p:nvSpPr>
          <p:cNvPr id="40" name="Text Box 24"/>
          <p:cNvSpPr txBox="1">
            <a:spLocks noChangeArrowheads="1"/>
          </p:cNvSpPr>
          <p:nvPr/>
        </p:nvSpPr>
        <p:spPr bwMode="auto">
          <a:xfrm flipH="1">
            <a:off x="4657694" y="1507317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 flipH="1">
            <a:off x="4657694" y="2537866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 New Roman" charset="0"/>
              </a:rPr>
              <a:t>+</a:t>
            </a:r>
            <a:endParaRPr lang="en-US" sz="2000">
              <a:latin typeface="Times New Roman" charset="0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 flipH="1">
            <a:off x="4657694" y="3573016"/>
            <a:ext cx="346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+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712" y="2295564"/>
            <a:ext cx="2609230" cy="8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6FF18-2D11-3040-B07B-32C3D448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1929" y="1649151"/>
            <a:ext cx="2767334" cy="68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CB52-D775-C24A-8146-0828BD33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6881" y="1654965"/>
            <a:ext cx="2767334" cy="670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0533D-FED4-154A-9B4A-F3DCF2E16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37409" y="1651089"/>
            <a:ext cx="2759583" cy="67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E99EA-E93B-9340-8B6D-DE655CFA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4082" y="1656903"/>
            <a:ext cx="2759583" cy="658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E056D0-7A5F-2F4A-BC59-EBFB92979744}"/>
              </a:ext>
            </a:extLst>
          </p:cNvPr>
          <p:cNvGrpSpPr/>
          <p:nvPr/>
        </p:nvGrpSpPr>
        <p:grpSpPr>
          <a:xfrm>
            <a:off x="5563232" y="606556"/>
            <a:ext cx="662765" cy="2755707"/>
            <a:chOff x="1554248" y="1115762"/>
            <a:chExt cx="868680" cy="3611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557880-70B3-E54C-B449-5992A2475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82648" y="2487362"/>
              <a:ext cx="36118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13847F-85E9-B442-859B-11D115584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86657" y="2749777"/>
              <a:ext cx="3298001" cy="5216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7C94B4-B82D-BA42-A6EC-6B4004D9E661}"/>
                </a:ext>
              </a:extLst>
            </p:cNvPr>
            <p:cNvSpPr/>
            <p:nvPr/>
          </p:nvSpPr>
          <p:spPr>
            <a:xfrm>
              <a:off x="1812828" y="4623909"/>
              <a:ext cx="135762" cy="1037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8D2485-6E72-1743-A1D8-66FBE6806F0C}"/>
              </a:ext>
            </a:extLst>
          </p:cNvPr>
          <p:cNvSpPr txBox="1"/>
          <p:nvPr/>
        </p:nvSpPr>
        <p:spPr>
          <a:xfrm>
            <a:off x="5558643" y="11798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constant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671AA-FC14-3040-9E54-2328E30F0C2B}"/>
              </a:ext>
            </a:extLst>
          </p:cNvPr>
          <p:cNvSpPr txBox="1"/>
          <p:nvPr/>
        </p:nvSpPr>
        <p:spPr>
          <a:xfrm>
            <a:off x="2867385" y="1179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bodies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43368-CDAD-A441-8C26-71DD4415BDA6}"/>
              </a:ext>
            </a:extLst>
          </p:cNvPr>
          <p:cNvSpPr txBox="1"/>
          <p:nvPr/>
        </p:nvSpPr>
        <p:spPr>
          <a:xfrm>
            <a:off x="3564129" y="11798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faces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1660D-9B77-0241-8F01-5293793298FC}"/>
              </a:ext>
            </a:extLst>
          </p:cNvPr>
          <p:cNvSpPr txBox="1"/>
          <p:nvPr/>
        </p:nvSpPr>
        <p:spPr>
          <a:xfrm>
            <a:off x="4201540" y="11798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hands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664F9-758D-5941-9DAB-7114D8FC31D1}"/>
              </a:ext>
            </a:extLst>
          </p:cNvPr>
          <p:cNvSpPr txBox="1"/>
          <p:nvPr/>
        </p:nvSpPr>
        <p:spPr>
          <a:xfrm>
            <a:off x="4877759" y="11798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scram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482C35-DB35-9649-8205-CC9736BD4C92}"/>
              </a:ext>
            </a:extLst>
          </p:cNvPr>
          <p:cNvSpPr/>
          <p:nvPr/>
        </p:nvSpPr>
        <p:spPr>
          <a:xfrm>
            <a:off x="2683128" y="85981"/>
            <a:ext cx="3646038" cy="33900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587141C-5AD2-954D-A10F-8C80C71A39E0}"/>
              </a:ext>
            </a:extLst>
          </p:cNvPr>
          <p:cNvSpPr/>
          <p:nvPr/>
        </p:nvSpPr>
        <p:spPr>
          <a:xfrm>
            <a:off x="4427247" y="3476064"/>
            <a:ext cx="199328" cy="298992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00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5568E-0C5A-544D-83E5-08378EBA98A1}"/>
              </a:ext>
            </a:extLst>
          </p:cNvPr>
          <p:cNvSpPr/>
          <p:nvPr/>
        </p:nvSpPr>
        <p:spPr>
          <a:xfrm>
            <a:off x="2814178" y="606556"/>
            <a:ext cx="3419322" cy="2783685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FB998-7336-5A49-9454-312DE9509F52}"/>
              </a:ext>
            </a:extLst>
          </p:cNvPr>
          <p:cNvSpPr/>
          <p:nvPr/>
        </p:nvSpPr>
        <p:spPr>
          <a:xfrm>
            <a:off x="2816439" y="143669"/>
            <a:ext cx="3419322" cy="43490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D9A7C8-3BD6-CC41-9E42-BDFD01DA6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89450" y="1564770"/>
            <a:ext cx="2783686" cy="867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379DD5-049D-C747-A9E0-3D59B40CAA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9587" y="1580596"/>
            <a:ext cx="2739913" cy="80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3D918D-5C1C-1D49-8581-0442D2B01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73568" y="4800236"/>
            <a:ext cx="2720610" cy="84189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F2C7EE5-1E4B-1B41-BE35-75B7146C77E3}"/>
              </a:ext>
            </a:extLst>
          </p:cNvPr>
          <p:cNvSpPr txBox="1"/>
          <p:nvPr/>
        </p:nvSpPr>
        <p:spPr>
          <a:xfrm>
            <a:off x="129984" y="1412776"/>
            <a:ext cx="1306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5877FF"/>
                </a:solidFill>
              </a:rPr>
              <a:t>data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= </a:t>
            </a:r>
          </a:p>
          <a:p>
            <a:pPr algn="ctr"/>
            <a:r>
              <a:rPr lang="en-US" sz="1800" dirty="0">
                <a:solidFill>
                  <a:srgbClr val="00FF00"/>
                </a:solidFill>
              </a:rPr>
              <a:t>model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dirty="0"/>
              <a:t>+</a:t>
            </a:r>
            <a:r>
              <a:rPr lang="en-US" sz="1800" dirty="0">
                <a:solidFill>
                  <a:srgbClr val="C00000"/>
                </a:solidFill>
              </a:rPr>
              <a:t> residuals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50DB03-B9F0-E94E-AC4B-FD2B435BE7D0}"/>
              </a:ext>
            </a:extLst>
          </p:cNvPr>
          <p:cNvSpPr txBox="1"/>
          <p:nvPr/>
        </p:nvSpPr>
        <p:spPr>
          <a:xfrm>
            <a:off x="2357306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7F24CD-21B1-F64C-8BE4-5F49E33225FC}"/>
              </a:ext>
            </a:extLst>
          </p:cNvPr>
          <p:cNvSpPr txBox="1"/>
          <p:nvPr/>
        </p:nvSpPr>
        <p:spPr>
          <a:xfrm>
            <a:off x="6344513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7488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6FF18-2D11-3040-B07B-32C3D448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1929" y="1649151"/>
            <a:ext cx="2767334" cy="68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CB52-D775-C24A-8146-0828BD33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6881" y="1654965"/>
            <a:ext cx="2767334" cy="670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0533D-FED4-154A-9B4A-F3DCF2E16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37409" y="1651089"/>
            <a:ext cx="2759583" cy="67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E99EA-E93B-9340-8B6D-DE655CFA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4082" y="1656903"/>
            <a:ext cx="2759583" cy="658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E056D0-7A5F-2F4A-BC59-EBFB92979744}"/>
              </a:ext>
            </a:extLst>
          </p:cNvPr>
          <p:cNvGrpSpPr/>
          <p:nvPr/>
        </p:nvGrpSpPr>
        <p:grpSpPr>
          <a:xfrm>
            <a:off x="5563232" y="606556"/>
            <a:ext cx="662765" cy="2755707"/>
            <a:chOff x="1554248" y="1115762"/>
            <a:chExt cx="868680" cy="3611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557880-70B3-E54C-B449-5992A2475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82648" y="2487362"/>
              <a:ext cx="36118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13847F-85E9-B442-859B-11D115584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86657" y="2749777"/>
              <a:ext cx="3298001" cy="5216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7C94B4-B82D-BA42-A6EC-6B4004D9E661}"/>
                </a:ext>
              </a:extLst>
            </p:cNvPr>
            <p:cNvSpPr/>
            <p:nvPr/>
          </p:nvSpPr>
          <p:spPr>
            <a:xfrm>
              <a:off x="1812828" y="4623909"/>
              <a:ext cx="135762" cy="1037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8D2485-6E72-1743-A1D8-66FBE6806F0C}"/>
              </a:ext>
            </a:extLst>
          </p:cNvPr>
          <p:cNvSpPr txBox="1"/>
          <p:nvPr/>
        </p:nvSpPr>
        <p:spPr>
          <a:xfrm>
            <a:off x="5558643" y="11798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constant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671AA-FC14-3040-9E54-2328E30F0C2B}"/>
              </a:ext>
            </a:extLst>
          </p:cNvPr>
          <p:cNvSpPr txBox="1"/>
          <p:nvPr/>
        </p:nvSpPr>
        <p:spPr>
          <a:xfrm>
            <a:off x="2867385" y="1179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bodies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43368-CDAD-A441-8C26-71DD4415BDA6}"/>
              </a:ext>
            </a:extLst>
          </p:cNvPr>
          <p:cNvSpPr txBox="1"/>
          <p:nvPr/>
        </p:nvSpPr>
        <p:spPr>
          <a:xfrm>
            <a:off x="3564129" y="11798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faces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1660D-9B77-0241-8F01-5293793298FC}"/>
              </a:ext>
            </a:extLst>
          </p:cNvPr>
          <p:cNvSpPr txBox="1"/>
          <p:nvPr/>
        </p:nvSpPr>
        <p:spPr>
          <a:xfrm>
            <a:off x="4201540" y="11798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hands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664F9-758D-5941-9DAB-7114D8FC31D1}"/>
              </a:ext>
            </a:extLst>
          </p:cNvPr>
          <p:cNvSpPr txBox="1"/>
          <p:nvPr/>
        </p:nvSpPr>
        <p:spPr>
          <a:xfrm>
            <a:off x="4877759" y="11798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scram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482C35-DB35-9649-8205-CC9736BD4C92}"/>
              </a:ext>
            </a:extLst>
          </p:cNvPr>
          <p:cNvSpPr/>
          <p:nvPr/>
        </p:nvSpPr>
        <p:spPr>
          <a:xfrm>
            <a:off x="2683128" y="85981"/>
            <a:ext cx="3646038" cy="33900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587141C-5AD2-954D-A10F-8C80C71A39E0}"/>
              </a:ext>
            </a:extLst>
          </p:cNvPr>
          <p:cNvSpPr/>
          <p:nvPr/>
        </p:nvSpPr>
        <p:spPr>
          <a:xfrm>
            <a:off x="4427247" y="3476064"/>
            <a:ext cx="199328" cy="298992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00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5568E-0C5A-544D-83E5-08378EBA98A1}"/>
              </a:ext>
            </a:extLst>
          </p:cNvPr>
          <p:cNvSpPr/>
          <p:nvPr/>
        </p:nvSpPr>
        <p:spPr>
          <a:xfrm>
            <a:off x="2814178" y="606556"/>
            <a:ext cx="3419322" cy="2783685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FB998-7336-5A49-9454-312DE9509F52}"/>
              </a:ext>
            </a:extLst>
          </p:cNvPr>
          <p:cNvSpPr/>
          <p:nvPr/>
        </p:nvSpPr>
        <p:spPr>
          <a:xfrm>
            <a:off x="2816439" y="143669"/>
            <a:ext cx="3419322" cy="43490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548EC-C9D6-1A44-8770-D5FFE1E63248}"/>
              </a:ext>
            </a:extLst>
          </p:cNvPr>
          <p:cNvSpPr txBox="1"/>
          <p:nvPr/>
        </p:nvSpPr>
        <p:spPr>
          <a:xfrm>
            <a:off x="2138644" y="386087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 matrix algebra</a:t>
            </a:r>
          </a:p>
          <a:p>
            <a:pPr algn="ctr"/>
            <a:r>
              <a:rPr lang="en-US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y </a:t>
            </a:r>
            <a:r>
              <a:rPr lang="en-US" sz="1200" dirty="0"/>
              <a:t>= </a:t>
            </a:r>
            <a:r>
              <a:rPr lang="en-US" sz="1200" dirty="0" err="1">
                <a:solidFill>
                  <a:srgbClr val="FF2600"/>
                </a:solidFill>
              </a:rPr>
              <a:t>X</a:t>
            </a:r>
            <a:r>
              <a:rPr lang="en-US" sz="1200" dirty="0" err="1">
                <a:solidFill>
                  <a:srgbClr val="FF9300"/>
                </a:solidFill>
              </a:rPr>
              <a:t>b</a:t>
            </a:r>
            <a:r>
              <a:rPr lang="en-US" sz="1200" dirty="0"/>
              <a:t> + </a:t>
            </a:r>
            <a:r>
              <a:rPr lang="en-US" sz="1200" dirty="0">
                <a:solidFill>
                  <a:srgbClr val="C00000"/>
                </a:solidFill>
              </a:rPr>
              <a:t>e</a:t>
            </a:r>
          </a:p>
        </p:txBody>
      </p:sp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F6109795-8914-3E45-94D3-4B28B6850DFE}"/>
              </a:ext>
            </a:extLst>
          </p:cNvPr>
          <p:cNvPicPr/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363" y="4368348"/>
            <a:ext cx="2304174" cy="81392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D9A7C8-3BD6-CC41-9E42-BDFD01DA69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89450" y="1564770"/>
            <a:ext cx="2783686" cy="867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379DD5-049D-C747-A9E0-3D59B40CAA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9587" y="1580596"/>
            <a:ext cx="2739913" cy="80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3D918D-5C1C-1D49-8581-0442D2B01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3173568" y="4800236"/>
            <a:ext cx="2720610" cy="84189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F2C7EE5-1E4B-1B41-BE35-75B7146C77E3}"/>
              </a:ext>
            </a:extLst>
          </p:cNvPr>
          <p:cNvSpPr txBox="1"/>
          <p:nvPr/>
        </p:nvSpPr>
        <p:spPr>
          <a:xfrm>
            <a:off x="129984" y="1412776"/>
            <a:ext cx="1306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5877FF"/>
                </a:solidFill>
              </a:rPr>
              <a:t>data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= </a:t>
            </a:r>
          </a:p>
          <a:p>
            <a:pPr algn="ctr"/>
            <a:r>
              <a:rPr lang="en-US" sz="1800" dirty="0">
                <a:solidFill>
                  <a:srgbClr val="00FF00"/>
                </a:solidFill>
              </a:rPr>
              <a:t>model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dirty="0"/>
              <a:t>+</a:t>
            </a:r>
            <a:r>
              <a:rPr lang="en-US" sz="1800" dirty="0">
                <a:solidFill>
                  <a:srgbClr val="C00000"/>
                </a:solidFill>
              </a:rPr>
              <a:t> residuals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50DB03-B9F0-E94E-AC4B-FD2B435BE7D0}"/>
              </a:ext>
            </a:extLst>
          </p:cNvPr>
          <p:cNvSpPr txBox="1"/>
          <p:nvPr/>
        </p:nvSpPr>
        <p:spPr>
          <a:xfrm>
            <a:off x="2357306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7F24CD-21B1-F64C-8BE4-5F49E33225FC}"/>
              </a:ext>
            </a:extLst>
          </p:cNvPr>
          <p:cNvSpPr txBox="1"/>
          <p:nvPr/>
        </p:nvSpPr>
        <p:spPr>
          <a:xfrm>
            <a:off x="6344513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41198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6FF18-2D11-3040-B07B-32C3D448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1929" y="1649151"/>
            <a:ext cx="2767334" cy="68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CB52-D775-C24A-8146-0828BD33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6881" y="1654965"/>
            <a:ext cx="2767334" cy="670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0533D-FED4-154A-9B4A-F3DCF2E16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37409" y="1651089"/>
            <a:ext cx="2759583" cy="67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E99EA-E93B-9340-8B6D-DE655CFA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4082" y="1656903"/>
            <a:ext cx="2759583" cy="658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E056D0-7A5F-2F4A-BC59-EBFB92979744}"/>
              </a:ext>
            </a:extLst>
          </p:cNvPr>
          <p:cNvGrpSpPr/>
          <p:nvPr/>
        </p:nvGrpSpPr>
        <p:grpSpPr>
          <a:xfrm>
            <a:off x="5563232" y="606556"/>
            <a:ext cx="662765" cy="2755707"/>
            <a:chOff x="1554248" y="1115762"/>
            <a:chExt cx="868680" cy="3611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557880-70B3-E54C-B449-5992A2475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82648" y="2487362"/>
              <a:ext cx="36118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13847F-85E9-B442-859B-11D115584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86657" y="2749777"/>
              <a:ext cx="3298001" cy="5216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7C94B4-B82D-BA42-A6EC-6B4004D9E661}"/>
                </a:ext>
              </a:extLst>
            </p:cNvPr>
            <p:cNvSpPr/>
            <p:nvPr/>
          </p:nvSpPr>
          <p:spPr>
            <a:xfrm>
              <a:off x="1812828" y="4623909"/>
              <a:ext cx="135762" cy="1037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8D2485-6E72-1743-A1D8-66FBE6806F0C}"/>
              </a:ext>
            </a:extLst>
          </p:cNvPr>
          <p:cNvSpPr txBox="1"/>
          <p:nvPr/>
        </p:nvSpPr>
        <p:spPr>
          <a:xfrm>
            <a:off x="5558643" y="11798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constant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671AA-FC14-3040-9E54-2328E30F0C2B}"/>
              </a:ext>
            </a:extLst>
          </p:cNvPr>
          <p:cNvSpPr txBox="1"/>
          <p:nvPr/>
        </p:nvSpPr>
        <p:spPr>
          <a:xfrm>
            <a:off x="2867385" y="1179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bodies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43368-CDAD-A441-8C26-71DD4415BDA6}"/>
              </a:ext>
            </a:extLst>
          </p:cNvPr>
          <p:cNvSpPr txBox="1"/>
          <p:nvPr/>
        </p:nvSpPr>
        <p:spPr>
          <a:xfrm>
            <a:off x="3564129" y="11798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faces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1660D-9B77-0241-8F01-5293793298FC}"/>
              </a:ext>
            </a:extLst>
          </p:cNvPr>
          <p:cNvSpPr txBox="1"/>
          <p:nvPr/>
        </p:nvSpPr>
        <p:spPr>
          <a:xfrm>
            <a:off x="4201540" y="11798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hands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664F9-758D-5941-9DAB-7114D8FC31D1}"/>
              </a:ext>
            </a:extLst>
          </p:cNvPr>
          <p:cNvSpPr txBox="1"/>
          <p:nvPr/>
        </p:nvSpPr>
        <p:spPr>
          <a:xfrm>
            <a:off x="4877759" y="11798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scram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482C35-DB35-9649-8205-CC9736BD4C92}"/>
              </a:ext>
            </a:extLst>
          </p:cNvPr>
          <p:cNvSpPr/>
          <p:nvPr/>
        </p:nvSpPr>
        <p:spPr>
          <a:xfrm>
            <a:off x="2683128" y="85981"/>
            <a:ext cx="3646038" cy="33900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587141C-5AD2-954D-A10F-8C80C71A39E0}"/>
              </a:ext>
            </a:extLst>
          </p:cNvPr>
          <p:cNvSpPr/>
          <p:nvPr/>
        </p:nvSpPr>
        <p:spPr>
          <a:xfrm>
            <a:off x="4427247" y="3476064"/>
            <a:ext cx="199328" cy="298992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00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5568E-0C5A-544D-83E5-08378EBA98A1}"/>
              </a:ext>
            </a:extLst>
          </p:cNvPr>
          <p:cNvSpPr/>
          <p:nvPr/>
        </p:nvSpPr>
        <p:spPr>
          <a:xfrm>
            <a:off x="2814178" y="606556"/>
            <a:ext cx="3419322" cy="2783685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FB998-7336-5A49-9454-312DE9509F52}"/>
              </a:ext>
            </a:extLst>
          </p:cNvPr>
          <p:cNvSpPr/>
          <p:nvPr/>
        </p:nvSpPr>
        <p:spPr>
          <a:xfrm>
            <a:off x="2816439" y="143669"/>
            <a:ext cx="3419322" cy="43490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548EC-C9D6-1A44-8770-D5FFE1E63248}"/>
              </a:ext>
            </a:extLst>
          </p:cNvPr>
          <p:cNvSpPr txBox="1"/>
          <p:nvPr/>
        </p:nvSpPr>
        <p:spPr>
          <a:xfrm>
            <a:off x="2138644" y="386087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 matrix algebra</a:t>
            </a:r>
          </a:p>
          <a:p>
            <a:pPr algn="ctr"/>
            <a:r>
              <a:rPr lang="en-US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y </a:t>
            </a:r>
            <a:r>
              <a:rPr lang="en-US" sz="1200" dirty="0"/>
              <a:t>= </a:t>
            </a:r>
            <a:r>
              <a:rPr lang="en-US" sz="1200" dirty="0" err="1">
                <a:solidFill>
                  <a:srgbClr val="FF2600"/>
                </a:solidFill>
              </a:rPr>
              <a:t>X</a:t>
            </a:r>
            <a:r>
              <a:rPr lang="en-US" sz="1200" dirty="0" err="1">
                <a:solidFill>
                  <a:srgbClr val="FF9300"/>
                </a:solidFill>
              </a:rPr>
              <a:t>b</a:t>
            </a:r>
            <a:r>
              <a:rPr lang="en-US" sz="1200" dirty="0"/>
              <a:t> + </a:t>
            </a:r>
            <a:r>
              <a:rPr lang="en-US" sz="1200" dirty="0">
                <a:solidFill>
                  <a:srgbClr val="C00000"/>
                </a:solidFill>
              </a:rPr>
              <a:t>e</a:t>
            </a:r>
          </a:p>
        </p:txBody>
      </p:sp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F6109795-8914-3E45-94D3-4B28B6850DFE}"/>
              </a:ext>
            </a:extLst>
          </p:cNvPr>
          <p:cNvPicPr/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363" y="4368348"/>
            <a:ext cx="2304174" cy="81392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D9A7C8-3BD6-CC41-9E42-BDFD01DA69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89450" y="1564770"/>
            <a:ext cx="2783686" cy="867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379DD5-049D-C747-A9E0-3D59B40CAA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9587" y="1580596"/>
            <a:ext cx="2739913" cy="80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3D918D-5C1C-1D49-8581-0442D2B01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3173568" y="4800236"/>
            <a:ext cx="2720610" cy="84189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F2C7EE5-1E4B-1B41-BE35-75B7146C77E3}"/>
              </a:ext>
            </a:extLst>
          </p:cNvPr>
          <p:cNvSpPr txBox="1"/>
          <p:nvPr/>
        </p:nvSpPr>
        <p:spPr>
          <a:xfrm>
            <a:off x="129984" y="1412776"/>
            <a:ext cx="1306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5877FF"/>
                </a:solidFill>
              </a:rPr>
              <a:t>data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= </a:t>
            </a:r>
          </a:p>
          <a:p>
            <a:pPr algn="ctr"/>
            <a:r>
              <a:rPr lang="en-US" sz="1800" dirty="0">
                <a:solidFill>
                  <a:srgbClr val="00FF00"/>
                </a:solidFill>
              </a:rPr>
              <a:t>model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dirty="0"/>
              <a:t>+</a:t>
            </a:r>
            <a:r>
              <a:rPr lang="en-US" sz="1800" dirty="0">
                <a:solidFill>
                  <a:srgbClr val="C00000"/>
                </a:solidFill>
              </a:rPr>
              <a:t> residuals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50DB03-B9F0-E94E-AC4B-FD2B435BE7D0}"/>
              </a:ext>
            </a:extLst>
          </p:cNvPr>
          <p:cNvSpPr txBox="1"/>
          <p:nvPr/>
        </p:nvSpPr>
        <p:spPr>
          <a:xfrm>
            <a:off x="2357306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7F24CD-21B1-F64C-8BE4-5F49E33225FC}"/>
              </a:ext>
            </a:extLst>
          </p:cNvPr>
          <p:cNvSpPr txBox="1"/>
          <p:nvPr/>
        </p:nvSpPr>
        <p:spPr>
          <a:xfrm>
            <a:off x="6344513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+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659ED5-58FD-0147-914D-AC7B0F58A3AC}"/>
              </a:ext>
            </a:extLst>
          </p:cNvPr>
          <p:cNvSpPr txBox="1"/>
          <p:nvPr/>
        </p:nvSpPr>
        <p:spPr>
          <a:xfrm>
            <a:off x="5677750" y="3580405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Design matrix in SPM style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C2F9DE5-27F4-134C-B65E-B0FC4A4616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0448" y="3877300"/>
            <a:ext cx="2199420" cy="1086815"/>
          </a:xfrm>
          <a:prstGeom prst="rect">
            <a:avLst/>
          </a:prstGeom>
          <a:ln w="57150">
            <a:solidFill>
              <a:srgbClr val="FF2600"/>
            </a:solidFill>
          </a:ln>
        </p:spPr>
      </p:pic>
    </p:spTree>
    <p:extLst>
      <p:ext uri="{BB962C8B-B14F-4D97-AF65-F5344CB8AC3E}">
        <p14:creationId xmlns:p14="http://schemas.microsoft.com/office/powerpoint/2010/main" val="128900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6FF18-2D11-3040-B07B-32C3D448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71929" y="1649151"/>
            <a:ext cx="2767334" cy="68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6CB52-D775-C24A-8146-0828BD33C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6881" y="1654965"/>
            <a:ext cx="2767334" cy="670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0533D-FED4-154A-9B4A-F3DCF2E16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37409" y="1651089"/>
            <a:ext cx="2759583" cy="670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E99EA-E93B-9340-8B6D-DE655CFA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54082" y="1656903"/>
            <a:ext cx="2759583" cy="658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E056D0-7A5F-2F4A-BC59-EBFB92979744}"/>
              </a:ext>
            </a:extLst>
          </p:cNvPr>
          <p:cNvGrpSpPr/>
          <p:nvPr/>
        </p:nvGrpSpPr>
        <p:grpSpPr>
          <a:xfrm>
            <a:off x="5563232" y="606556"/>
            <a:ext cx="662765" cy="2755707"/>
            <a:chOff x="1554248" y="1115762"/>
            <a:chExt cx="868680" cy="3611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557880-70B3-E54C-B449-5992A2475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82648" y="2487362"/>
              <a:ext cx="36118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13847F-85E9-B442-859B-11D115584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86657" y="2749777"/>
              <a:ext cx="3298001" cy="5216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7C94B4-B82D-BA42-A6EC-6B4004D9E661}"/>
                </a:ext>
              </a:extLst>
            </p:cNvPr>
            <p:cNvSpPr/>
            <p:nvPr/>
          </p:nvSpPr>
          <p:spPr>
            <a:xfrm>
              <a:off x="1812828" y="4623909"/>
              <a:ext cx="135762" cy="1037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8D2485-6E72-1743-A1D8-66FBE6806F0C}"/>
              </a:ext>
            </a:extLst>
          </p:cNvPr>
          <p:cNvSpPr txBox="1"/>
          <p:nvPr/>
        </p:nvSpPr>
        <p:spPr>
          <a:xfrm>
            <a:off x="5558643" y="117989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constant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671AA-FC14-3040-9E54-2328E30F0C2B}"/>
              </a:ext>
            </a:extLst>
          </p:cNvPr>
          <p:cNvSpPr txBox="1"/>
          <p:nvPr/>
        </p:nvSpPr>
        <p:spPr>
          <a:xfrm>
            <a:off x="2867385" y="11798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bodies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43368-CDAD-A441-8C26-71DD4415BDA6}"/>
              </a:ext>
            </a:extLst>
          </p:cNvPr>
          <p:cNvSpPr txBox="1"/>
          <p:nvPr/>
        </p:nvSpPr>
        <p:spPr>
          <a:xfrm>
            <a:off x="3564129" y="11798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faces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1660D-9B77-0241-8F01-5293793298FC}"/>
              </a:ext>
            </a:extLst>
          </p:cNvPr>
          <p:cNvSpPr txBox="1"/>
          <p:nvPr/>
        </p:nvSpPr>
        <p:spPr>
          <a:xfrm>
            <a:off x="4201540" y="11798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hands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E664F9-758D-5941-9DAB-7114D8FC31D1}"/>
              </a:ext>
            </a:extLst>
          </p:cNvPr>
          <p:cNvSpPr txBox="1"/>
          <p:nvPr/>
        </p:nvSpPr>
        <p:spPr>
          <a:xfrm>
            <a:off x="4877759" y="117989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9300"/>
                </a:solidFill>
              </a:rPr>
              <a:t>β</a:t>
            </a:r>
            <a:r>
              <a:rPr lang="en-US" sz="1200" baseline="-25000" dirty="0">
                <a:solidFill>
                  <a:srgbClr val="FF9300"/>
                </a:solidFill>
              </a:rPr>
              <a:t>scram</a:t>
            </a:r>
          </a:p>
          <a:p>
            <a:pPr algn="ctr"/>
            <a:r>
              <a:rPr lang="en-US" sz="1200" dirty="0"/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482C35-DB35-9649-8205-CC9736BD4C92}"/>
              </a:ext>
            </a:extLst>
          </p:cNvPr>
          <p:cNvSpPr/>
          <p:nvPr/>
        </p:nvSpPr>
        <p:spPr>
          <a:xfrm>
            <a:off x="2683128" y="85981"/>
            <a:ext cx="3646038" cy="339008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587141C-5AD2-954D-A10F-8C80C71A39E0}"/>
              </a:ext>
            </a:extLst>
          </p:cNvPr>
          <p:cNvSpPr/>
          <p:nvPr/>
        </p:nvSpPr>
        <p:spPr>
          <a:xfrm>
            <a:off x="4427247" y="3476064"/>
            <a:ext cx="199328" cy="298992"/>
          </a:xfrm>
          <a:prstGeom prst="down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00FF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5568E-0C5A-544D-83E5-08378EBA98A1}"/>
              </a:ext>
            </a:extLst>
          </p:cNvPr>
          <p:cNvSpPr/>
          <p:nvPr/>
        </p:nvSpPr>
        <p:spPr>
          <a:xfrm>
            <a:off x="2814178" y="606556"/>
            <a:ext cx="3419322" cy="2783685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highlight>
                <a:srgbClr val="FF0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FB998-7336-5A49-9454-312DE9509F52}"/>
              </a:ext>
            </a:extLst>
          </p:cNvPr>
          <p:cNvSpPr/>
          <p:nvPr/>
        </p:nvSpPr>
        <p:spPr>
          <a:xfrm>
            <a:off x="2816439" y="143669"/>
            <a:ext cx="3419322" cy="43490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548EC-C9D6-1A44-8770-D5FFE1E63248}"/>
              </a:ext>
            </a:extLst>
          </p:cNvPr>
          <p:cNvSpPr txBox="1"/>
          <p:nvPr/>
        </p:nvSpPr>
        <p:spPr>
          <a:xfrm>
            <a:off x="2138644" y="3860879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In matrix algebra</a:t>
            </a:r>
          </a:p>
          <a:p>
            <a:pPr algn="ctr"/>
            <a:r>
              <a:rPr lang="en-US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y </a:t>
            </a:r>
            <a:r>
              <a:rPr lang="en-US" sz="1200" dirty="0"/>
              <a:t>= </a:t>
            </a:r>
            <a:r>
              <a:rPr lang="en-US" sz="1200" dirty="0" err="1">
                <a:solidFill>
                  <a:srgbClr val="FF2600"/>
                </a:solidFill>
              </a:rPr>
              <a:t>X</a:t>
            </a:r>
            <a:r>
              <a:rPr lang="en-US" sz="1200" dirty="0" err="1">
                <a:solidFill>
                  <a:srgbClr val="FF9300"/>
                </a:solidFill>
              </a:rPr>
              <a:t>b</a:t>
            </a:r>
            <a:r>
              <a:rPr lang="en-US" sz="1200" dirty="0"/>
              <a:t> + </a:t>
            </a:r>
            <a:r>
              <a:rPr lang="en-US" sz="1200" dirty="0">
                <a:solidFill>
                  <a:srgbClr val="C00000"/>
                </a:solidFill>
              </a:rPr>
              <a:t>e</a:t>
            </a:r>
          </a:p>
        </p:txBody>
      </p:sp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F6109795-8914-3E45-94D3-4B28B6850DFE}"/>
              </a:ext>
            </a:extLst>
          </p:cNvPr>
          <p:cNvPicPr/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363" y="4368348"/>
            <a:ext cx="2304174" cy="81392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D9A7C8-3BD6-CC41-9E42-BDFD01DA69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89450" y="1564770"/>
            <a:ext cx="2783686" cy="867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379DD5-049D-C747-A9E0-3D59B40CAA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9587" y="1580596"/>
            <a:ext cx="2739913" cy="80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3D918D-5C1C-1D49-8581-0442D2B010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3173568" y="4800236"/>
            <a:ext cx="2720610" cy="841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DAE613-3374-204B-B549-46BD8F4C57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0060" y="5655858"/>
            <a:ext cx="1228310" cy="11161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35F4DBC-F335-9643-BB30-6A7AA8AC71B6}"/>
              </a:ext>
            </a:extLst>
          </p:cNvPr>
          <p:cNvSpPr/>
          <p:nvPr/>
        </p:nvSpPr>
        <p:spPr>
          <a:xfrm>
            <a:off x="6828177" y="5659608"/>
            <a:ext cx="410194" cy="1112409"/>
          </a:xfrm>
          <a:prstGeom prst="rect">
            <a:avLst/>
          </a:prstGeom>
          <a:noFill/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5E0C9E-26D9-E142-849D-D3EA1ABF5E8F}"/>
              </a:ext>
            </a:extLst>
          </p:cNvPr>
          <p:cNvSpPr txBox="1"/>
          <p:nvPr/>
        </p:nvSpPr>
        <p:spPr>
          <a:xfrm>
            <a:off x="5694021" y="5337706"/>
            <a:ext cx="1311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Output: Estimated β weights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2C7EE5-1E4B-1B41-BE35-75B7146C77E3}"/>
              </a:ext>
            </a:extLst>
          </p:cNvPr>
          <p:cNvSpPr txBox="1"/>
          <p:nvPr/>
        </p:nvSpPr>
        <p:spPr>
          <a:xfrm>
            <a:off x="129984" y="1412776"/>
            <a:ext cx="1306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5877FF"/>
                </a:solidFill>
              </a:rPr>
              <a:t>data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= </a:t>
            </a:r>
          </a:p>
          <a:p>
            <a:pPr algn="ctr"/>
            <a:r>
              <a:rPr lang="en-US" sz="1800" dirty="0">
                <a:solidFill>
                  <a:srgbClr val="00FF00"/>
                </a:solidFill>
              </a:rPr>
              <a:t>model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1800" dirty="0"/>
              <a:t>+</a:t>
            </a:r>
            <a:r>
              <a:rPr lang="en-US" sz="1800" dirty="0">
                <a:solidFill>
                  <a:srgbClr val="C00000"/>
                </a:solidFill>
              </a:rPr>
              <a:t> residuals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50DB03-B9F0-E94E-AC4B-FD2B435BE7D0}"/>
              </a:ext>
            </a:extLst>
          </p:cNvPr>
          <p:cNvSpPr txBox="1"/>
          <p:nvPr/>
        </p:nvSpPr>
        <p:spPr>
          <a:xfrm>
            <a:off x="2357306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=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7F24CD-21B1-F64C-8BE4-5F49E33225FC}"/>
              </a:ext>
            </a:extLst>
          </p:cNvPr>
          <p:cNvSpPr txBox="1"/>
          <p:nvPr/>
        </p:nvSpPr>
        <p:spPr>
          <a:xfrm>
            <a:off x="6344513" y="1773709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+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659ED5-58FD-0147-914D-AC7B0F58A3AC}"/>
              </a:ext>
            </a:extLst>
          </p:cNvPr>
          <p:cNvSpPr txBox="1"/>
          <p:nvPr/>
        </p:nvSpPr>
        <p:spPr>
          <a:xfrm>
            <a:off x="5677750" y="3580405"/>
            <a:ext cx="202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Design matrix in SPM style</a:t>
            </a:r>
            <a:endParaRPr lang="en-US" sz="1200" dirty="0">
              <a:solidFill>
                <a:srgbClr val="C0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C2F9DE5-27F4-134C-B65E-B0FC4A4616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0448" y="3877300"/>
            <a:ext cx="2199420" cy="1086815"/>
          </a:xfrm>
          <a:prstGeom prst="rect">
            <a:avLst/>
          </a:prstGeom>
          <a:ln w="57150">
            <a:solidFill>
              <a:srgbClr val="FF2600"/>
            </a:solidFill>
          </a:ln>
        </p:spPr>
      </p:pic>
    </p:spTree>
    <p:extLst>
      <p:ext uri="{BB962C8B-B14F-4D97-AF65-F5344CB8AC3E}">
        <p14:creationId xmlns:p14="http://schemas.microsoft.com/office/powerpoint/2010/main" val="42967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3D41-8E71-B64E-B912-31BD94D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A2714-7DEC-FA45-ADA3-74D56423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4" y="1220067"/>
            <a:ext cx="4289211" cy="1488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A068BB-D7ED-1A4F-982D-38776F7F6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852" y="4545303"/>
            <a:ext cx="1850498" cy="16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049B6-EF13-F547-B643-EDC55E1BE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4" y="2740079"/>
            <a:ext cx="4289211" cy="1681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7F2EA-A688-E847-A23A-3D114B453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119" y="4529633"/>
            <a:ext cx="378701" cy="16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80B37-3A2E-0942-B5BF-0CD019E4B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048" y="2740079"/>
            <a:ext cx="4345393" cy="1687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20840-D1A7-B942-B34D-E1EFA4A8D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791" y="1220067"/>
            <a:ext cx="4303077" cy="1488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7AD1A-7A56-2E4B-907D-C9458B719B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000" y="4533729"/>
            <a:ext cx="2008172" cy="16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1B78D-E00B-3C4F-BD9A-976560061E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047" y="4545303"/>
            <a:ext cx="2126696" cy="16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B1EC9-655E-ED41-A890-BBA501637E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49" y="4533729"/>
            <a:ext cx="2058003" cy="16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A448B-450C-984F-95F5-C98586288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190" y="4545304"/>
            <a:ext cx="378701" cy="162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EA086-4F81-634B-9FD7-B11EAF179049}"/>
              </a:ext>
            </a:extLst>
          </p:cNvPr>
          <p:cNvSpPr txBox="1"/>
          <p:nvPr/>
        </p:nvSpPr>
        <p:spPr>
          <a:xfrm>
            <a:off x="87523" y="5892430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9300"/>
                </a:solidFill>
              </a:rPr>
              <a:t>Faces</a:t>
            </a:r>
            <a:r>
              <a:rPr lang="en-US" sz="800" dirty="0">
                <a:solidFill>
                  <a:schemeClr val="bg1"/>
                </a:solidFill>
              </a:rPr>
              <a:t> vs. </a:t>
            </a:r>
            <a:r>
              <a:rPr lang="en-US" sz="800" dirty="0">
                <a:solidFill>
                  <a:srgbClr val="00B39D"/>
                </a:solidFill>
              </a:rPr>
              <a:t>Hands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5761F9-E073-FB4C-93A1-75450EE70FE6}"/>
              </a:ext>
            </a:extLst>
          </p:cNvPr>
          <p:cNvSpPr txBox="1"/>
          <p:nvPr/>
        </p:nvSpPr>
        <p:spPr>
          <a:xfrm>
            <a:off x="4704607" y="5892430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9300"/>
                </a:solidFill>
              </a:rPr>
              <a:t>Faces</a:t>
            </a:r>
            <a:r>
              <a:rPr lang="en-US" sz="800" dirty="0">
                <a:solidFill>
                  <a:schemeClr val="bg1"/>
                </a:solidFill>
              </a:rPr>
              <a:t> vs. </a:t>
            </a:r>
            <a:r>
              <a:rPr lang="en-US" sz="800" dirty="0">
                <a:solidFill>
                  <a:srgbClr val="00B39D"/>
                </a:solidFill>
              </a:rPr>
              <a:t>Hands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CB962-8414-5248-8623-2E4C6A967C6D}"/>
              </a:ext>
            </a:extLst>
          </p:cNvPr>
          <p:cNvSpPr txBox="1"/>
          <p:nvPr/>
        </p:nvSpPr>
        <p:spPr>
          <a:xfrm>
            <a:off x="1595587" y="827420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Voxel E (FFA)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39C7DE-619A-F947-BCCB-FB22D7500785}"/>
              </a:ext>
            </a:extLst>
          </p:cNvPr>
          <p:cNvSpPr txBox="1"/>
          <p:nvPr/>
        </p:nvSpPr>
        <p:spPr>
          <a:xfrm>
            <a:off x="5972822" y="827420"/>
            <a:ext cx="21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Voxel F (</a:t>
            </a:r>
            <a:r>
              <a:rPr lang="en-US" sz="1800" dirty="0" err="1"/>
              <a:t>LOTC</a:t>
            </a:r>
            <a:r>
              <a:rPr lang="en-US" sz="1800" baseline="-25000" dirty="0" err="1"/>
              <a:t>hand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1948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8208</TotalTime>
  <Words>765</Words>
  <Application>Microsoft Macintosh PowerPoint</Application>
  <PresentationFormat>On-screen Show (4:3)</PresentationFormat>
  <Paragraphs>237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Default Design</vt:lpstr>
      <vt:lpstr>Image</vt:lpstr>
      <vt:lpstr>Extending the GLM to  more than two conditions</vt:lpstr>
      <vt:lpstr>We actually had 4 conditions + Baseline</vt:lpstr>
      <vt:lpstr>Model with 4 POIs (df)</vt:lpstr>
      <vt:lpstr>Example: GLM with 4 predictors</vt:lpstr>
      <vt:lpstr>PowerPoint Presentation</vt:lpstr>
      <vt:lpstr>PowerPoint Presentation</vt:lpstr>
      <vt:lpstr>PowerPoint Presentation</vt:lpstr>
      <vt:lpstr>PowerPoint Presentation</vt:lpstr>
      <vt:lpstr>Examples</vt:lpstr>
      <vt:lpstr>ROI-GLM Output: Voxel E (FFA)</vt:lpstr>
      <vt:lpstr>Contrasts</vt:lpstr>
      <vt:lpstr>Contrasts for Voxel A</vt:lpstr>
      <vt:lpstr>Newbie Mistake: Baseline Predictor</vt:lpstr>
      <vt:lpstr>Voxelwise Contrasts</vt:lpstr>
      <vt:lpstr>Voxelwise Contrast Map Faces &gt; Hands</vt:lpstr>
      <vt:lpstr>Extending the GLM to  more than one run</vt:lpstr>
      <vt:lpstr>Two runs; Two GLMs</vt:lpstr>
      <vt:lpstr>Two runs; One GLM</vt:lpstr>
      <vt:lpstr>Two runs; One GLM</vt:lpstr>
      <vt:lpstr>Two runs; One GLM</vt:lpstr>
      <vt:lpstr>Two runs; One GLM; Sep Study</vt:lpstr>
      <vt:lpstr>Two runs; One GLM; Sep Study</vt:lpstr>
      <vt:lpstr>Combining Runs: Take Home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550</cp:revision>
  <dcterms:created xsi:type="dcterms:W3CDTF">2001-12-18T03:45:32Z</dcterms:created>
  <dcterms:modified xsi:type="dcterms:W3CDTF">2020-10-07T02:54:40Z</dcterms:modified>
</cp:coreProperties>
</file>