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98" r:id="rId2"/>
    <p:sldId id="779" r:id="rId3"/>
    <p:sldId id="724" r:id="rId4"/>
    <p:sldId id="806" r:id="rId5"/>
    <p:sldId id="792" r:id="rId6"/>
    <p:sldId id="798" r:id="rId7"/>
    <p:sldId id="799" r:id="rId8"/>
    <p:sldId id="800" r:id="rId9"/>
    <p:sldId id="801" r:id="rId10"/>
    <p:sldId id="802" r:id="rId11"/>
    <p:sldId id="804" r:id="rId12"/>
    <p:sldId id="805" r:id="rId13"/>
    <p:sldId id="783" r:id="rId14"/>
    <p:sldId id="803" r:id="rId15"/>
    <p:sldId id="868" r:id="rId16"/>
    <p:sldId id="814" r:id="rId17"/>
    <p:sldId id="818" r:id="rId18"/>
    <p:sldId id="808" r:id="rId19"/>
    <p:sldId id="819" r:id="rId20"/>
    <p:sldId id="820" r:id="rId21"/>
    <p:sldId id="821" r:id="rId22"/>
    <p:sldId id="813" r:id="rId23"/>
    <p:sldId id="822" r:id="rId24"/>
    <p:sldId id="682" r:id="rId25"/>
    <p:sldId id="812" r:id="rId26"/>
    <p:sldId id="823" r:id="rId27"/>
    <p:sldId id="810" r:id="rId28"/>
    <p:sldId id="811" r:id="rId29"/>
  </p:sldIdLst>
  <p:sldSz cx="9144000" cy="6858000" type="screen4x3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11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3C"/>
    <a:srgbClr val="73FEFF"/>
    <a:srgbClr val="929292"/>
    <a:srgbClr val="9437FF"/>
    <a:srgbClr val="D00070"/>
    <a:srgbClr val="000000"/>
    <a:srgbClr val="5877FF"/>
    <a:srgbClr val="FF25FE"/>
    <a:srgbClr val="00B0F1"/>
    <a:srgbClr val="FFA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13"/>
    <p:restoredTop sz="95994" autoAdjust="0"/>
  </p:normalViewPr>
  <p:slideViewPr>
    <p:cSldViewPr showGuides="1">
      <p:cViewPr varScale="1">
        <p:scale>
          <a:sx n="114" d="100"/>
          <a:sy n="114" d="100"/>
        </p:scale>
        <p:origin x="176" y="480"/>
      </p:cViewPr>
      <p:guideLst>
        <p:guide orient="horz" pos="1933"/>
        <p:guide pos="1111"/>
      </p:guideLst>
    </p:cSldViewPr>
  </p:slideViewPr>
  <p:outlineViewPr>
    <p:cViewPr>
      <p:scale>
        <a:sx n="33" d="100"/>
        <a:sy n="33" d="100"/>
      </p:scale>
      <p:origin x="0" y="-75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5C27A8DC-1C40-FF47-8248-C2ED1669D75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55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4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A12D1D80-8AE4-644D-87A7-4556B8B8D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44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ABEAF5-04E2-7A44-994F-DC2CAFDA8F4D}" type="slidenum">
              <a:rPr lang="en-US" sz="1200">
                <a:latin typeface="Times New Roman" charset="0"/>
              </a:rPr>
              <a:pPr eaLnBrk="1" hangingPunct="1"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184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0DFDEE6-3A71-B947-91F0-05D9A3A607F8}" type="slidenum">
              <a:rPr lang="en-CA" altLang="en-US" sz="1300"/>
              <a:pPr eaLnBrk="1" hangingPunct="1"/>
              <a:t>8</a:t>
            </a:fld>
            <a:endParaRPr lang="en-CA" altLang="en-US" sz="13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690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E51E-BDE6-D443-9A73-1AD0EF1A1BA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989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FC54E-1D7F-FF45-AA74-AE2FEA4C0E3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828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32AA5-AFBA-1445-991E-53891CE0B45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7397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1400"/>
            <a:ext cx="38100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74A16-B4E5-EC4E-988A-879726F4629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784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7772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581400"/>
            <a:ext cx="7772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09589-A591-704C-A963-802AD5D3D4B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733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53BB1-5621-4448-ACDB-CE2576EB0CA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005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85680-594F-A64D-8F78-65E465F8146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43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B150E-15E4-6447-B8AC-75E4DE9653D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69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4A66F-613F-DB4E-9570-4CFC9D09F6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99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7D6E6-BA7E-8743-9F09-0ED3DA69F28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073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8F41C-C4B4-7B42-B7D4-300A7B421A8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99F8D-97B7-374D-BA6B-46C774373C8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077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5EF34-C7BB-124A-80F9-50A4AD13BC6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372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fmri4newbie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49306EEF-2402-EB4E-93C0-4868EA3CB29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graphicFrame>
        <p:nvGraphicFramePr>
          <p:cNvPr id="1031" name="Object 2">
            <a:hlinkClick r:id="rId16"/>
          </p:cNvPr>
          <p:cNvGraphicFramePr>
            <a:graphicFrameLocks noChangeAspect="1"/>
          </p:cNvGraphicFramePr>
          <p:nvPr userDrawn="1"/>
        </p:nvGraphicFramePr>
        <p:xfrm>
          <a:off x="7199313" y="6491288"/>
          <a:ext cx="19446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Image" r:id="rId17" imgW="825870" imgH="155159" progId="Photoshop.Image.6">
                  <p:embed/>
                </p:oleObj>
              </mc:Choice>
              <mc:Fallback>
                <p:oleObj name="Image" r:id="rId17" imgW="825870" imgH="155159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6491288"/>
                        <a:ext cx="19446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http://www.fmri4newbie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30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8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openxmlformats.org/officeDocument/2006/relationships/image" Target="../media/image27.png"/><Relationship Id="rId4" Type="http://schemas.openxmlformats.org/officeDocument/2006/relationships/image" Target="../media/image32.png"/><Relationship Id="rId9" Type="http://schemas.openxmlformats.org/officeDocument/2006/relationships/image" Target="../media/image26.png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microsoft.com/office/2007/relationships/hdphoto" Target="../media/hdphoto1.wdp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1.png"/><Relationship Id="rId7" Type="http://schemas.openxmlformats.org/officeDocument/2006/relationships/image" Target="../media/image57.png"/><Relationship Id="rId12" Type="http://schemas.microsoft.com/office/2007/relationships/hdphoto" Target="../media/hdphoto5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0" Type="http://schemas.microsoft.com/office/2007/relationships/hdphoto" Target="../media/hdphoto4.wdp"/><Relationship Id="rId4" Type="http://schemas.openxmlformats.org/officeDocument/2006/relationships/image" Target="../media/image52.png"/><Relationship Id="rId9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microsoft.com/office/2007/relationships/hdphoto" Target="../media/hdphoto7.wdp"/><Relationship Id="rId4" Type="http://schemas.openxmlformats.org/officeDocument/2006/relationships/image" Target="../media/image56.pn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19400"/>
            <a:ext cx="8686800" cy="10668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fMRI Analysis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with emphasis on the General Linear Model</a:t>
            </a:r>
            <a:endParaRPr lang="en-CA" b="1">
              <a:latin typeface="Arial" charset="0"/>
            </a:endParaRPr>
          </a:p>
        </p:txBody>
      </p:sp>
      <p:pic>
        <p:nvPicPr>
          <p:cNvPr id="17410" name="Picture 6" descr="fMRI4Newbie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8302625" y="62976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228600" y="2133600"/>
            <a:ext cx="2208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hlinkClick r:id="rId4"/>
              </a:rPr>
              <a:t>http://www.fmri4newbies.com/</a:t>
            </a:r>
            <a:endParaRPr lang="en-US" sz="1200"/>
          </a:p>
          <a:p>
            <a:pPr eaLnBrk="1" hangingPunct="1"/>
            <a:endParaRPr lang="en-US" sz="120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203575" y="115888"/>
            <a:ext cx="27193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/>
              <a:t>Jody Culham</a:t>
            </a:r>
          </a:p>
          <a:p>
            <a:pPr algn="r" eaLnBrk="1" hangingPunct="1"/>
            <a:r>
              <a:rPr lang="en-US" sz="1600"/>
              <a:t>Brain and Mind Institute</a:t>
            </a:r>
          </a:p>
          <a:p>
            <a:pPr algn="r" eaLnBrk="1" hangingPunct="1"/>
            <a:r>
              <a:rPr lang="en-US" sz="1600"/>
              <a:t>Department of Psychology</a:t>
            </a:r>
          </a:p>
          <a:p>
            <a:pPr algn="r" eaLnBrk="1" hangingPunct="1"/>
            <a:r>
              <a:rPr lang="en-US" sz="1600"/>
              <a:t>Western University</a:t>
            </a:r>
          </a:p>
        </p:txBody>
      </p:sp>
      <p:grpSp>
        <p:nvGrpSpPr>
          <p:cNvPr id="17415" name="Group 9"/>
          <p:cNvGrpSpPr>
            <a:grpSpLocks/>
          </p:cNvGrpSpPr>
          <p:nvPr/>
        </p:nvGrpSpPr>
        <p:grpSpPr bwMode="auto">
          <a:xfrm>
            <a:off x="6011863" y="115888"/>
            <a:ext cx="2952750" cy="1041400"/>
            <a:chOff x="-9829600" y="1412776"/>
            <a:chExt cx="7560840" cy="2664296"/>
          </a:xfrm>
        </p:grpSpPr>
        <p:sp>
          <p:nvSpPr>
            <p:cNvPr id="17416" name="Rectangle 10"/>
            <p:cNvSpPr>
              <a:spLocks noChangeArrowheads="1"/>
            </p:cNvSpPr>
            <p:nvPr/>
          </p:nvSpPr>
          <p:spPr bwMode="auto">
            <a:xfrm>
              <a:off x="-9829600" y="1412776"/>
              <a:ext cx="7560840" cy="26642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2813" eaLnBrk="0" hangingPunct="0"/>
              <a:endParaRPr lang="en-US"/>
            </a:p>
          </p:txBody>
        </p:sp>
        <p:pic>
          <p:nvPicPr>
            <p:cNvPr id="17417" name="Picture 11" descr="New_BMI_Logo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3900" y="1569920"/>
              <a:ext cx="6949440" cy="235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8600" y="6096000"/>
            <a:ext cx="6835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 dirty="0"/>
              <a:t>Last  Update: September 24, 2020</a:t>
            </a:r>
          </a:p>
          <a:p>
            <a:pPr eaLnBrk="1" hangingPunct="1"/>
            <a:r>
              <a:rPr lang="en-US" sz="1600" i="1" dirty="0"/>
              <a:t>Last Course: </a:t>
            </a:r>
            <a:r>
              <a:rPr lang="en-US" altLang="en-US" sz="1600" i="1" dirty="0"/>
              <a:t>Psychology 9223, F2020, Western University</a:t>
            </a:r>
            <a:endParaRPr lang="en-US" sz="16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F7AAAE-CB5C-AF45-B308-983FBDF2339C}"/>
              </a:ext>
            </a:extLst>
          </p:cNvPr>
          <p:cNvSpPr/>
          <p:nvPr/>
        </p:nvSpPr>
        <p:spPr bwMode="auto">
          <a:xfrm>
            <a:off x="757808" y="1268760"/>
            <a:ext cx="7630616" cy="482453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2BA3F-4593-B04B-A668-B23FB0E07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Incorporating the HRF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9A2B8-8AAE-F140-ADBF-2FF1DD6CB329}"/>
              </a:ext>
            </a:extLst>
          </p:cNvPr>
          <p:cNvSpPr txBox="1"/>
          <p:nvPr/>
        </p:nvSpPr>
        <p:spPr>
          <a:xfrm>
            <a:off x="1482579" y="1465822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Neural 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02E69-850A-3148-8980-E9D862BE2F82}"/>
              </a:ext>
            </a:extLst>
          </p:cNvPr>
          <p:cNvSpPr txBox="1"/>
          <p:nvPr/>
        </p:nvSpPr>
        <p:spPr>
          <a:xfrm>
            <a:off x="3544314" y="1450605"/>
            <a:ext cx="2055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Neurovascular coupling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96837-BC84-434A-8347-6C1B02C1657B}"/>
              </a:ext>
            </a:extLst>
          </p:cNvPr>
          <p:cNvSpPr txBox="1"/>
          <p:nvPr/>
        </p:nvSpPr>
        <p:spPr>
          <a:xfrm>
            <a:off x="5921485" y="1465194"/>
            <a:ext cx="2145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measured in fMRI</a:t>
            </a:r>
          </a:p>
        </p:txBody>
      </p:sp>
      <p:pic>
        <p:nvPicPr>
          <p:cNvPr id="10" name="Content Placeholder 3" descr="A close up of a map&#10;&#10;Description automatically generated">
            <a:extLst>
              <a:ext uri="{FF2B5EF4-FFF2-40B4-BE49-F238E27FC236}">
                <a16:creationId xmlns:a16="http://schemas.microsoft.com/office/drawing/2014/main" id="{345A1FC0-7FCE-E84B-9E9F-A5C99213B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872" y="4247669"/>
            <a:ext cx="2146931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7AB1CE-2EFC-C544-B65A-63006EF9A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77" y="4517669"/>
            <a:ext cx="2271953" cy="5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F8CB94-695B-744A-A44B-91E37A9FC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649" y="4517669"/>
            <a:ext cx="2306667" cy="540000"/>
          </a:xfrm>
          <a:prstGeom prst="rect">
            <a:avLst/>
          </a:prstGeom>
        </p:spPr>
      </p:pic>
      <p:sp>
        <p:nvSpPr>
          <p:cNvPr id="13" name="Summing Junction 218">
            <a:extLst>
              <a:ext uri="{FF2B5EF4-FFF2-40B4-BE49-F238E27FC236}">
                <a16:creationId xmlns:a16="http://schemas.microsoft.com/office/drawing/2014/main" id="{5FA26B28-403C-074C-9699-8F40FEDF4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771" y="4675179"/>
            <a:ext cx="223990" cy="224981"/>
          </a:xfrm>
          <a:prstGeom prst="flowChartSummingJunction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6713E2-2AE7-EF40-85EE-EAC6182827B4}"/>
              </a:ext>
            </a:extLst>
          </p:cNvPr>
          <p:cNvSpPr txBox="1"/>
          <p:nvPr/>
        </p:nvSpPr>
        <p:spPr>
          <a:xfrm>
            <a:off x="5491244" y="4618392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=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FC70AD-AB09-5F4B-8C04-FD8547AEEA95}"/>
              </a:ext>
            </a:extLst>
          </p:cNvPr>
          <p:cNvSpPr txBox="1"/>
          <p:nvPr/>
        </p:nvSpPr>
        <p:spPr>
          <a:xfrm>
            <a:off x="899592" y="5253816"/>
            <a:ext cx="2110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of neural activity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722AA4-68E2-A34B-9F20-C82630B3367E}"/>
              </a:ext>
            </a:extLst>
          </p:cNvPr>
          <p:cNvSpPr txBox="1"/>
          <p:nvPr/>
        </p:nvSpPr>
        <p:spPr>
          <a:xfrm>
            <a:off x="3923928" y="5253816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of HRF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58022B-A378-6240-B9D7-001D8EE40213}"/>
              </a:ext>
            </a:extLst>
          </p:cNvPr>
          <p:cNvSpPr txBox="1"/>
          <p:nvPr/>
        </p:nvSpPr>
        <p:spPr>
          <a:xfrm>
            <a:off x="5664436" y="5253816"/>
            <a:ext cx="2702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of expected BOLD signal</a:t>
            </a:r>
          </a:p>
        </p:txBody>
      </p:sp>
      <p:pic>
        <p:nvPicPr>
          <p:cNvPr id="2050" name="Picture 2" descr="The &quot;Something Something&quot; Video Dataset">
            <a:extLst>
              <a:ext uri="{FF2B5EF4-FFF2-40B4-BE49-F238E27FC236}">
                <a16:creationId xmlns:a16="http://schemas.microsoft.com/office/drawing/2014/main" id="{7BEB59C2-A424-DD4B-827D-ECF9C12A05A9}"/>
              </a:ext>
            </a:extLst>
          </p:cNvPr>
          <p:cNvPicPr>
            <a:picLocks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113" y="2016380"/>
            <a:ext cx="255842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strocytes control synapse function">
            <a:extLst>
              <a:ext uri="{FF2B5EF4-FFF2-40B4-BE49-F238E27FC236}">
                <a16:creationId xmlns:a16="http://schemas.microsoft.com/office/drawing/2014/main" id="{D0B8A5C1-B18A-0545-9041-3DA6B89C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024740"/>
            <a:ext cx="17777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RI scan: procedure, uses, and side-effects">
            <a:extLst>
              <a:ext uri="{FF2B5EF4-FFF2-40B4-BE49-F238E27FC236}">
                <a16:creationId xmlns:a16="http://schemas.microsoft.com/office/drawing/2014/main" id="{D52402BA-1BE4-A246-A720-765432D59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5365" y="1969405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C7C0147-2B32-674E-8317-B3A480D0ED55}"/>
              </a:ext>
            </a:extLst>
          </p:cNvPr>
          <p:cNvSpPr txBox="1"/>
          <p:nvPr/>
        </p:nvSpPr>
        <p:spPr>
          <a:xfrm>
            <a:off x="2907601" y="5065984"/>
            <a:ext cx="63671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</a:t>
            </a:r>
          </a:p>
        </p:txBody>
      </p:sp>
    </p:spTree>
    <p:extLst>
      <p:ext uri="{BB962C8B-B14F-4D97-AF65-F5344CB8AC3E}">
        <p14:creationId xmlns:p14="http://schemas.microsoft.com/office/powerpoint/2010/main" val="397377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20272-69CF-2241-8F3F-EE861108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vs. Actual Time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7E147B-7D9A-3140-9951-855474275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797" y="1268759"/>
            <a:ext cx="6480720" cy="182753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93E97D-033E-FF44-958C-16DFEC697CE3}"/>
              </a:ext>
            </a:extLst>
          </p:cNvPr>
          <p:cNvCxnSpPr/>
          <p:nvPr/>
        </p:nvCxnSpPr>
        <p:spPr bwMode="auto">
          <a:xfrm>
            <a:off x="8119819" y="1393183"/>
            <a:ext cx="0" cy="144016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6AFE0A7-FAAA-AF4C-BA9F-BF57E9DCDFDB}"/>
              </a:ext>
            </a:extLst>
          </p:cNvPr>
          <p:cNvSpPr txBox="1"/>
          <p:nvPr/>
        </p:nvSpPr>
        <p:spPr>
          <a:xfrm flipH="1">
            <a:off x="569367" y="1700808"/>
            <a:ext cx="110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Predicted BOLD response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7E349C-1A75-AB42-BC0D-BBC958A5C77E}"/>
              </a:ext>
            </a:extLst>
          </p:cNvPr>
          <p:cNvSpPr txBox="1"/>
          <p:nvPr/>
        </p:nvSpPr>
        <p:spPr>
          <a:xfrm flipH="1">
            <a:off x="539552" y="3864531"/>
            <a:ext cx="110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Actual BOLD response in Voxel 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0D0E9E-A189-8843-B896-C0D8C5C19177}"/>
              </a:ext>
            </a:extLst>
          </p:cNvPr>
          <p:cNvGrpSpPr/>
          <p:nvPr/>
        </p:nvGrpSpPr>
        <p:grpSpPr>
          <a:xfrm>
            <a:off x="1562438" y="3528343"/>
            <a:ext cx="6681970" cy="2060898"/>
            <a:chOff x="1413359" y="3612609"/>
            <a:chExt cx="4940300" cy="13843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3CE8E2-5DE2-DB4F-992F-7C69A6FEA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3359" y="3612609"/>
              <a:ext cx="4940300" cy="1384300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2C8F1C-59B7-DD44-961A-06B6E0EF411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00192" y="3677846"/>
              <a:ext cx="0" cy="1080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9450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9882-9C32-CB4E-A99A-37A34D627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 Correlation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45CA8-51BC-5E4C-B4D5-F8A6528F3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119" y="836712"/>
            <a:ext cx="5897273" cy="40888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B7631E-39CB-AD40-8494-F58A19D9CC1D}"/>
              </a:ext>
            </a:extLst>
          </p:cNvPr>
          <p:cNvSpPr txBox="1"/>
          <p:nvPr/>
        </p:nvSpPr>
        <p:spPr>
          <a:xfrm>
            <a:off x="3296133" y="1021378"/>
            <a:ext cx="117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 = .8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= .64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6886F7-0718-9C4E-A53F-72796A027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36712"/>
            <a:ext cx="15748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79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74658A-13DA-9B45-B9E1-9320C634C7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283" y="4077072"/>
            <a:ext cx="6628944" cy="17814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E41BBB-306E-6748-9151-8F68819589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202" y="4077072"/>
            <a:ext cx="6628944" cy="17814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D3F4D6-D345-7648-B9CB-71422B2C1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21" y="651001"/>
            <a:ext cx="6669405" cy="1868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25"/>
            <a:ext cx="7772400" cy="523220"/>
          </a:xfrm>
        </p:spPr>
        <p:txBody>
          <a:bodyPr/>
          <a:lstStyle/>
          <a:p>
            <a:r>
              <a:rPr lang="en-US" sz="2800" dirty="0"/>
              <a:t>Y-Axis Converted to %BSC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8680" y="3068960"/>
            <a:ext cx="7846640" cy="1514872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00"/>
                </a:solidFill>
              </a:rPr>
              <a:t>% BOLD Signal Change (%BSC) for each time point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00"/>
                </a:solidFill>
              </a:rPr>
              <a:t>	Y</a:t>
            </a:r>
            <a:r>
              <a:rPr lang="en-US" sz="1800" baseline="-25000" dirty="0">
                <a:solidFill>
                  <a:srgbClr val="FFFF00"/>
                </a:solidFill>
              </a:rPr>
              <a:t>%BSC </a:t>
            </a:r>
            <a:r>
              <a:rPr lang="en-US" sz="1800" dirty="0">
                <a:solidFill>
                  <a:srgbClr val="FFFF00"/>
                </a:solidFill>
              </a:rPr>
              <a:t>= (</a:t>
            </a:r>
            <a:r>
              <a:rPr lang="en-US" sz="1800" dirty="0" err="1">
                <a:solidFill>
                  <a:srgbClr val="FFFF00"/>
                </a:solidFill>
              </a:rPr>
              <a:t>Y</a:t>
            </a:r>
            <a:r>
              <a:rPr lang="en-US" sz="1800" baseline="-25000" dirty="0" err="1">
                <a:solidFill>
                  <a:srgbClr val="FFFF00"/>
                </a:solidFill>
              </a:rPr>
              <a:t>raw</a:t>
            </a:r>
            <a:r>
              <a:rPr lang="en-US" sz="1800" dirty="0">
                <a:solidFill>
                  <a:srgbClr val="FFFF00"/>
                </a:solidFill>
              </a:rPr>
              <a:t> – </a:t>
            </a:r>
            <a:r>
              <a:rPr lang="en-US" sz="1800" dirty="0" err="1">
                <a:solidFill>
                  <a:srgbClr val="FFFF00"/>
                </a:solidFill>
              </a:rPr>
              <a:t>Y</a:t>
            </a:r>
            <a:r>
              <a:rPr lang="en-US" sz="1800" baseline="-25000" dirty="0" err="1">
                <a:solidFill>
                  <a:srgbClr val="FFFF00"/>
                </a:solidFill>
              </a:rPr>
              <a:t>baseline</a:t>
            </a:r>
            <a:r>
              <a:rPr lang="en-US" sz="1800" dirty="0">
                <a:solidFill>
                  <a:srgbClr val="FFFF00"/>
                </a:solidFill>
              </a:rPr>
              <a:t>)/</a:t>
            </a:r>
            <a:r>
              <a:rPr lang="en-US" sz="1800" dirty="0" err="1">
                <a:solidFill>
                  <a:srgbClr val="FFFF00"/>
                </a:solidFill>
              </a:rPr>
              <a:t>Y</a:t>
            </a:r>
            <a:r>
              <a:rPr lang="en-US" sz="1800" baseline="-25000" dirty="0" err="1">
                <a:solidFill>
                  <a:srgbClr val="FFFF00"/>
                </a:solidFill>
              </a:rPr>
              <a:t>baseline</a:t>
            </a:r>
            <a:r>
              <a:rPr lang="en-US" sz="1800" dirty="0">
                <a:solidFill>
                  <a:srgbClr val="FFFF00"/>
                </a:solidFill>
              </a:rPr>
              <a:t>)*100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250092" y="1112673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Activation</a:t>
            </a:r>
          </a:p>
          <a:p>
            <a:pPr algn="ctr"/>
            <a:r>
              <a:rPr lang="en-US" sz="1800" dirty="0"/>
              <a:t>(Raw Signal)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2627383"/>
            <a:ext cx="215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Time (1-s volumes)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7293722" y="2607323"/>
            <a:ext cx="1884557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Remember this is the change in BOLD, not neural activation</a:t>
            </a:r>
          </a:p>
          <a:p>
            <a:pPr lvl="1"/>
            <a:r>
              <a:rPr lang="en-US" sz="1200" dirty="0"/>
              <a:t>Block designs:</a:t>
            </a:r>
          </a:p>
          <a:p>
            <a:pPr lvl="1"/>
            <a:r>
              <a:rPr lang="en-US" sz="1050" dirty="0"/>
              <a:t>Big: several %</a:t>
            </a:r>
          </a:p>
          <a:p>
            <a:pPr lvl="1"/>
            <a:r>
              <a:rPr lang="en-US" sz="1050" dirty="0"/>
              <a:t>Moderate: 1%</a:t>
            </a:r>
          </a:p>
          <a:p>
            <a:pPr lvl="1"/>
            <a:r>
              <a:rPr lang="en-US" sz="1050" dirty="0"/>
              <a:t>Small: fraction of 1%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AB085-DA5A-7F47-8B00-E883837F6AD9}"/>
              </a:ext>
            </a:extLst>
          </p:cNvPr>
          <p:cNvSpPr/>
          <p:nvPr/>
        </p:nvSpPr>
        <p:spPr bwMode="auto">
          <a:xfrm>
            <a:off x="959920" y="3717032"/>
            <a:ext cx="515736" cy="2304257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814DDD-034B-BE41-BFFB-B103E2FE08BC}"/>
              </a:ext>
            </a:extLst>
          </p:cNvPr>
          <p:cNvSpPr/>
          <p:nvPr/>
        </p:nvSpPr>
        <p:spPr bwMode="auto">
          <a:xfrm>
            <a:off x="973123" y="440667"/>
            <a:ext cx="515736" cy="2304257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FDE44C-D84F-E942-ADD0-3D5815030A42}"/>
              </a:ext>
            </a:extLst>
          </p:cNvPr>
          <p:cNvSpPr txBox="1"/>
          <p:nvPr/>
        </p:nvSpPr>
        <p:spPr>
          <a:xfrm rot="16200000">
            <a:off x="-523024" y="4410459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Activation</a:t>
            </a:r>
          </a:p>
          <a:p>
            <a:pPr algn="ctr"/>
            <a:r>
              <a:rPr lang="en-US" sz="1800" dirty="0"/>
              <a:t>(% Signal Change)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527564-9693-3C4C-B762-D46FE88A72F0}"/>
              </a:ext>
            </a:extLst>
          </p:cNvPr>
          <p:cNvCxnSpPr>
            <a:cxnSpLocks/>
          </p:cNvCxnSpPr>
          <p:nvPr/>
        </p:nvCxnSpPr>
        <p:spPr bwMode="auto">
          <a:xfrm>
            <a:off x="7586227" y="764704"/>
            <a:ext cx="0" cy="142390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7A80BE-45B8-2444-AF0B-5413A0C9D058}"/>
              </a:ext>
            </a:extLst>
          </p:cNvPr>
          <p:cNvCxnSpPr>
            <a:cxnSpLocks/>
          </p:cNvCxnSpPr>
          <p:nvPr/>
        </p:nvCxnSpPr>
        <p:spPr bwMode="auto">
          <a:xfrm>
            <a:off x="7576743" y="4099858"/>
            <a:ext cx="0" cy="142390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5402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F9B49-0C89-454F-B009-6E9174FA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%BSC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075F2-1D37-8945-B6A9-E1E91A6F8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z-score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FFFF00"/>
                </a:solidFill>
              </a:rPr>
              <a:t>Y</a:t>
            </a:r>
            <a:r>
              <a:rPr lang="en-US" baseline="-25000" dirty="0" err="1">
                <a:solidFill>
                  <a:srgbClr val="FFFF00"/>
                </a:solidFill>
              </a:rPr>
              <a:t>z</a:t>
            </a:r>
            <a:r>
              <a:rPr lang="en-US" baseline="-25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= (</a:t>
            </a:r>
            <a:r>
              <a:rPr lang="en-US" dirty="0" err="1">
                <a:solidFill>
                  <a:srgbClr val="FFFF00"/>
                </a:solidFill>
              </a:rPr>
              <a:t>Y</a:t>
            </a:r>
            <a:r>
              <a:rPr lang="en-US" baseline="-25000" dirty="0" err="1">
                <a:solidFill>
                  <a:srgbClr val="FFFF00"/>
                </a:solidFill>
              </a:rPr>
              <a:t>raw</a:t>
            </a:r>
            <a:r>
              <a:rPr lang="en-US" dirty="0">
                <a:solidFill>
                  <a:srgbClr val="FFFF00"/>
                </a:solidFill>
              </a:rPr>
              <a:t> – </a:t>
            </a:r>
            <a:r>
              <a:rPr lang="en-US" dirty="0" err="1">
                <a:solidFill>
                  <a:srgbClr val="FFFF00"/>
                </a:solidFill>
              </a:rPr>
              <a:t>Y</a:t>
            </a:r>
            <a:r>
              <a:rPr lang="en-US" baseline="-25000" dirty="0" err="1">
                <a:solidFill>
                  <a:srgbClr val="FFFF00"/>
                </a:solidFill>
              </a:rPr>
              <a:t>mean</a:t>
            </a:r>
            <a:r>
              <a:rPr lang="en-US" dirty="0">
                <a:solidFill>
                  <a:srgbClr val="FFFF00"/>
                </a:solidFill>
              </a:rPr>
              <a:t>)/Y</a:t>
            </a:r>
            <a:r>
              <a:rPr lang="en-US" baseline="-25000" dirty="0">
                <a:solidFill>
                  <a:srgbClr val="FFFF00"/>
                </a:solidFill>
              </a:rPr>
              <a:t>SD over time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  <a:p>
            <a:pPr marL="457200" lvl="1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/>
              <a:t>units become SDs</a:t>
            </a:r>
          </a:p>
          <a:p>
            <a:pPr lvl="1"/>
            <a:r>
              <a:rPr lang="en-US" dirty="0" err="1"/>
              <a:t>Y</a:t>
            </a:r>
            <a:r>
              <a:rPr lang="en-US" baseline="-25000" dirty="0" err="1"/>
              <a:t>mean</a:t>
            </a:r>
            <a:r>
              <a:rPr lang="en-US" dirty="0"/>
              <a:t> and Y</a:t>
            </a:r>
            <a:r>
              <a:rPr lang="en-US" baseline="-25000" dirty="0"/>
              <a:t>SD</a:t>
            </a:r>
            <a:r>
              <a:rPr lang="en-US" dirty="0"/>
              <a:t> are specific to a run</a:t>
            </a:r>
          </a:p>
          <a:p>
            <a:pPr lvl="1"/>
            <a:r>
              <a:rPr lang="en-US" dirty="0"/>
              <a:t>works fine if all conditions are within one run</a:t>
            </a:r>
          </a:p>
          <a:p>
            <a:pPr lvl="1"/>
            <a:r>
              <a:rPr lang="en-US" dirty="0"/>
              <a:t>bad idea if different conditions are in different runs because different runs will have different SDs (due to </a:t>
            </a:r>
            <a:r>
              <a:rPr lang="en-US" dirty="0" err="1"/>
              <a:t>potenitally</a:t>
            </a:r>
            <a:r>
              <a:rPr lang="en-US" dirty="0"/>
              <a:t> different effect sizes and potentially different noise levels)</a:t>
            </a:r>
          </a:p>
        </p:txBody>
      </p:sp>
    </p:spTree>
    <p:extLst>
      <p:ext uri="{BB962C8B-B14F-4D97-AF65-F5344CB8AC3E}">
        <p14:creationId xmlns:p14="http://schemas.microsoft.com/office/powerpoint/2010/main" val="2157250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F86C0-E2C5-4E45-B3DE-83A965E70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844550"/>
            <a:ext cx="4584700" cy="51689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6D61CA7-F28E-7245-8EF1-6A780E51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don’t affect r</a:t>
            </a:r>
          </a:p>
        </p:txBody>
      </p:sp>
    </p:spTree>
    <p:extLst>
      <p:ext uri="{BB962C8B-B14F-4D97-AF65-F5344CB8AC3E}">
        <p14:creationId xmlns:p14="http://schemas.microsoft.com/office/powerpoint/2010/main" val="587837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27386E4-A641-3846-98C2-9091BCD6B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10756"/>
            <a:ext cx="3892718" cy="9233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5410F6-AF94-A444-80BE-E2940A658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438065"/>
            <a:ext cx="3885332" cy="9380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29B3C4-ED07-CA46-BB77-29F5B6AF7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43" y="4081235"/>
            <a:ext cx="3863172" cy="9307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81435EB-FB17-7841-A218-CE5045A17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667" y="984891"/>
            <a:ext cx="3877945" cy="9233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CB0153-44DE-434F-BA08-BB37240A4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2047" y="4104629"/>
            <a:ext cx="3848399" cy="908547"/>
          </a:xfrm>
          <a:prstGeom prst="rect">
            <a:avLst/>
          </a:prstGeom>
        </p:spPr>
      </p:pic>
      <p:sp>
        <p:nvSpPr>
          <p:cNvPr id="58" name="Title 57">
            <a:extLst>
              <a:ext uri="{FF2B5EF4-FFF2-40B4-BE49-F238E27FC236}">
                <a16:creationId xmlns:a16="http://schemas.microsoft.com/office/drawing/2014/main" id="{9B84A5DA-3B90-2D42-BD5C-342D7E66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26620"/>
            <a:ext cx="9252520" cy="830997"/>
          </a:xfrm>
        </p:spPr>
        <p:txBody>
          <a:bodyPr/>
          <a:lstStyle/>
          <a:p>
            <a:r>
              <a:rPr lang="en-US" sz="2400" dirty="0"/>
              <a:t>Which time course shows the clearest evidence of a visual stimulation effect? Which shows the least?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173CE69-54C8-3B41-B171-198C824E79D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935" y="2382076"/>
            <a:ext cx="3908315" cy="108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29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23D0083-84E0-4945-ADCE-A562FB3D8D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561" y="286446"/>
            <a:ext cx="2805684" cy="6614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D11C94-D3D4-3F44-B05E-6E358D437DD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138" y="286446"/>
            <a:ext cx="2800350" cy="6614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29B234-448D-644B-9816-179C2E60D9A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3" y="1149491"/>
            <a:ext cx="2789682" cy="6507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4A5FEA-076E-DF47-BAB2-067C8E8B2D6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3" y="2959919"/>
            <a:ext cx="2805684" cy="6614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7EB888-4043-6545-B5C9-758BC6422E5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3" y="4786758"/>
            <a:ext cx="2789682" cy="6614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7386E4-A641-3846-98C2-9091BCD6B66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152167"/>
            <a:ext cx="2811018" cy="6667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5410F6-AF94-A444-80BE-E2940A658D0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950677"/>
            <a:ext cx="2805684" cy="6774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29B3C4-ED07-CA46-BB77-29F5B6AF757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470" y="4776395"/>
            <a:ext cx="2789682" cy="672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81435EB-FB17-7841-A218-CE5045A17D1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133489"/>
            <a:ext cx="2800350" cy="6667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CB0153-44DE-434F-BA08-BB37240A493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226" y="4793288"/>
            <a:ext cx="2779014" cy="6560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72BCC4-8C76-914F-91BF-E58BA65247D7}"/>
              </a:ext>
            </a:extLst>
          </p:cNvPr>
          <p:cNvSpPr txBox="1"/>
          <p:nvPr/>
        </p:nvSpPr>
        <p:spPr>
          <a:xfrm>
            <a:off x="3897809" y="-28478"/>
            <a:ext cx="1348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1% BSC effect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4A2F9-FAA0-7447-8C79-DA436AB1BA1A}"/>
              </a:ext>
            </a:extLst>
          </p:cNvPr>
          <p:cNvSpPr txBox="1"/>
          <p:nvPr/>
        </p:nvSpPr>
        <p:spPr>
          <a:xfrm>
            <a:off x="6890122" y="-28479"/>
            <a:ext cx="1348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2% BSC effect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4BC69-BB46-F640-891B-521652B15F07}"/>
              </a:ext>
            </a:extLst>
          </p:cNvPr>
          <p:cNvSpPr txBox="1"/>
          <p:nvPr/>
        </p:nvSpPr>
        <p:spPr>
          <a:xfrm>
            <a:off x="0" y="1791866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low noise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87CE22-4B06-C44B-A3D7-C39D639015CB}"/>
              </a:ext>
            </a:extLst>
          </p:cNvPr>
          <p:cNvSpPr txBox="1"/>
          <p:nvPr/>
        </p:nvSpPr>
        <p:spPr>
          <a:xfrm>
            <a:off x="0" y="3609360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med noise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2B1C47-07BE-8A4F-BE6B-3CDF2607A84B}"/>
              </a:ext>
            </a:extLst>
          </p:cNvPr>
          <p:cNvSpPr txBox="1"/>
          <p:nvPr/>
        </p:nvSpPr>
        <p:spPr>
          <a:xfrm>
            <a:off x="0" y="5426853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high noise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8B7E4F-3CA1-664F-B8A9-21DB1F52EAAE}"/>
              </a:ext>
            </a:extLst>
          </p:cNvPr>
          <p:cNvSpPr txBox="1"/>
          <p:nvPr/>
        </p:nvSpPr>
        <p:spPr>
          <a:xfrm>
            <a:off x="5061819" y="3938364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</a:t>
            </a:r>
            <a:r>
              <a:rPr lang="en-US" sz="1000" baseline="30000" dirty="0"/>
              <a:t>2</a:t>
            </a:r>
            <a:r>
              <a:rPr lang="en-US" sz="1000" dirty="0"/>
              <a:t> = .34</a:t>
            </a:r>
          </a:p>
          <a:p>
            <a:r>
              <a:rPr lang="en-US" sz="1000" dirty="0"/>
              <a:t>slope = 0.97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83E38F-9A2F-AB4D-A636-DC25BDA5B1B8}"/>
              </a:ext>
            </a:extLst>
          </p:cNvPr>
          <p:cNvSpPr txBox="1"/>
          <p:nvPr/>
        </p:nvSpPr>
        <p:spPr>
          <a:xfrm>
            <a:off x="5061819" y="5782206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</a:t>
            </a:r>
            <a:r>
              <a:rPr lang="en-US" sz="1000" baseline="30000" dirty="0"/>
              <a:t>2</a:t>
            </a:r>
            <a:r>
              <a:rPr lang="en-US" sz="1000" dirty="0"/>
              <a:t> =.11</a:t>
            </a:r>
          </a:p>
          <a:p>
            <a:r>
              <a:rPr lang="en-US" sz="1000" dirty="0"/>
              <a:t>slope = 0.97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A5D43F-9DC3-1840-8BA0-8315BA6690D0}"/>
              </a:ext>
            </a:extLst>
          </p:cNvPr>
          <p:cNvSpPr txBox="1"/>
          <p:nvPr/>
        </p:nvSpPr>
        <p:spPr>
          <a:xfrm>
            <a:off x="7972245" y="2115304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</a:t>
            </a:r>
            <a:r>
              <a:rPr lang="en-US" sz="1000" baseline="30000" dirty="0"/>
              <a:t>2</a:t>
            </a:r>
            <a:r>
              <a:rPr lang="en-US" sz="1000" dirty="0"/>
              <a:t> = .90</a:t>
            </a:r>
          </a:p>
          <a:p>
            <a:r>
              <a:rPr lang="en-US" sz="1000" dirty="0"/>
              <a:t>slope = 2.04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5AB853-7352-9E4A-A82C-6F868DC5C09E}"/>
              </a:ext>
            </a:extLst>
          </p:cNvPr>
          <p:cNvSpPr txBox="1"/>
          <p:nvPr/>
        </p:nvSpPr>
        <p:spPr>
          <a:xfrm>
            <a:off x="7972245" y="3938364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</a:t>
            </a:r>
            <a:r>
              <a:rPr lang="en-US" sz="1000" baseline="30000" dirty="0"/>
              <a:t>2</a:t>
            </a:r>
            <a:r>
              <a:rPr lang="en-US" sz="1000" dirty="0"/>
              <a:t> = .68</a:t>
            </a:r>
          </a:p>
          <a:p>
            <a:r>
              <a:rPr lang="en-US" sz="1000" dirty="0"/>
              <a:t>slope = 1.97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FD440A-708D-1E4D-B5BD-CEE83D03A7DF}"/>
              </a:ext>
            </a:extLst>
          </p:cNvPr>
          <p:cNvSpPr txBox="1"/>
          <p:nvPr/>
        </p:nvSpPr>
        <p:spPr>
          <a:xfrm>
            <a:off x="7972245" y="5782206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</a:t>
            </a:r>
            <a:r>
              <a:rPr lang="en-US" sz="1000" baseline="30000" dirty="0"/>
              <a:t>2</a:t>
            </a:r>
            <a:r>
              <a:rPr lang="en-US" sz="1000" dirty="0"/>
              <a:t> = .35</a:t>
            </a:r>
          </a:p>
          <a:p>
            <a:r>
              <a:rPr lang="en-US" sz="1000" dirty="0"/>
              <a:t>slope = 1.97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2EA43EC-AF99-0D4D-B51A-48B88A0C635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503" y="1852444"/>
            <a:ext cx="1002030" cy="9258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4A42F9F-636A-E148-9084-7BA434A81D1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503" y="5519346"/>
            <a:ext cx="1013460" cy="9258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3F929B-56DE-5545-B64A-DA8CDFEE28E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000" y="5515536"/>
            <a:ext cx="1002030" cy="9334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20050F3-C1C2-0A4E-AF63-5F6A356D6A0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503" y="3664074"/>
            <a:ext cx="1013460" cy="9486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8E4EB99-37D6-6F42-90C4-324993DD910C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000" y="3669789"/>
            <a:ext cx="1017270" cy="9372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406827B-491B-B649-80E7-EC508D5FF99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000" y="1844824"/>
            <a:ext cx="1017270" cy="94107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47D3D00-1E96-0F4D-81EB-DA89DC51AB88}"/>
              </a:ext>
            </a:extLst>
          </p:cNvPr>
          <p:cNvCxnSpPr/>
          <p:nvPr/>
        </p:nvCxnSpPr>
        <p:spPr bwMode="auto">
          <a:xfrm>
            <a:off x="2987824" y="-28479"/>
            <a:ext cx="0" cy="756193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3D25CC4-88D1-1B46-8BD1-7EBAE0033EFD}"/>
              </a:ext>
            </a:extLst>
          </p:cNvPr>
          <p:cNvCxnSpPr>
            <a:cxnSpLocks/>
          </p:cNvCxnSpPr>
          <p:nvPr/>
        </p:nvCxnSpPr>
        <p:spPr bwMode="auto">
          <a:xfrm flipH="1">
            <a:off x="1" y="1062820"/>
            <a:ext cx="914399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7539B8F-0DE1-E745-81CD-4A511ADCF157}"/>
              </a:ext>
            </a:extLst>
          </p:cNvPr>
          <p:cNvCxnSpPr>
            <a:cxnSpLocks/>
          </p:cNvCxnSpPr>
          <p:nvPr/>
        </p:nvCxnSpPr>
        <p:spPr bwMode="auto">
          <a:xfrm flipH="1">
            <a:off x="1" y="2893610"/>
            <a:ext cx="914399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3ED66D4-3605-9C47-9124-F74D0B1C5A2E}"/>
              </a:ext>
            </a:extLst>
          </p:cNvPr>
          <p:cNvCxnSpPr>
            <a:cxnSpLocks/>
          </p:cNvCxnSpPr>
          <p:nvPr/>
        </p:nvCxnSpPr>
        <p:spPr bwMode="auto">
          <a:xfrm flipH="1">
            <a:off x="0" y="47244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1DE7544-A2CA-3346-9960-DD7BA41E6A3E}"/>
              </a:ext>
            </a:extLst>
          </p:cNvPr>
          <p:cNvSpPr txBox="1"/>
          <p:nvPr/>
        </p:nvSpPr>
        <p:spPr>
          <a:xfrm>
            <a:off x="5061819" y="2115304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</a:t>
            </a:r>
            <a:r>
              <a:rPr lang="en-US" sz="1000" baseline="30000" dirty="0"/>
              <a:t>2</a:t>
            </a:r>
            <a:r>
              <a:rPr lang="en-US" sz="1000" dirty="0"/>
              <a:t> = .71</a:t>
            </a:r>
          </a:p>
          <a:p>
            <a:r>
              <a:rPr lang="en-US" sz="1000" dirty="0"/>
              <a:t>slope = 1.04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2427181-60B1-6342-B414-54C52EC5A850}"/>
              </a:ext>
            </a:extLst>
          </p:cNvPr>
          <p:cNvCxnSpPr>
            <a:cxnSpLocks/>
          </p:cNvCxnSpPr>
          <p:nvPr/>
        </p:nvCxnSpPr>
        <p:spPr bwMode="auto">
          <a:xfrm flipV="1">
            <a:off x="6084167" y="-28479"/>
            <a:ext cx="0" cy="689452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8AE1212-9D3D-AF4A-B26B-4CA4E674807D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551" y="2909572"/>
            <a:ext cx="2746345" cy="75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5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BC5A-286D-A04C-B86D-3FDDAB03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correlations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59450-6FEB-6744-B94D-F114E5671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How big is the activation difference?</a:t>
            </a:r>
          </a:p>
          <a:p>
            <a:pPr lvl="1"/>
            <a:r>
              <a:rPr lang="en-US" sz="1800" dirty="0">
                <a:solidFill>
                  <a:srgbClr val="FFFF00"/>
                </a:solidFill>
              </a:rPr>
              <a:t>slope</a:t>
            </a:r>
            <a:r>
              <a:rPr lang="en-US" sz="1800" dirty="0"/>
              <a:t> = activation difference between the two conditions</a:t>
            </a:r>
          </a:p>
          <a:p>
            <a:pPr lvl="1"/>
            <a:r>
              <a:rPr lang="en-US" sz="1800" dirty="0"/>
              <a:t>1% BSC or 2% BSC</a:t>
            </a:r>
          </a:p>
          <a:p>
            <a:pPr lvl="1"/>
            <a:endParaRPr lang="en-US" sz="1800" dirty="0"/>
          </a:p>
          <a:p>
            <a:r>
              <a:rPr lang="en-US" sz="2000" dirty="0"/>
              <a:t>How big is the activation difference, taking into account how noisy the data is?</a:t>
            </a:r>
          </a:p>
          <a:p>
            <a:pPr lvl="1"/>
            <a:r>
              <a:rPr lang="en-US" sz="1800" dirty="0" err="1"/>
              <a:t>σ</a:t>
            </a:r>
            <a:r>
              <a:rPr lang="en-US" sz="1800" dirty="0"/>
              <a:t> = variance</a:t>
            </a:r>
          </a:p>
          <a:p>
            <a:pPr lvl="1"/>
            <a:r>
              <a:rPr lang="en-US" sz="1800" dirty="0">
                <a:solidFill>
                  <a:srgbClr val="FFFF00"/>
                </a:solidFill>
              </a:rPr>
              <a:t>r</a:t>
            </a:r>
            <a:r>
              <a:rPr lang="en-US" sz="1800" baseline="30000" dirty="0">
                <a:solidFill>
                  <a:srgbClr val="FFFF00"/>
                </a:solidFill>
              </a:rPr>
              <a:t>2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</a:p>
          <a:p>
            <a:pPr marL="857250" lvl="2" indent="0">
              <a:buNone/>
            </a:pPr>
            <a:r>
              <a:rPr lang="en-US" sz="1600" dirty="0"/>
              <a:t>= </a:t>
            </a:r>
            <a:r>
              <a:rPr lang="en-US" sz="1600" dirty="0" err="1"/>
              <a:t>σ</a:t>
            </a:r>
            <a:r>
              <a:rPr lang="en-US" sz="1600" baseline="-25000" dirty="0" err="1"/>
              <a:t>explained</a:t>
            </a:r>
            <a:r>
              <a:rPr lang="en-US" sz="1600" dirty="0"/>
              <a:t>/ </a:t>
            </a:r>
            <a:r>
              <a:rPr lang="en-US" sz="1600" dirty="0" err="1"/>
              <a:t>σ</a:t>
            </a:r>
            <a:r>
              <a:rPr lang="en-US" sz="1600" baseline="-25000" dirty="0" err="1"/>
              <a:t>total</a:t>
            </a:r>
            <a:r>
              <a:rPr lang="en-US" sz="1600" dirty="0"/>
              <a:t> </a:t>
            </a:r>
          </a:p>
          <a:p>
            <a:pPr marL="857250" lvl="2" indent="0">
              <a:buNone/>
            </a:pPr>
            <a:r>
              <a:rPr lang="en-US" sz="1600" dirty="0"/>
              <a:t>= </a:t>
            </a:r>
            <a:r>
              <a:rPr lang="en-US" sz="1600" dirty="0" err="1"/>
              <a:t>σ</a:t>
            </a:r>
            <a:r>
              <a:rPr lang="en-US" sz="1600" baseline="-25000" dirty="0" err="1"/>
              <a:t>explained</a:t>
            </a:r>
            <a:r>
              <a:rPr lang="en-US" sz="1600" dirty="0"/>
              <a:t>/ (</a:t>
            </a:r>
            <a:r>
              <a:rPr lang="en-US" sz="1600" dirty="0" err="1"/>
              <a:t>σ</a:t>
            </a:r>
            <a:r>
              <a:rPr lang="en-US" sz="1600" baseline="-25000" dirty="0" err="1"/>
              <a:t>explained</a:t>
            </a:r>
            <a:r>
              <a:rPr lang="en-US" sz="1600" dirty="0"/>
              <a:t>+ </a:t>
            </a:r>
            <a:r>
              <a:rPr lang="en-US" sz="1600" dirty="0" err="1"/>
              <a:t>σ</a:t>
            </a:r>
            <a:r>
              <a:rPr lang="en-US" sz="1600" baseline="-25000" dirty="0" err="1"/>
              <a:t>unexplained</a:t>
            </a:r>
            <a:r>
              <a:rPr lang="en-US" sz="1600" dirty="0"/>
              <a:t>)</a:t>
            </a:r>
          </a:p>
          <a:p>
            <a:pPr marL="457200" lvl="1" indent="0">
              <a:buNone/>
            </a:pPr>
            <a:endParaRPr lang="en-US" sz="1800" dirty="0"/>
          </a:p>
          <a:p>
            <a:pPr marL="400050"/>
            <a:r>
              <a:rPr lang="en-US" sz="2000" dirty="0"/>
              <a:t>How likely is it that an activation difference of this size could occur due to chance?</a:t>
            </a:r>
          </a:p>
          <a:p>
            <a:pPr marL="800100" lvl="1"/>
            <a:r>
              <a:rPr lang="en-US" sz="1600" dirty="0"/>
              <a:t>consider r</a:t>
            </a:r>
            <a:r>
              <a:rPr lang="en-US" sz="1600" baseline="30000" dirty="0"/>
              <a:t>2</a:t>
            </a:r>
            <a:r>
              <a:rPr lang="en-US" sz="1600" dirty="0"/>
              <a:t> in light of how much data we have (</a:t>
            </a:r>
            <a:r>
              <a:rPr lang="en-US" sz="1600" dirty="0">
                <a:solidFill>
                  <a:srgbClr val="FFFF00"/>
                </a:solidFill>
              </a:rPr>
              <a:t>df</a:t>
            </a:r>
            <a:r>
              <a:rPr lang="en-US" sz="1600" dirty="0"/>
              <a:t> = degrees of freedom)</a:t>
            </a:r>
          </a:p>
          <a:p>
            <a:pPr marL="40005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4746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A849-43A4-9B44-B474-80B75015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fMRI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5FB2A-C3BD-B54E-88C1-B72B5D3D0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noisiness of the data can be derived from two possible sources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First level</a:t>
            </a:r>
          </a:p>
          <a:p>
            <a:pPr lvl="1"/>
            <a:r>
              <a:rPr lang="en-US" dirty="0"/>
              <a:t>variability over time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Second level</a:t>
            </a:r>
          </a:p>
          <a:p>
            <a:pPr marL="857250" lvl="1" indent="-457200"/>
            <a:r>
              <a:rPr lang="en-US" dirty="0"/>
              <a:t>variability over participants</a:t>
            </a:r>
          </a:p>
          <a:p>
            <a:pPr marL="857250" lvl="1" indent="-457200"/>
            <a:endParaRPr lang="en-US" dirty="0"/>
          </a:p>
          <a:p>
            <a:pPr marL="0" indent="0">
              <a:buNone/>
            </a:pPr>
            <a:r>
              <a:rPr lang="en-US" sz="1600" dirty="0"/>
              <a:t>Because we only have one run from one participant, we can only do the former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When we discuss group data, we will learn how to do the latter</a:t>
            </a:r>
          </a:p>
        </p:txBody>
      </p:sp>
    </p:spTree>
    <p:extLst>
      <p:ext uri="{BB962C8B-B14F-4D97-AF65-F5344CB8AC3E}">
        <p14:creationId xmlns:p14="http://schemas.microsoft.com/office/powerpoint/2010/main" val="385814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Minimal math; intuitions</a:t>
            </a:r>
          </a:p>
          <a:p>
            <a:endParaRPr lang="en-US" dirty="0"/>
          </a:p>
          <a:p>
            <a:r>
              <a:rPr lang="en-US" dirty="0"/>
              <a:t>Start with one voxel in one run of one participant two conditions</a:t>
            </a:r>
          </a:p>
          <a:p>
            <a:pPr lvl="1"/>
            <a:r>
              <a:rPr lang="en-US" dirty="0"/>
              <a:t>correlation</a:t>
            </a:r>
          </a:p>
          <a:p>
            <a:pPr lvl="1"/>
            <a:r>
              <a:rPr lang="en-US" dirty="0"/>
              <a:t>GLM</a:t>
            </a:r>
          </a:p>
          <a:p>
            <a:pPr lvl="1"/>
            <a:endParaRPr lang="en-US" dirty="0"/>
          </a:p>
          <a:p>
            <a:r>
              <a:rPr lang="en-US" dirty="0"/>
              <a:t>Enhance understanding of GLM</a:t>
            </a:r>
          </a:p>
          <a:p>
            <a:pPr lvl="1"/>
            <a:r>
              <a:rPr lang="en-US" dirty="0"/>
              <a:t>Extend to multiple conditions</a:t>
            </a:r>
          </a:p>
          <a:p>
            <a:pPr lvl="1"/>
            <a:r>
              <a:rPr lang="en-US" dirty="0"/>
              <a:t>Extend to multiple runs</a:t>
            </a:r>
          </a:p>
          <a:p>
            <a:pPr lvl="1"/>
            <a:r>
              <a:rPr lang="en-US" dirty="0"/>
              <a:t>Consider corrections for violations of assumptions</a:t>
            </a:r>
          </a:p>
          <a:p>
            <a:pPr lvl="1"/>
            <a:r>
              <a:rPr lang="en-US" dirty="0"/>
              <a:t>Learn how preprocessing is beneficial</a:t>
            </a:r>
          </a:p>
          <a:p>
            <a:pPr lvl="1"/>
            <a:r>
              <a:rPr lang="en-US" dirty="0"/>
              <a:t>Extend to multiple participants</a:t>
            </a:r>
          </a:p>
          <a:p>
            <a:pPr lvl="1"/>
            <a:r>
              <a:rPr lang="en-US" dirty="0"/>
              <a:t>Extend to more complex situations (event-related deconvolution, parametric models, ANOVAs)</a:t>
            </a:r>
          </a:p>
        </p:txBody>
      </p:sp>
    </p:spTree>
    <p:extLst>
      <p:ext uri="{BB962C8B-B14F-4D97-AF65-F5344CB8AC3E}">
        <p14:creationId xmlns:p14="http://schemas.microsoft.com/office/powerpoint/2010/main" val="1813345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E62B-51C3-714F-B919-6EB5786AC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data is more trustworthy?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937506-A25E-1D4D-9B33-1DE0D8413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1052736"/>
            <a:ext cx="2088232" cy="1781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E5E839-D476-624E-A3A7-30A3E67166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3168157"/>
            <a:ext cx="6628944" cy="178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51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99DB-D7CB-1442-AC48-B94C35A4F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Degrees of Freedom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C7862-6576-D64E-A071-C790BEB06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Total degrees of freedom = 340 data points (volumes)</a:t>
            </a:r>
          </a:p>
          <a:p>
            <a:endParaRPr lang="en-US" sz="2000" dirty="0"/>
          </a:p>
          <a:p>
            <a:r>
              <a:rPr lang="en-US" sz="2000" dirty="0"/>
              <a:t>Model degrees of freedom</a:t>
            </a:r>
          </a:p>
          <a:p>
            <a:pPr lvl="1"/>
            <a:r>
              <a:rPr lang="en-US" sz="1800" dirty="0"/>
              <a:t>For a correlation, there are 2 df (slope + intercept)</a:t>
            </a:r>
          </a:p>
          <a:p>
            <a:endParaRPr lang="en-US" sz="2000" dirty="0"/>
          </a:p>
          <a:p>
            <a:r>
              <a:rPr lang="en-US" sz="2000" dirty="0"/>
              <a:t>Residual degrees of freedom</a:t>
            </a:r>
          </a:p>
          <a:p>
            <a:pPr lvl="1"/>
            <a:r>
              <a:rPr lang="en-US" sz="1800" dirty="0"/>
              <a:t>Total – model</a:t>
            </a:r>
          </a:p>
          <a:p>
            <a:pPr lvl="1"/>
            <a:r>
              <a:rPr lang="en-US" sz="1800" dirty="0"/>
              <a:t>340 – 2 = 338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73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61FF7-0392-4B46-9F5B-0BD11156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Errors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932721-1E66-724F-9924-4DF6265FB436}"/>
              </a:ext>
            </a:extLst>
          </p:cNvPr>
          <p:cNvGrpSpPr/>
          <p:nvPr/>
        </p:nvGrpSpPr>
        <p:grpSpPr>
          <a:xfrm>
            <a:off x="2735242" y="1700645"/>
            <a:ext cx="3600000" cy="3600000"/>
            <a:chOff x="2125642" y="2272807"/>
            <a:chExt cx="3600000" cy="3600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D87341C-67A0-E546-A74F-FB03658D4ED6}"/>
                </a:ext>
              </a:extLst>
            </p:cNvPr>
            <p:cNvSpPr/>
            <p:nvPr/>
          </p:nvSpPr>
          <p:spPr>
            <a:xfrm>
              <a:off x="2125642" y="2272807"/>
              <a:ext cx="3600000" cy="360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C30BE18-4F33-C242-8785-6380B804CAFF}"/>
                </a:ext>
              </a:extLst>
            </p:cNvPr>
            <p:cNvCxnSpPr>
              <a:cxnSpLocks/>
            </p:cNvCxnSpPr>
            <p:nvPr/>
          </p:nvCxnSpPr>
          <p:spPr>
            <a:xfrm>
              <a:off x="3925642" y="2272807"/>
              <a:ext cx="0" cy="36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3D75FC3-8F5D-9948-9856-7CE3376E08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25642" y="4072807"/>
              <a:ext cx="36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24679F7-D843-2541-BE74-9DABD1BD7D0A}"/>
              </a:ext>
            </a:extLst>
          </p:cNvPr>
          <p:cNvSpPr txBox="1"/>
          <p:nvPr/>
        </p:nvSpPr>
        <p:spPr>
          <a:xfrm>
            <a:off x="2664044" y="879718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Is there a real activation difference in a given voxel?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1DA17-434D-2745-9E4B-5023253927AC}"/>
              </a:ext>
            </a:extLst>
          </p:cNvPr>
          <p:cNvSpPr txBox="1"/>
          <p:nvPr/>
        </p:nvSpPr>
        <p:spPr>
          <a:xfrm>
            <a:off x="5207458" y="123738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30CC84-A769-E341-B534-B6DDAFBA0950}"/>
              </a:ext>
            </a:extLst>
          </p:cNvPr>
          <p:cNvSpPr txBox="1"/>
          <p:nvPr/>
        </p:nvSpPr>
        <p:spPr>
          <a:xfrm>
            <a:off x="3417425" y="1243530"/>
            <a:ext cx="477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5820C7-6676-2C4D-9F0C-D26505AAFD30}"/>
              </a:ext>
            </a:extLst>
          </p:cNvPr>
          <p:cNvSpPr txBox="1"/>
          <p:nvPr/>
        </p:nvSpPr>
        <p:spPr>
          <a:xfrm rot="16200000">
            <a:off x="-388853" y="3244126"/>
            <a:ext cx="457811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Does the statistical test indicate an activation difference in the given voxel?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33F84A-982E-9247-81A2-22D8CC92C2C5}"/>
              </a:ext>
            </a:extLst>
          </p:cNvPr>
          <p:cNvSpPr txBox="1"/>
          <p:nvPr/>
        </p:nvSpPr>
        <p:spPr>
          <a:xfrm>
            <a:off x="4765830" y="2287303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Type I Error</a:t>
            </a: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(false positive)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8F8986-30FD-9249-8A1E-35885D6CBDAD}"/>
              </a:ext>
            </a:extLst>
          </p:cNvPr>
          <p:cNvSpPr txBox="1"/>
          <p:nvPr/>
        </p:nvSpPr>
        <p:spPr>
          <a:xfrm>
            <a:off x="3026035" y="2172675"/>
            <a:ext cx="1268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(true positive)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1D570-3F11-854D-B789-A5C2B1C4B9AA}"/>
              </a:ext>
            </a:extLst>
          </p:cNvPr>
          <p:cNvSpPr txBox="1"/>
          <p:nvPr/>
        </p:nvSpPr>
        <p:spPr>
          <a:xfrm>
            <a:off x="4954645" y="3770225"/>
            <a:ext cx="920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(correct </a:t>
            </a: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rejection)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6065A8-B7BB-3A49-BFA1-C46E133EB71B}"/>
              </a:ext>
            </a:extLst>
          </p:cNvPr>
          <p:cNvSpPr txBox="1"/>
          <p:nvPr/>
        </p:nvSpPr>
        <p:spPr>
          <a:xfrm rot="16200000">
            <a:off x="2181595" y="4286851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89E57-A7A6-374F-84BF-C337E8049AEC}"/>
              </a:ext>
            </a:extLst>
          </p:cNvPr>
          <p:cNvSpPr txBox="1"/>
          <p:nvPr/>
        </p:nvSpPr>
        <p:spPr>
          <a:xfrm rot="16200000">
            <a:off x="2174025" y="2456578"/>
            <a:ext cx="477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398D3D-2A81-8B40-AB2D-F7CD6DF732F6}"/>
              </a:ext>
            </a:extLst>
          </p:cNvPr>
          <p:cNvSpPr txBox="1"/>
          <p:nvPr/>
        </p:nvSpPr>
        <p:spPr>
          <a:xfrm>
            <a:off x="3077589" y="3979076"/>
            <a:ext cx="11651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Type II Error</a:t>
            </a: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(incorrect </a:t>
            </a: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rejection)</a:t>
            </a: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C2989536-FCC4-7B43-A322-D9ACECADB97C}"/>
              </a:ext>
            </a:extLst>
          </p:cNvPr>
          <p:cNvSpPr/>
          <p:nvPr/>
        </p:nvSpPr>
        <p:spPr>
          <a:xfrm>
            <a:off x="6497274" y="2536943"/>
            <a:ext cx="401614" cy="31628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D0A2B4-18DD-B04D-86DA-5B5EFE94BAE8}"/>
              </a:ext>
            </a:extLst>
          </p:cNvPr>
          <p:cNvSpPr txBox="1"/>
          <p:nvPr/>
        </p:nvSpPr>
        <p:spPr>
          <a:xfrm>
            <a:off x="6508756" y="2213777"/>
            <a:ext cx="1515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Limit ⍺ to p &lt; .05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(5%)</a:t>
            </a:r>
          </a:p>
        </p:txBody>
      </p:sp>
    </p:spTree>
    <p:extLst>
      <p:ext uri="{BB962C8B-B14F-4D97-AF65-F5344CB8AC3E}">
        <p14:creationId xmlns:p14="http://schemas.microsoft.com/office/powerpoint/2010/main" val="2525637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BB1EC-FA59-A544-BBD9-A566B027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significance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F3F7A-48BD-304E-A56F-633021E9D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alpha = .05 (two-tailed)</a:t>
            </a:r>
          </a:p>
          <a:p>
            <a:r>
              <a:rPr lang="en-US" dirty="0"/>
              <a:t>df = 338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critical</a:t>
            </a:r>
            <a:r>
              <a:rPr lang="en-US" dirty="0"/>
              <a:t> = .106</a:t>
            </a:r>
          </a:p>
          <a:p>
            <a:r>
              <a:rPr lang="en-US" dirty="0"/>
              <a:t>|r| &gt; .106 is statistically significant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D3DA2-3594-664A-B254-A7F2643DA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797152"/>
            <a:ext cx="4003070" cy="1587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78819-DC50-2447-9B41-6F685A7F297C}"/>
              </a:ext>
            </a:extLst>
          </p:cNvPr>
          <p:cNvSpPr/>
          <p:nvPr/>
        </p:nvSpPr>
        <p:spPr>
          <a:xfrm>
            <a:off x="2915816" y="640739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mathcracker.com</a:t>
            </a:r>
            <a:r>
              <a:rPr lang="en-US" sz="1000" dirty="0"/>
              <a:t>/</a:t>
            </a:r>
            <a:r>
              <a:rPr lang="en-US" sz="1000" dirty="0" err="1"/>
              <a:t>critical-correlation-calculator#results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92225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4158"/>
            <a:ext cx="7772400" cy="892552"/>
          </a:xfrm>
        </p:spPr>
        <p:txBody>
          <a:bodyPr/>
          <a:lstStyle/>
          <a:p>
            <a:r>
              <a:rPr lang="en-US" dirty="0" err="1"/>
              <a:t>Voxelwise</a:t>
            </a:r>
            <a:r>
              <a:rPr lang="en-US" dirty="0"/>
              <a:t> statistical tests</a:t>
            </a:r>
            <a:br>
              <a:rPr lang="en-US" dirty="0"/>
            </a:br>
            <a:r>
              <a:rPr lang="en-US" sz="2000" dirty="0">
                <a:solidFill>
                  <a:schemeClr val="tx1"/>
                </a:solidFill>
              </a:rPr>
              <a:t>Just a few more times…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5181600"/>
          </a:xfrm>
        </p:spPr>
        <p:txBody>
          <a:bodyPr/>
          <a:lstStyle/>
          <a:p>
            <a:r>
              <a:rPr lang="en-US" dirty="0"/>
              <a:t>BV resampled the functional data into standard (MNI) space at a resolution of 2 x 2 x 2 mm</a:t>
            </a:r>
          </a:p>
          <a:p>
            <a:endParaRPr lang="en-US" dirty="0"/>
          </a:p>
          <a:p>
            <a:r>
              <a:rPr lang="en-US" dirty="0"/>
              <a:t>We discarded voxels outside the brain in the volumetric functional (</a:t>
            </a:r>
            <a:r>
              <a:rPr lang="en-US" dirty="0" err="1"/>
              <a:t>vtc</a:t>
            </a:r>
            <a:r>
              <a:rPr lang="en-US" dirty="0"/>
              <a:t>) file</a:t>
            </a:r>
          </a:p>
          <a:p>
            <a:endParaRPr lang="en-US" dirty="0"/>
          </a:p>
          <a:p>
            <a:r>
              <a:rPr lang="en-US" dirty="0"/>
              <a:t>This led to 194,003 functional voxels</a:t>
            </a:r>
          </a:p>
          <a:p>
            <a:endParaRPr lang="en-US" dirty="0"/>
          </a:p>
          <a:p>
            <a:r>
              <a:rPr lang="en-US" dirty="0"/>
              <a:t>So we just have to do this 194,003 more times…</a:t>
            </a:r>
          </a:p>
        </p:txBody>
      </p:sp>
    </p:spTree>
    <p:extLst>
      <p:ext uri="{BB962C8B-B14F-4D97-AF65-F5344CB8AC3E}">
        <p14:creationId xmlns:p14="http://schemas.microsoft.com/office/powerpoint/2010/main" val="3393881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26992DF-6A69-2D4D-906D-6384F9E2E03B}"/>
              </a:ext>
            </a:extLst>
          </p:cNvPr>
          <p:cNvGrpSpPr/>
          <p:nvPr/>
        </p:nvGrpSpPr>
        <p:grpSpPr>
          <a:xfrm>
            <a:off x="1907704" y="-18363"/>
            <a:ext cx="6772890" cy="6876363"/>
            <a:chOff x="175374" y="-27383"/>
            <a:chExt cx="8114063" cy="82380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6B14078-4516-D04D-A10D-C824D483A8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7841" y="60456"/>
              <a:ext cx="4840867" cy="116498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C1274F-54C3-E043-976B-632CD39A4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7841" y="1296723"/>
              <a:ext cx="4828811" cy="167202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6C552A-33C9-8F48-B7DE-BBBBDF16B0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3812" y="3040023"/>
              <a:ext cx="4834896" cy="167202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7D2F1E9-3AEE-DC42-AF34-00D53AA59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7841" y="4783323"/>
              <a:ext cx="4820920" cy="167202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6F635D1-AD72-8348-9C13-8D72C8BD5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7789" y="6526623"/>
              <a:ext cx="4820920" cy="168402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8F1B08-25F8-0D4A-95DB-B0720772E621}"/>
                </a:ext>
              </a:extLst>
            </p:cNvPr>
            <p:cNvSpPr/>
            <p:nvPr/>
          </p:nvSpPr>
          <p:spPr>
            <a:xfrm rot="16200000">
              <a:off x="-134346" y="1966655"/>
              <a:ext cx="951599" cy="3321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Voxel A</a:t>
              </a:r>
            </a:p>
            <a:p>
              <a:pPr algn="ctr"/>
              <a:r>
                <a:rPr lang="en-US" sz="105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 .796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B3D701-6479-9D4A-AB61-6FB42FB697B0}"/>
                </a:ext>
              </a:extLst>
            </p:cNvPr>
            <p:cNvSpPr/>
            <p:nvPr/>
          </p:nvSpPr>
          <p:spPr>
            <a:xfrm rot="16200000">
              <a:off x="-134347" y="3682962"/>
              <a:ext cx="951600" cy="3321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Voxel B</a:t>
              </a:r>
            </a:p>
            <a:p>
              <a:pPr algn="ctr"/>
              <a:r>
                <a:rPr lang="en-US" sz="105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 .358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9DA39B-4BD7-8745-A21E-703620770058}"/>
                </a:ext>
              </a:extLst>
            </p:cNvPr>
            <p:cNvSpPr/>
            <p:nvPr/>
          </p:nvSpPr>
          <p:spPr>
            <a:xfrm rot="16200000">
              <a:off x="-134782" y="5399706"/>
              <a:ext cx="952471" cy="3321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Voxel C</a:t>
              </a:r>
            </a:p>
            <a:p>
              <a:pPr algn="ctr"/>
              <a:r>
                <a:rPr lang="en-US" sz="105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 .457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6A40008-AA65-2244-BF14-141D45E99636}"/>
                </a:ext>
              </a:extLst>
            </p:cNvPr>
            <p:cNvSpPr/>
            <p:nvPr/>
          </p:nvSpPr>
          <p:spPr>
            <a:xfrm rot="16200000">
              <a:off x="-220452" y="7202554"/>
              <a:ext cx="1123811" cy="3321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Voxel D</a:t>
              </a:r>
            </a:p>
            <a:p>
              <a:pPr algn="ctr"/>
              <a:r>
                <a:rPr lang="en-US" sz="105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 -.374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EEAC055-F700-3A49-9DCB-ADC6750687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7237" y="2021331"/>
              <a:ext cx="2362200" cy="206509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458F89-832B-2A45-A215-4338324E64F0}"/>
                </a:ext>
              </a:extLst>
            </p:cNvPr>
            <p:cNvSpPr txBox="1"/>
            <p:nvPr/>
          </p:nvSpPr>
          <p:spPr>
            <a:xfrm>
              <a:off x="7592993" y="2788013"/>
              <a:ext cx="344141" cy="313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357B908-0357-6643-974A-AE050B514D93}"/>
                </a:ext>
              </a:extLst>
            </p:cNvPr>
            <p:cNvSpPr txBox="1"/>
            <p:nvPr/>
          </p:nvSpPr>
          <p:spPr>
            <a:xfrm>
              <a:off x="7548623" y="2373249"/>
              <a:ext cx="344141" cy="313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D863F9-D993-194E-802B-AE44E638B5FA}"/>
                </a:ext>
              </a:extLst>
            </p:cNvPr>
            <p:cNvSpPr txBox="1"/>
            <p:nvPr/>
          </p:nvSpPr>
          <p:spPr>
            <a:xfrm>
              <a:off x="7444451" y="3056161"/>
              <a:ext cx="344141" cy="313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BEB9E6-B078-8B43-8463-73631F5696B9}"/>
                </a:ext>
              </a:extLst>
            </p:cNvPr>
            <p:cNvSpPr txBox="1"/>
            <p:nvPr/>
          </p:nvSpPr>
          <p:spPr>
            <a:xfrm>
              <a:off x="6265761" y="2132123"/>
              <a:ext cx="344141" cy="313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DDE4A0-1D5E-464C-ACD6-9BEAF835C384}"/>
                </a:ext>
              </a:extLst>
            </p:cNvPr>
            <p:cNvSpPr/>
            <p:nvPr/>
          </p:nvSpPr>
          <p:spPr>
            <a:xfrm rot="16200000">
              <a:off x="-288440" y="436431"/>
              <a:ext cx="1259786" cy="3321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Visual Stimulation Predictor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107EDC3-50AC-0140-8202-C63C3591F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16961" y="79408"/>
              <a:ext cx="2338083" cy="181328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42B61E-87FB-8C4E-858C-F999325D4D96}"/>
                </a:ext>
              </a:extLst>
            </p:cNvPr>
            <p:cNvSpPr txBox="1"/>
            <p:nvPr/>
          </p:nvSpPr>
          <p:spPr>
            <a:xfrm>
              <a:off x="5999038" y="1541585"/>
              <a:ext cx="726307" cy="294978"/>
            </a:xfrm>
            <a:prstGeom prst="rect">
              <a:avLst/>
            </a:prstGeom>
            <a:solidFill>
              <a:srgbClr val="00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x = 108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3058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D32584-59B7-B440-BFB8-FFF3FC2DB738}"/>
              </a:ext>
            </a:extLst>
          </p:cNvPr>
          <p:cNvSpPr txBox="1"/>
          <p:nvPr/>
        </p:nvSpPr>
        <p:spPr>
          <a:xfrm>
            <a:off x="1919919" y="5988240"/>
            <a:ext cx="1392225" cy="65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&gt;= .11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(max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= 1)</a:t>
            </a:r>
          </a:p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voxelwise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&lt; .05</a:t>
            </a:r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FC7096-8913-BB49-9BE0-6C54916366C1}"/>
              </a:ext>
            </a:extLst>
          </p:cNvPr>
          <p:cNvGrpSpPr/>
          <p:nvPr/>
        </p:nvGrpSpPr>
        <p:grpSpPr>
          <a:xfrm>
            <a:off x="2115196" y="154263"/>
            <a:ext cx="5734742" cy="1595214"/>
            <a:chOff x="2105684" y="1078866"/>
            <a:chExt cx="5734742" cy="159521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1FE8D9-F80F-9949-8F5E-DD3AF4081DF8}"/>
                </a:ext>
              </a:extLst>
            </p:cNvPr>
            <p:cNvSpPr/>
            <p:nvPr/>
          </p:nvSpPr>
          <p:spPr>
            <a:xfrm>
              <a:off x="2128864" y="1111824"/>
              <a:ext cx="5711562" cy="1562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 descr="Screen Shot 2014-10-19 at 9.10.57 PM.png">
              <a:extLst>
                <a:ext uri="{FF2B5EF4-FFF2-40B4-BE49-F238E27FC236}">
                  <a16:creationId xmlns:a16="http://schemas.microsoft.com/office/drawing/2014/main" id="{24062192-B503-D542-8297-797F231512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995256" y="1144870"/>
              <a:ext cx="288393" cy="1413127"/>
            </a:xfrm>
            <a:prstGeom prst="rect">
              <a:avLst/>
            </a:prstGeom>
          </p:spPr>
        </p:pic>
        <p:pic>
          <p:nvPicPr>
            <p:cNvPr id="19" name="Picture 18" descr="Screen Shot 2014-10-19 at 9.10.57 PM.png">
              <a:extLst>
                <a:ext uri="{FF2B5EF4-FFF2-40B4-BE49-F238E27FC236}">
                  <a16:creationId xmlns:a16="http://schemas.microsoft.com/office/drawing/2014/main" id="{3C309934-99FE-4244-B819-76DCF8DC27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4040" y="1229003"/>
              <a:ext cx="282765" cy="132899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4290CC-339D-334F-9AB5-3074161BD9EA}"/>
                </a:ext>
              </a:extLst>
            </p:cNvPr>
            <p:cNvSpPr txBox="1"/>
            <p:nvPr/>
          </p:nvSpPr>
          <p:spPr>
            <a:xfrm>
              <a:off x="2311302" y="2285681"/>
              <a:ext cx="187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74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Minimum (Threshold)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48B5AD-980D-954A-B1FC-D33423691564}"/>
                </a:ext>
              </a:extLst>
            </p:cNvPr>
            <p:cNvSpPr txBox="1"/>
            <p:nvPr/>
          </p:nvSpPr>
          <p:spPr>
            <a:xfrm>
              <a:off x="2770018" y="1226195"/>
              <a:ext cx="956798" cy="520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Maximum</a:t>
              </a:r>
            </a:p>
            <a:p>
              <a:pPr algn="ctr"/>
              <a:endPara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EC59EC-7C64-1C44-96B3-7F1F15CA3461}"/>
                </a:ext>
              </a:extLst>
            </p:cNvPr>
            <p:cNvSpPr txBox="1"/>
            <p:nvPr/>
          </p:nvSpPr>
          <p:spPr>
            <a:xfrm>
              <a:off x="5735436" y="2285681"/>
              <a:ext cx="187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Minimum (Threshold)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26F73A-5249-D246-B0AA-E94DDC7943C4}"/>
                </a:ext>
              </a:extLst>
            </p:cNvPr>
            <p:cNvSpPr txBox="1"/>
            <p:nvPr/>
          </p:nvSpPr>
          <p:spPr>
            <a:xfrm>
              <a:off x="6194152" y="1226195"/>
              <a:ext cx="956798" cy="520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3EFF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Maximum</a:t>
              </a:r>
            </a:p>
            <a:p>
              <a:pPr algn="ctr"/>
              <a:endParaRPr lang="en-US" sz="1400" dirty="0">
                <a:solidFill>
                  <a:srgbClr val="3EFF6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2E40B6-1AD0-0047-B609-F110ADAAA1E5}"/>
                </a:ext>
              </a:extLst>
            </p:cNvPr>
            <p:cNvSpPr txBox="1"/>
            <p:nvPr/>
          </p:nvSpPr>
          <p:spPr>
            <a:xfrm>
              <a:off x="2105684" y="1685108"/>
              <a:ext cx="2285466" cy="520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99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Positive Correlations</a:t>
              </a:r>
            </a:p>
            <a:p>
              <a:pPr algn="ctr"/>
              <a:r>
                <a:rPr lang="en-US" sz="1400" dirty="0">
                  <a:solidFill>
                    <a:srgbClr val="F99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(Visual Stimuli &gt; Baseline)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5A16F9-070C-A847-9E8F-CD89CD0724A3}"/>
                </a:ext>
              </a:extLst>
            </p:cNvPr>
            <p:cNvSpPr txBox="1"/>
            <p:nvPr/>
          </p:nvSpPr>
          <p:spPr>
            <a:xfrm>
              <a:off x="5529819" y="1652556"/>
              <a:ext cx="2285466" cy="520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30A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Negative Correlations</a:t>
              </a:r>
            </a:p>
            <a:p>
              <a:pPr algn="ctr"/>
              <a:r>
                <a:rPr lang="en-US" sz="1400" dirty="0">
                  <a:solidFill>
                    <a:srgbClr val="30A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(Visual Stimuli &lt; Baseline)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D942D68-13BA-2646-8D1B-7D47EF6FCA7E}"/>
                </a:ext>
              </a:extLst>
            </p:cNvPr>
            <p:cNvSpPr/>
            <p:nvPr/>
          </p:nvSpPr>
          <p:spPr>
            <a:xfrm>
              <a:off x="2156722" y="1078866"/>
              <a:ext cx="1847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22482E4-864B-6A4C-BA6A-A2306136EB61}"/>
              </a:ext>
            </a:extLst>
          </p:cNvPr>
          <p:cNvSpPr/>
          <p:nvPr/>
        </p:nvSpPr>
        <p:spPr>
          <a:xfrm>
            <a:off x="4512836" y="8283034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5A6AE9E-2FAB-0548-9423-2DE0A9EB9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447" y="2204864"/>
            <a:ext cx="4587170" cy="3783376"/>
          </a:xfrm>
          <a:prstGeom prst="rect">
            <a:avLst/>
          </a:prstGeom>
        </p:spPr>
      </p:pic>
      <p:pic>
        <p:nvPicPr>
          <p:cNvPr id="6146" name="Picture 2" descr="Passing the Sniff Test: Security Metrics and Measures">
            <a:extLst>
              <a:ext uri="{FF2B5EF4-FFF2-40B4-BE49-F238E27FC236}">
                <a16:creationId xmlns:a16="http://schemas.microsoft.com/office/drawing/2014/main" id="{A8AF9F94-1909-AE41-BFF7-13138073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6800" y="2204864"/>
            <a:ext cx="2781114" cy="18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F72550-4150-DA48-B06F-8C2D7E48D8F9}"/>
              </a:ext>
            </a:extLst>
          </p:cNvPr>
          <p:cNvSpPr txBox="1"/>
          <p:nvPr/>
        </p:nvSpPr>
        <p:spPr>
          <a:xfrm>
            <a:off x="5293161" y="4293096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Legitimate activation expected in gray matter clusters</a:t>
            </a:r>
          </a:p>
          <a:p>
            <a:endParaRPr lang="en-US" sz="1100" dirty="0"/>
          </a:p>
          <a:p>
            <a:r>
              <a:rPr lang="en-US" sz="1100" dirty="0"/>
              <a:t>Generally NO legitimate activation expected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ventricles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outside head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 white matter unless experiments are done carefully (</a:t>
            </a:r>
            <a:r>
              <a:rPr lang="en-US" sz="1100" dirty="0" err="1"/>
              <a:t>Gawryluk</a:t>
            </a:r>
            <a:r>
              <a:rPr lang="en-US" sz="1100" dirty="0"/>
              <a:t>, Mazerolle &amp; D’Arcy, 2014)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single voxels unless you’re in fine nuclei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1F6D4-C216-0444-9E8F-56AC0936CC0B}"/>
              </a:ext>
            </a:extLst>
          </p:cNvPr>
          <p:cNvSpPr txBox="1"/>
          <p:nvPr/>
        </p:nvSpPr>
        <p:spPr>
          <a:xfrm>
            <a:off x="7693404" y="2290209"/>
            <a:ext cx="75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Sniff test failed!</a:t>
            </a:r>
          </a:p>
        </p:txBody>
      </p:sp>
    </p:spTree>
    <p:extLst>
      <p:ext uri="{BB962C8B-B14F-4D97-AF65-F5344CB8AC3E}">
        <p14:creationId xmlns:p14="http://schemas.microsoft.com/office/powerpoint/2010/main" val="426680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075D08-4F83-EE42-A0DF-E3B016153AE6}"/>
              </a:ext>
            </a:extLst>
          </p:cNvPr>
          <p:cNvSpPr txBox="1"/>
          <p:nvPr/>
        </p:nvSpPr>
        <p:spPr>
          <a:xfrm>
            <a:off x="4754867" y="3875418"/>
            <a:ext cx="2415735" cy="84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&gt;= .29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(max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&gt;= 1)</a:t>
            </a:r>
          </a:p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voxelwise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&lt; .00000026</a:t>
            </a:r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[familywise (Bonferroni)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&lt; .05]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CE45F-DC11-5E44-AC53-DC4822918F2F}"/>
              </a:ext>
            </a:extLst>
          </p:cNvPr>
          <p:cNvSpPr txBox="1"/>
          <p:nvPr/>
        </p:nvSpPr>
        <p:spPr>
          <a:xfrm>
            <a:off x="1465031" y="3875418"/>
            <a:ext cx="1259457" cy="65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&gt; 0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(max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&gt;= 1)</a:t>
            </a:r>
          </a:p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voxelwise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D32584-59B7-B440-BFB8-FFF3FC2DB738}"/>
              </a:ext>
            </a:extLst>
          </p:cNvPr>
          <p:cNvSpPr txBox="1"/>
          <p:nvPr/>
        </p:nvSpPr>
        <p:spPr>
          <a:xfrm>
            <a:off x="3364110" y="3875418"/>
            <a:ext cx="1392225" cy="65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&gt;= .11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(max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&gt; 1)</a:t>
            </a:r>
          </a:p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voxelwise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&lt; .05</a:t>
            </a:r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87AA7-C738-3949-A13F-3465B4D6EBAB}"/>
              </a:ext>
            </a:extLst>
          </p:cNvPr>
          <p:cNvSpPr txBox="1"/>
          <p:nvPr/>
        </p:nvSpPr>
        <p:spPr>
          <a:xfrm>
            <a:off x="6796115" y="3875418"/>
            <a:ext cx="2194867" cy="65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&gt;= .6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(max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&gt;= 1)</a:t>
            </a:r>
          </a:p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voxelwise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&lt; 10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-34</a:t>
            </a: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2F48ECA1-CC65-524F-91E4-3441676ABF74}"/>
              </a:ext>
            </a:extLst>
          </p:cNvPr>
          <p:cNvSpPr/>
          <p:nvPr/>
        </p:nvSpPr>
        <p:spPr>
          <a:xfrm>
            <a:off x="1831014" y="2111287"/>
            <a:ext cx="6157205" cy="127267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86C3FF-2EE1-6E46-B2E9-18F932EA682B}"/>
              </a:ext>
            </a:extLst>
          </p:cNvPr>
          <p:cNvSpPr txBox="1"/>
          <p:nvPr/>
        </p:nvSpPr>
        <p:spPr>
          <a:xfrm>
            <a:off x="3042095" y="1760291"/>
            <a:ext cx="3864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Effect of Changing Minimum (Threshold)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AA242F-A9E7-FC4F-9E47-5FEDBC230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931" y="5135201"/>
            <a:ext cx="1984245" cy="153557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DFC7096-8913-BB49-9BE0-6C54916366C1}"/>
              </a:ext>
            </a:extLst>
          </p:cNvPr>
          <p:cNvGrpSpPr/>
          <p:nvPr/>
        </p:nvGrpSpPr>
        <p:grpSpPr>
          <a:xfrm>
            <a:off x="2115196" y="154263"/>
            <a:ext cx="5734742" cy="1595214"/>
            <a:chOff x="2105684" y="1078866"/>
            <a:chExt cx="5734742" cy="159521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1FE8D9-F80F-9949-8F5E-DD3AF4081DF8}"/>
                </a:ext>
              </a:extLst>
            </p:cNvPr>
            <p:cNvSpPr/>
            <p:nvPr/>
          </p:nvSpPr>
          <p:spPr>
            <a:xfrm>
              <a:off x="2128864" y="1111824"/>
              <a:ext cx="5711562" cy="1562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 descr="Screen Shot 2014-10-19 at 9.10.57 PM.png">
              <a:extLst>
                <a:ext uri="{FF2B5EF4-FFF2-40B4-BE49-F238E27FC236}">
                  <a16:creationId xmlns:a16="http://schemas.microsoft.com/office/drawing/2014/main" id="{24062192-B503-D542-8297-797F231512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995256" y="1144870"/>
              <a:ext cx="288393" cy="1413127"/>
            </a:xfrm>
            <a:prstGeom prst="rect">
              <a:avLst/>
            </a:prstGeom>
          </p:spPr>
        </p:pic>
        <p:pic>
          <p:nvPicPr>
            <p:cNvPr id="19" name="Picture 18" descr="Screen Shot 2014-10-19 at 9.10.57 PM.png">
              <a:extLst>
                <a:ext uri="{FF2B5EF4-FFF2-40B4-BE49-F238E27FC236}">
                  <a16:creationId xmlns:a16="http://schemas.microsoft.com/office/drawing/2014/main" id="{3C309934-99FE-4244-B819-76DCF8DC27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4040" y="1229003"/>
              <a:ext cx="282765" cy="132899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4290CC-339D-334F-9AB5-3074161BD9EA}"/>
                </a:ext>
              </a:extLst>
            </p:cNvPr>
            <p:cNvSpPr txBox="1"/>
            <p:nvPr/>
          </p:nvSpPr>
          <p:spPr>
            <a:xfrm>
              <a:off x="2311302" y="2285681"/>
              <a:ext cx="187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74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Minimum (Threshold)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48B5AD-980D-954A-B1FC-D33423691564}"/>
                </a:ext>
              </a:extLst>
            </p:cNvPr>
            <p:cNvSpPr txBox="1"/>
            <p:nvPr/>
          </p:nvSpPr>
          <p:spPr>
            <a:xfrm>
              <a:off x="2770018" y="1226195"/>
              <a:ext cx="956798" cy="520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Maximum</a:t>
              </a:r>
            </a:p>
            <a:p>
              <a:pPr algn="ctr"/>
              <a:endPara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EC59EC-7C64-1C44-96B3-7F1F15CA3461}"/>
                </a:ext>
              </a:extLst>
            </p:cNvPr>
            <p:cNvSpPr txBox="1"/>
            <p:nvPr/>
          </p:nvSpPr>
          <p:spPr>
            <a:xfrm>
              <a:off x="5735436" y="2285681"/>
              <a:ext cx="187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Minimum (Threshold)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26F73A-5249-D246-B0AA-E94DDC7943C4}"/>
                </a:ext>
              </a:extLst>
            </p:cNvPr>
            <p:cNvSpPr txBox="1"/>
            <p:nvPr/>
          </p:nvSpPr>
          <p:spPr>
            <a:xfrm>
              <a:off x="6194152" y="1226195"/>
              <a:ext cx="956798" cy="520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3EFF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Maximum</a:t>
              </a:r>
            </a:p>
            <a:p>
              <a:pPr algn="ctr"/>
              <a:endParaRPr lang="en-US" sz="1400" dirty="0">
                <a:solidFill>
                  <a:srgbClr val="3EFF6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2E40B6-1AD0-0047-B609-F110ADAAA1E5}"/>
                </a:ext>
              </a:extLst>
            </p:cNvPr>
            <p:cNvSpPr txBox="1"/>
            <p:nvPr/>
          </p:nvSpPr>
          <p:spPr>
            <a:xfrm>
              <a:off x="2105684" y="1685108"/>
              <a:ext cx="2285466" cy="520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99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Positive Correlations</a:t>
              </a:r>
            </a:p>
            <a:p>
              <a:pPr algn="ctr"/>
              <a:r>
                <a:rPr lang="en-US" sz="1400" dirty="0">
                  <a:solidFill>
                    <a:srgbClr val="F99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(Visual Stimuli &gt; Baseline)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5A16F9-070C-A847-9E8F-CD89CD0724A3}"/>
                </a:ext>
              </a:extLst>
            </p:cNvPr>
            <p:cNvSpPr txBox="1"/>
            <p:nvPr/>
          </p:nvSpPr>
          <p:spPr>
            <a:xfrm>
              <a:off x="5529819" y="1652556"/>
              <a:ext cx="2285466" cy="520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30A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Negative Correlations</a:t>
              </a:r>
            </a:p>
            <a:p>
              <a:pPr algn="ctr"/>
              <a:r>
                <a:rPr lang="en-US" sz="1400" dirty="0">
                  <a:solidFill>
                    <a:srgbClr val="30A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(Visual Stimuli &lt; Baseline)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D942D68-13BA-2646-8D1B-7D47EF6FCA7E}"/>
                </a:ext>
              </a:extLst>
            </p:cNvPr>
            <p:cNvSpPr/>
            <p:nvPr/>
          </p:nvSpPr>
          <p:spPr>
            <a:xfrm>
              <a:off x="2156722" y="1078866"/>
              <a:ext cx="1847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8C6A695-D830-EA4A-A68A-EDACD90A6EB4}"/>
              </a:ext>
            </a:extLst>
          </p:cNvPr>
          <p:cNvSpPr/>
          <p:nvPr/>
        </p:nvSpPr>
        <p:spPr>
          <a:xfrm>
            <a:off x="1145713" y="233044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BC70FF1-C44A-D748-AB57-B11810CB75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962" y="2345632"/>
            <a:ext cx="1885950" cy="15054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5A6AE9E-2FAB-0548-9423-2DE0A9EB96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4271" y="2345037"/>
            <a:ext cx="1825346" cy="150549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6745A4D-C1B7-7644-8BBD-9AC481D534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2567" y="2356764"/>
            <a:ext cx="1856780" cy="150549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0AA7A66-E93F-0B48-8D40-4C0D94A91A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3636" y="2347448"/>
            <a:ext cx="1829800" cy="1500659"/>
          </a:xfrm>
          <a:prstGeom prst="rect">
            <a:avLst/>
          </a:prstGeom>
        </p:spPr>
      </p:pic>
      <p:sp>
        <p:nvSpPr>
          <p:cNvPr id="40" name="Left-Right Arrow 39">
            <a:extLst>
              <a:ext uri="{FF2B5EF4-FFF2-40B4-BE49-F238E27FC236}">
                <a16:creationId xmlns:a16="http://schemas.microsoft.com/office/drawing/2014/main" id="{0DD0FB57-5C6D-4B47-821D-2BA5C188E496}"/>
              </a:ext>
            </a:extLst>
          </p:cNvPr>
          <p:cNvSpPr/>
          <p:nvPr/>
        </p:nvSpPr>
        <p:spPr>
          <a:xfrm rot="16200000">
            <a:off x="5798119" y="4871141"/>
            <a:ext cx="396384" cy="175718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08A42A4-9DF5-A64D-9398-B942EF1C7039}"/>
              </a:ext>
            </a:extLst>
          </p:cNvPr>
          <p:cNvSpPr/>
          <p:nvPr/>
        </p:nvSpPr>
        <p:spPr>
          <a:xfrm>
            <a:off x="6682063" y="5579824"/>
            <a:ext cx="1784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superimposed on functional vs.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anatomical scan</a:t>
            </a:r>
          </a:p>
        </p:txBody>
      </p:sp>
    </p:spTree>
    <p:extLst>
      <p:ext uri="{BB962C8B-B14F-4D97-AF65-F5344CB8AC3E}">
        <p14:creationId xmlns:p14="http://schemas.microsoft.com/office/powerpoint/2010/main" val="1583760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1EE88-1F54-7447-A143-B1BF8661E324}"/>
              </a:ext>
            </a:extLst>
          </p:cNvPr>
          <p:cNvSpPr txBox="1"/>
          <p:nvPr/>
        </p:nvSpPr>
        <p:spPr>
          <a:xfrm>
            <a:off x="1381677" y="1646418"/>
            <a:ext cx="1259457" cy="65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&gt; 0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(max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&gt;= 1)</a:t>
            </a:r>
          </a:p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voxelwise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67D083-6276-C84D-BB3A-59D0C6AF3F01}"/>
              </a:ext>
            </a:extLst>
          </p:cNvPr>
          <p:cNvSpPr txBox="1"/>
          <p:nvPr/>
        </p:nvSpPr>
        <p:spPr>
          <a:xfrm>
            <a:off x="1347740" y="6072636"/>
            <a:ext cx="1259457" cy="65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&gt; 0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(max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&gt;= .5)</a:t>
            </a:r>
          </a:p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voxelwise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993A36C7-6D59-DD42-A963-F5E1217B835D}"/>
              </a:ext>
            </a:extLst>
          </p:cNvPr>
          <p:cNvSpPr/>
          <p:nvPr/>
        </p:nvSpPr>
        <p:spPr>
          <a:xfrm rot="16200000">
            <a:off x="-1678711" y="3173656"/>
            <a:ext cx="4932111" cy="155325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4736C-02FE-0943-8B7B-641646CB69BC}"/>
              </a:ext>
            </a:extLst>
          </p:cNvPr>
          <p:cNvSpPr txBox="1"/>
          <p:nvPr/>
        </p:nvSpPr>
        <p:spPr>
          <a:xfrm rot="16200000">
            <a:off x="-946598" y="2998691"/>
            <a:ext cx="2816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Effect of Changing Maximum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A77268-19B1-CC4C-99CD-7247230CF9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773" y="4605828"/>
            <a:ext cx="1885950" cy="14918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0F1D63-BF75-1E43-B6EB-A01AB174F870}"/>
              </a:ext>
            </a:extLst>
          </p:cNvPr>
          <p:cNvSpPr/>
          <p:nvPr/>
        </p:nvSpPr>
        <p:spPr>
          <a:xfrm>
            <a:off x="1062359" y="10144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63F570-FB6D-2B41-A577-CE5E00EF5A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116632"/>
            <a:ext cx="1885950" cy="15054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69DF1F-9390-C646-8FDA-3F7EF8E79D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2361230"/>
            <a:ext cx="1867722" cy="15054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101C29-1F53-F94A-A1A9-639055E25A08}"/>
              </a:ext>
            </a:extLst>
          </p:cNvPr>
          <p:cNvSpPr txBox="1"/>
          <p:nvPr/>
        </p:nvSpPr>
        <p:spPr>
          <a:xfrm>
            <a:off x="1356854" y="3918257"/>
            <a:ext cx="1259457" cy="65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&gt; 0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(max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&gt;= .8)</a:t>
            </a:r>
          </a:p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voxelwise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507899-4689-9E44-9D03-57DBD637800C}"/>
              </a:ext>
            </a:extLst>
          </p:cNvPr>
          <p:cNvGrpSpPr/>
          <p:nvPr/>
        </p:nvGrpSpPr>
        <p:grpSpPr>
          <a:xfrm>
            <a:off x="3290094" y="359689"/>
            <a:ext cx="5734742" cy="1595214"/>
            <a:chOff x="2105684" y="1078866"/>
            <a:chExt cx="5734742" cy="159521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241FD6-BF0A-3646-A9BC-DA6402145A15}"/>
                </a:ext>
              </a:extLst>
            </p:cNvPr>
            <p:cNvSpPr/>
            <p:nvPr/>
          </p:nvSpPr>
          <p:spPr>
            <a:xfrm>
              <a:off x="2128864" y="1111824"/>
              <a:ext cx="5711562" cy="1562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 descr="Screen Shot 2014-10-19 at 9.10.57 PM.png">
              <a:extLst>
                <a:ext uri="{FF2B5EF4-FFF2-40B4-BE49-F238E27FC236}">
                  <a16:creationId xmlns:a16="http://schemas.microsoft.com/office/drawing/2014/main" id="{BC363916-71F8-6349-B20A-529DC0D9B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995256" y="1144870"/>
              <a:ext cx="288393" cy="1413127"/>
            </a:xfrm>
            <a:prstGeom prst="rect">
              <a:avLst/>
            </a:prstGeom>
          </p:spPr>
        </p:pic>
        <p:pic>
          <p:nvPicPr>
            <p:cNvPr id="22" name="Picture 21" descr="Screen Shot 2014-10-19 at 9.10.57 PM.png">
              <a:extLst>
                <a:ext uri="{FF2B5EF4-FFF2-40B4-BE49-F238E27FC236}">
                  <a16:creationId xmlns:a16="http://schemas.microsoft.com/office/drawing/2014/main" id="{115627E0-5066-4A4D-B08B-873985EC5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4040" y="1229003"/>
              <a:ext cx="282765" cy="132899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2F322A-00EE-B04E-8453-E496CAE7DAAE}"/>
                </a:ext>
              </a:extLst>
            </p:cNvPr>
            <p:cNvSpPr txBox="1"/>
            <p:nvPr/>
          </p:nvSpPr>
          <p:spPr>
            <a:xfrm>
              <a:off x="2311302" y="2285681"/>
              <a:ext cx="187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74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Minimum (Threshold)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2F80D5-50E6-AD40-9791-698B8544D959}"/>
                </a:ext>
              </a:extLst>
            </p:cNvPr>
            <p:cNvSpPr txBox="1"/>
            <p:nvPr/>
          </p:nvSpPr>
          <p:spPr>
            <a:xfrm>
              <a:off x="2770018" y="1226195"/>
              <a:ext cx="956798" cy="520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Maximum</a:t>
              </a:r>
            </a:p>
            <a:p>
              <a:pPr algn="ctr"/>
              <a:endPara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421C9A-80D0-424A-9FDB-D0682FE930D2}"/>
                </a:ext>
              </a:extLst>
            </p:cNvPr>
            <p:cNvSpPr txBox="1"/>
            <p:nvPr/>
          </p:nvSpPr>
          <p:spPr>
            <a:xfrm>
              <a:off x="5735436" y="2285681"/>
              <a:ext cx="187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Minimum (Threshold)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7BAB0B-FFC1-1F4B-B3AB-E62798A40536}"/>
                </a:ext>
              </a:extLst>
            </p:cNvPr>
            <p:cNvSpPr txBox="1"/>
            <p:nvPr/>
          </p:nvSpPr>
          <p:spPr>
            <a:xfrm>
              <a:off x="6194152" y="1226195"/>
              <a:ext cx="956798" cy="520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3EFF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Maximum</a:t>
              </a:r>
            </a:p>
            <a:p>
              <a:pPr algn="ctr"/>
              <a:endParaRPr lang="en-US" sz="1400" dirty="0">
                <a:solidFill>
                  <a:srgbClr val="3EFF6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B600D96-F70D-1141-90C1-B46C303ABDCE}"/>
                </a:ext>
              </a:extLst>
            </p:cNvPr>
            <p:cNvSpPr txBox="1"/>
            <p:nvPr/>
          </p:nvSpPr>
          <p:spPr>
            <a:xfrm>
              <a:off x="2105684" y="1685108"/>
              <a:ext cx="2285466" cy="520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99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Positive Correlations</a:t>
              </a:r>
            </a:p>
            <a:p>
              <a:pPr algn="ctr"/>
              <a:r>
                <a:rPr lang="en-US" sz="1400" dirty="0">
                  <a:solidFill>
                    <a:srgbClr val="F99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(Visual Stimuli &gt; Baseline)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F4FACE-BA59-EC46-A1FD-C82CD0B774EF}"/>
                </a:ext>
              </a:extLst>
            </p:cNvPr>
            <p:cNvSpPr txBox="1"/>
            <p:nvPr/>
          </p:nvSpPr>
          <p:spPr>
            <a:xfrm>
              <a:off x="5529819" y="1652556"/>
              <a:ext cx="2285466" cy="520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30A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Negative Correlations</a:t>
              </a:r>
            </a:p>
            <a:p>
              <a:pPr algn="ctr"/>
              <a:r>
                <a:rPr lang="en-US" sz="1400" dirty="0">
                  <a:solidFill>
                    <a:srgbClr val="30A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(Visual Stimuli &lt; Baseline)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85259A9-4AF7-9442-AD6C-F314ABE457E6}"/>
                </a:ext>
              </a:extLst>
            </p:cNvPr>
            <p:cNvSpPr/>
            <p:nvPr/>
          </p:nvSpPr>
          <p:spPr>
            <a:xfrm>
              <a:off x="2156722" y="1078866"/>
              <a:ext cx="1847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6E61A5E-0668-C14F-B36F-71C4E30A6C3D}"/>
              </a:ext>
            </a:extLst>
          </p:cNvPr>
          <p:cNvSpPr txBox="1"/>
          <p:nvPr/>
        </p:nvSpPr>
        <p:spPr>
          <a:xfrm>
            <a:off x="3525863" y="2297733"/>
            <a:ext cx="5268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Recommendation:</a:t>
            </a:r>
          </a:p>
          <a:p>
            <a:r>
              <a:rPr lang="en-US" sz="1800" dirty="0"/>
              <a:t>Set maximum around the most significant voxel so that look-up table spans the full range</a:t>
            </a:r>
          </a:p>
        </p:txBody>
      </p:sp>
    </p:spTree>
    <p:extLst>
      <p:ext uri="{BB962C8B-B14F-4D97-AF65-F5344CB8AC3E}">
        <p14:creationId xmlns:p14="http://schemas.microsoft.com/office/powerpoint/2010/main" val="309717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GLM for Math Whizzes</a:t>
            </a:r>
          </a:p>
        </p:txBody>
      </p:sp>
      <p:pic>
        <p:nvPicPr>
          <p:cNvPr id="4" name="Picture 3" descr="Screen Shot 2014-10-20 at 12.45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20675" y="-616418"/>
            <a:ext cx="5302651" cy="8208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309320"/>
            <a:ext cx="2991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Friston</a:t>
            </a:r>
            <a:r>
              <a:rPr lang="en-US" sz="1600" i="1" dirty="0"/>
              <a:t> 2005, Ann. Rev. Psych.</a:t>
            </a:r>
          </a:p>
        </p:txBody>
      </p:sp>
    </p:spTree>
    <p:extLst>
      <p:ext uri="{BB962C8B-B14F-4D97-AF65-F5344CB8AC3E}">
        <p14:creationId xmlns:p14="http://schemas.microsoft.com/office/powerpoint/2010/main" val="277732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C544-6BD1-F04A-A0A5-1A5792D77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73050"/>
            <a:ext cx="7772400" cy="584775"/>
          </a:xfrm>
        </p:spPr>
        <p:txBody>
          <a:bodyPr/>
          <a:lstStyle/>
          <a:p>
            <a:r>
              <a:rPr lang="en-US" dirty="0"/>
              <a:t>A Simple Correlation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8EFA5E-F8BD-1646-B42B-0251C3472F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0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46EBA-8621-B145-97DF-D4B189AE2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Cortex (V1)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1583A-DACB-A141-A00E-2732548F3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731838"/>
            <a:ext cx="8856984" cy="5181600"/>
          </a:xfrm>
        </p:spPr>
        <p:txBody>
          <a:bodyPr/>
          <a:lstStyle/>
          <a:p>
            <a:r>
              <a:rPr lang="en-US" sz="2000" dirty="0"/>
              <a:t>To begin, let’s examine one functional voxel in visual cortex</a:t>
            </a:r>
          </a:p>
          <a:p>
            <a:r>
              <a:rPr lang="en-US" sz="2000" dirty="0"/>
              <a:t>Visual cortex is at the back of the cerebral cortex, in the occipital lobe, with primary visual cortex (V1) falling in </a:t>
            </a:r>
            <a:r>
              <a:rPr lang="en-US" sz="2000" dirty="0" err="1"/>
              <a:t>Brodman</a:t>
            </a:r>
            <a:r>
              <a:rPr lang="en-US" sz="2000" dirty="0"/>
              <a:t> Area 17 (blue in left image below)</a:t>
            </a:r>
          </a:p>
          <a:p>
            <a:r>
              <a:rPr lang="en-US" sz="2000" dirty="0"/>
              <a:t>V1 and other visual areas are organized into a map of the visual field,</a:t>
            </a:r>
          </a:p>
          <a:p>
            <a:pPr lvl="1"/>
            <a:r>
              <a:rPr lang="en-US" sz="1600" dirty="0"/>
              <a:t>the centre (where our participant is fixating) at the pole and more </a:t>
            </a:r>
            <a:r>
              <a:rPr lang="en-US" sz="1600" dirty="0" err="1"/>
              <a:t>periphearl</a:t>
            </a:r>
            <a:r>
              <a:rPr lang="en-US" sz="1600" dirty="0"/>
              <a:t> locations represented farther forward</a:t>
            </a:r>
          </a:p>
          <a:p>
            <a:r>
              <a:rPr lang="en-US" sz="2000" dirty="0"/>
              <a:t>Because our stimuli were relatively small and near fixation, we expect parafoveal activation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A52CA-2A45-3A47-A10C-BF2374DA5C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375"/>
          <a:stretch/>
        </p:blipFill>
        <p:spPr>
          <a:xfrm>
            <a:off x="3995936" y="3738023"/>
            <a:ext cx="3013124" cy="285932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1A5E8-95CA-0540-8652-EED0FA15C2A5}"/>
              </a:ext>
            </a:extLst>
          </p:cNvPr>
          <p:cNvSpPr txBox="1"/>
          <p:nvPr/>
        </p:nvSpPr>
        <p:spPr>
          <a:xfrm>
            <a:off x="7171716" y="3724576"/>
            <a:ext cx="16930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Occipital Pole represents </a:t>
            </a:r>
            <a:r>
              <a:rPr lang="en-US" sz="1600" dirty="0" err="1">
                <a:solidFill>
                  <a:srgbClr val="00FDFF"/>
                </a:solidFill>
              </a:rPr>
              <a:t>parafoveal</a:t>
            </a:r>
            <a:r>
              <a:rPr lang="en-US" sz="1600" dirty="0">
                <a:solidFill>
                  <a:srgbClr val="00FDFF"/>
                </a:solidFill>
              </a:rPr>
              <a:t> vision (near fixation point) </a:t>
            </a:r>
            <a:r>
              <a:rPr lang="en-US" sz="1600" dirty="0"/>
              <a:t>for early visual areas, V1/V2/V3</a:t>
            </a:r>
            <a:endParaRPr lang="en-US" sz="1200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3F1A7A7-677E-2F49-B6B6-81B35E5C0E7F}"/>
              </a:ext>
            </a:extLst>
          </p:cNvPr>
          <p:cNvSpPr/>
          <p:nvPr/>
        </p:nvSpPr>
        <p:spPr bwMode="auto">
          <a:xfrm rot="20184224">
            <a:off x="4400529" y="6199619"/>
            <a:ext cx="360040" cy="216024"/>
          </a:xfrm>
          <a:prstGeom prst="rightArrow">
            <a:avLst/>
          </a:prstGeom>
          <a:solidFill>
            <a:srgbClr val="00FD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B74D546-5CC6-AC45-B3F6-5791D3D1E211}"/>
              </a:ext>
            </a:extLst>
          </p:cNvPr>
          <p:cNvSpPr/>
          <p:nvPr/>
        </p:nvSpPr>
        <p:spPr bwMode="auto">
          <a:xfrm rot="10800000">
            <a:off x="6331687" y="4109081"/>
            <a:ext cx="360040" cy="216024"/>
          </a:xfrm>
          <a:prstGeom prst="rightArrow">
            <a:avLst/>
          </a:prstGeom>
          <a:solidFill>
            <a:srgbClr val="00FD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981A8E-846F-E045-8997-5C1585585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68" y="3678304"/>
            <a:ext cx="3222928" cy="318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2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1BDE8C2-CA4A-6844-ACAC-89FCAC788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428" y="706760"/>
            <a:ext cx="3576772" cy="2639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BDC93-28F6-BB44-84FA-374A7E23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simplest case: 1 voxel, 2 states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EA7A73C-0A83-C141-AF00-2118FE555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377462"/>
            <a:ext cx="8062664" cy="718537"/>
          </a:xfrm>
        </p:spPr>
        <p:txBody>
          <a:bodyPr/>
          <a:lstStyle/>
          <a:p>
            <a:r>
              <a:rPr lang="en-US" dirty="0"/>
              <a:t>What would be the expected time course for a brain area (e.g., V1) that responded to visual stimulation?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99BB63-5713-D74E-96FD-E9C11B8EBFF9}"/>
              </a:ext>
            </a:extLst>
          </p:cNvPr>
          <p:cNvGrpSpPr/>
          <p:nvPr/>
        </p:nvGrpSpPr>
        <p:grpSpPr>
          <a:xfrm>
            <a:off x="1280728" y="1052736"/>
            <a:ext cx="6644819" cy="2073387"/>
            <a:chOff x="3059832" y="1052736"/>
            <a:chExt cx="6644819" cy="207338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F5FAE1-75A5-AB45-B697-BC2BEF564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9832" y="1052736"/>
              <a:ext cx="2794565" cy="2073387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B322875-4DCA-8947-93D8-F62897B3062F}"/>
                </a:ext>
              </a:extLst>
            </p:cNvPr>
            <p:cNvCxnSpPr/>
            <p:nvPr/>
          </p:nvCxnSpPr>
          <p:spPr>
            <a:xfrm>
              <a:off x="5220072" y="2145556"/>
              <a:ext cx="37039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4C4F30F-1BD0-5447-ADAD-7B1502032567}"/>
                </a:ext>
              </a:extLst>
            </p:cNvPr>
            <p:cNvCxnSpPr/>
            <p:nvPr/>
          </p:nvCxnSpPr>
          <p:spPr>
            <a:xfrm>
              <a:off x="9334261" y="2145556"/>
              <a:ext cx="37039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721DFE3-05B8-3442-B644-21319E1F946B}"/>
              </a:ext>
            </a:extLst>
          </p:cNvPr>
          <p:cNvSpPr txBox="1"/>
          <p:nvPr/>
        </p:nvSpPr>
        <p:spPr>
          <a:xfrm>
            <a:off x="3811358" y="185859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Early visual cortex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87B22C-58FE-6F4E-85FE-54E77D7819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288" y="3789040"/>
            <a:ext cx="1152128" cy="13019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A1A87B-7977-F74A-8657-2350BEC67499}"/>
              </a:ext>
            </a:extLst>
          </p:cNvPr>
          <p:cNvSpPr/>
          <p:nvPr/>
        </p:nvSpPr>
        <p:spPr bwMode="auto">
          <a:xfrm>
            <a:off x="7092280" y="3789040"/>
            <a:ext cx="1080120" cy="900000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E36A05-7054-DA49-A997-B00B6D06F908}"/>
              </a:ext>
            </a:extLst>
          </p:cNvPr>
          <p:cNvSpPr/>
          <p:nvPr/>
        </p:nvSpPr>
        <p:spPr bwMode="auto">
          <a:xfrm>
            <a:off x="7229622" y="4725160"/>
            <a:ext cx="72008" cy="14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F68825-A5BF-8043-A0F3-889E852E623D}"/>
              </a:ext>
            </a:extLst>
          </p:cNvPr>
          <p:cNvSpPr txBox="1"/>
          <p:nvPr/>
        </p:nvSpPr>
        <p:spPr>
          <a:xfrm>
            <a:off x="8242176" y="4005064"/>
            <a:ext cx="79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Visual stimulation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E3CCA8-3514-4F4C-84BB-804F073E76EC}"/>
              </a:ext>
            </a:extLst>
          </p:cNvPr>
          <p:cNvGrpSpPr/>
          <p:nvPr/>
        </p:nvGrpSpPr>
        <p:grpSpPr>
          <a:xfrm>
            <a:off x="1413359" y="3612609"/>
            <a:ext cx="4940300" cy="1384300"/>
            <a:chOff x="1413359" y="3612609"/>
            <a:chExt cx="4940300" cy="13843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99C8759-A88A-D64D-B545-06085192C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3359" y="3612609"/>
              <a:ext cx="4940300" cy="13843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ED29BFD-6FFA-0946-B7B8-53D0C18FFF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00192" y="3677846"/>
              <a:ext cx="0" cy="1080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2826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D605F-39CD-5642-81F9-ADC3E2842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Neural 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B27B2-029B-FD4A-9675-79CF0A3E1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7115457" cy="165618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FFBD82-B1E6-7345-9AC4-A9D7554A7EC0}"/>
              </a:ext>
            </a:extLst>
          </p:cNvPr>
          <p:cNvCxnSpPr>
            <a:cxnSpLocks/>
          </p:cNvCxnSpPr>
          <p:nvPr/>
        </p:nvCxnSpPr>
        <p:spPr bwMode="auto">
          <a:xfrm>
            <a:off x="7308304" y="1196752"/>
            <a:ext cx="0" cy="12241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4D66F6-59DD-E444-9E87-1CE899D4F7EC}"/>
              </a:ext>
            </a:extLst>
          </p:cNvPr>
          <p:cNvSpPr txBox="1"/>
          <p:nvPr/>
        </p:nvSpPr>
        <p:spPr>
          <a:xfrm>
            <a:off x="7452320" y="1144791"/>
            <a:ext cx="151216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Because we don’t know what units the y-axis is in, nor how big the effect will be, we can arbitrarily scale the predictor from 0 to 1</a:t>
            </a:r>
          </a:p>
        </p:txBody>
      </p:sp>
    </p:spTree>
    <p:extLst>
      <p:ext uri="{BB962C8B-B14F-4D97-AF65-F5344CB8AC3E}">
        <p14:creationId xmlns:p14="http://schemas.microsoft.com/office/powerpoint/2010/main" val="71853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4925"/>
            <a:ext cx="7772400" cy="95408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BOLD Time Course</a:t>
            </a:r>
            <a:br>
              <a:rPr lang="en-US" altLang="en-US">
                <a:ea typeface="ＭＳ Ｐゴシック" charset="-128"/>
              </a:rPr>
            </a:br>
            <a:r>
              <a:rPr lang="en-US" altLang="en-US" sz="2400">
                <a:solidFill>
                  <a:schemeClr val="tx1"/>
                </a:solidFill>
                <a:ea typeface="ＭＳ Ｐゴシック" charset="-128"/>
              </a:rPr>
              <a:t>Blood Oxygenation Level-Dependent Signal</a:t>
            </a:r>
            <a:endParaRPr lang="en-US" altLang="en-US">
              <a:solidFill>
                <a:schemeClr val="tx1"/>
              </a:solidFill>
              <a:ea typeface="ＭＳ Ｐゴシック" charset="-128"/>
            </a:endParaRPr>
          </a:p>
        </p:txBody>
      </p:sp>
      <p:grpSp>
        <p:nvGrpSpPr>
          <p:cNvPr id="32770" name="Group 31"/>
          <p:cNvGrpSpPr>
            <a:grpSpLocks/>
          </p:cNvGrpSpPr>
          <p:nvPr/>
        </p:nvGrpSpPr>
        <p:grpSpPr bwMode="auto">
          <a:xfrm>
            <a:off x="1146175" y="1196975"/>
            <a:ext cx="7386638" cy="3168650"/>
            <a:chOff x="1146649" y="1196752"/>
            <a:chExt cx="7385791" cy="3168352"/>
          </a:xfrm>
        </p:grpSpPr>
        <p:sp>
          <p:nvSpPr>
            <p:cNvPr id="32771" name="TextBox 7"/>
            <p:cNvSpPr txBox="1">
              <a:spLocks noChangeArrowheads="1"/>
            </p:cNvSpPr>
            <p:nvPr/>
          </p:nvSpPr>
          <p:spPr bwMode="auto">
            <a:xfrm>
              <a:off x="3666928" y="1196752"/>
              <a:ext cx="18611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200"/>
                <a:t>Positive BOLD response</a:t>
              </a:r>
            </a:p>
          </p:txBody>
        </p:sp>
        <p:sp>
          <p:nvSpPr>
            <p:cNvPr id="32772" name="Right Brace 8"/>
            <p:cNvSpPr>
              <a:spLocks/>
            </p:cNvSpPr>
            <p:nvPr/>
          </p:nvSpPr>
          <p:spPr bwMode="auto">
            <a:xfrm rot="-5400000">
              <a:off x="4423012" y="656692"/>
              <a:ext cx="288032" cy="2088232"/>
            </a:xfrm>
            <a:prstGeom prst="rightBrace">
              <a:avLst>
                <a:gd name="adj1" fmla="val 8324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495300" indent="-4953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2773" name="TextBox 11"/>
            <p:cNvSpPr txBox="1">
              <a:spLocks noChangeArrowheads="1"/>
            </p:cNvSpPr>
            <p:nvPr/>
          </p:nvSpPr>
          <p:spPr bwMode="auto">
            <a:xfrm>
              <a:off x="2514800" y="2708920"/>
              <a:ext cx="5439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/>
                <a:t>Initial</a:t>
              </a:r>
              <a:br>
                <a:rPr lang="en-US" altLang="en-US" sz="1200"/>
              </a:br>
              <a:r>
                <a:rPr lang="en-US" altLang="en-US" sz="1200"/>
                <a:t>Dip</a:t>
              </a:r>
            </a:p>
          </p:txBody>
        </p:sp>
        <p:cxnSp>
          <p:nvCxnSpPr>
            <p:cNvPr id="32774" name="Straight Arrow Connector 10"/>
            <p:cNvCxnSpPr>
              <a:cxnSpLocks noChangeShapeType="1"/>
            </p:cNvCxnSpPr>
            <p:nvPr/>
          </p:nvCxnSpPr>
          <p:spPr bwMode="auto">
            <a:xfrm>
              <a:off x="2963093" y="3005816"/>
              <a:ext cx="199779" cy="3511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75" name="Straight Connector 13"/>
            <p:cNvCxnSpPr>
              <a:cxnSpLocks noChangeShapeType="1"/>
            </p:cNvCxnSpPr>
            <p:nvPr/>
          </p:nvCxnSpPr>
          <p:spPr bwMode="auto">
            <a:xfrm>
              <a:off x="2082752" y="1556792"/>
              <a:ext cx="0" cy="2808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76" name="Straight Connector 16"/>
            <p:cNvCxnSpPr>
              <a:cxnSpLocks noChangeShapeType="1"/>
            </p:cNvCxnSpPr>
            <p:nvPr/>
          </p:nvCxnSpPr>
          <p:spPr bwMode="auto">
            <a:xfrm flipH="1" flipV="1">
              <a:off x="2082752" y="3385060"/>
              <a:ext cx="5680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77" name="Freeform 6"/>
            <p:cNvSpPr>
              <a:spLocks/>
            </p:cNvSpPr>
            <p:nvPr/>
          </p:nvSpPr>
          <p:spPr bwMode="auto">
            <a:xfrm>
              <a:off x="2154761" y="1988840"/>
              <a:ext cx="5170152" cy="1630803"/>
            </a:xfrm>
            <a:custGeom>
              <a:avLst/>
              <a:gdLst>
                <a:gd name="T0" fmla="*/ 0 w 5170152"/>
                <a:gd name="T1" fmla="*/ 1380400 h 1630803"/>
                <a:gd name="T2" fmla="*/ 918024 w 5170152"/>
                <a:gd name="T3" fmla="*/ 1394204 h 1630803"/>
                <a:gd name="T4" fmla="*/ 1007756 w 5170152"/>
                <a:gd name="T5" fmla="*/ 1491291 h 1630803"/>
                <a:gd name="T6" fmla="*/ 1125097 w 5170152"/>
                <a:gd name="T7" fmla="*/ 1380400 h 1630803"/>
                <a:gd name="T8" fmla="*/ 1366682 w 5170152"/>
                <a:gd name="T9" fmla="*/ 117334 h 1630803"/>
                <a:gd name="T10" fmla="*/ 1504161 w 5170152"/>
                <a:gd name="T11" fmla="*/ 0 h 1630803"/>
                <a:gd name="T12" fmla="*/ 1656358 w 5170152"/>
                <a:gd name="T13" fmla="*/ 90070 h 1630803"/>
                <a:gd name="T14" fmla="*/ 1801536 w 5170152"/>
                <a:gd name="T15" fmla="*/ 193256 h 1630803"/>
                <a:gd name="T16" fmla="*/ 2153561 w 5170152"/>
                <a:gd name="T17" fmla="*/ 296786 h 1630803"/>
                <a:gd name="T18" fmla="*/ 2829999 w 5170152"/>
                <a:gd name="T19" fmla="*/ 303688 h 1630803"/>
                <a:gd name="T20" fmla="*/ 3189040 w 5170152"/>
                <a:gd name="T21" fmla="*/ 311164 h 1630803"/>
                <a:gd name="T22" fmla="*/ 3347339 w 5170152"/>
                <a:gd name="T23" fmla="*/ 380414 h 1630803"/>
                <a:gd name="T24" fmla="*/ 3423609 w 5170152"/>
                <a:gd name="T25" fmla="*/ 690200 h 1630803"/>
                <a:gd name="T26" fmla="*/ 3540949 w 5170152"/>
                <a:gd name="T27" fmla="*/ 1221654 h 1630803"/>
                <a:gd name="T28" fmla="*/ 3685900 w 5170152"/>
                <a:gd name="T29" fmla="*/ 1552950 h 1630803"/>
                <a:gd name="T30" fmla="*/ 3927486 w 5170152"/>
                <a:gd name="T31" fmla="*/ 1621970 h 1630803"/>
                <a:gd name="T32" fmla="*/ 4315161 w 5170152"/>
                <a:gd name="T33" fmla="*/ 1512686 h 1630803"/>
                <a:gd name="T34" fmla="*/ 4755891 w 5170152"/>
                <a:gd name="T35" fmla="*/ 1409041 h 1630803"/>
                <a:gd name="T36" fmla="*/ 5170152 w 5170152"/>
                <a:gd name="T37" fmla="*/ 1408926 h 16308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170152" h="1630803">
                  <a:moveTo>
                    <a:pt x="0" y="1380400"/>
                  </a:moveTo>
                  <a:lnTo>
                    <a:pt x="918024" y="1394204"/>
                  </a:lnTo>
                  <a:lnTo>
                    <a:pt x="1007756" y="1491291"/>
                  </a:lnTo>
                  <a:cubicBezTo>
                    <a:pt x="1088967" y="1475378"/>
                    <a:pt x="1085983" y="1417364"/>
                    <a:pt x="1125097" y="1380400"/>
                  </a:cubicBezTo>
                  <a:lnTo>
                    <a:pt x="1366682" y="117334"/>
                  </a:lnTo>
                  <a:cubicBezTo>
                    <a:pt x="1444910" y="23007"/>
                    <a:pt x="1446641" y="39111"/>
                    <a:pt x="1504161" y="0"/>
                  </a:cubicBezTo>
                  <a:cubicBezTo>
                    <a:pt x="1538673" y="27608"/>
                    <a:pt x="1621846" y="62462"/>
                    <a:pt x="1656358" y="90070"/>
                  </a:cubicBezTo>
                  <a:lnTo>
                    <a:pt x="1801536" y="193256"/>
                  </a:lnTo>
                  <a:cubicBezTo>
                    <a:pt x="1921178" y="204759"/>
                    <a:pt x="2033919" y="285283"/>
                    <a:pt x="2153561" y="296786"/>
                  </a:cubicBezTo>
                  <a:lnTo>
                    <a:pt x="2829999" y="303688"/>
                  </a:lnTo>
                  <a:lnTo>
                    <a:pt x="3189040" y="311164"/>
                  </a:lnTo>
                  <a:lnTo>
                    <a:pt x="3347339" y="380414"/>
                  </a:lnTo>
                  <a:cubicBezTo>
                    <a:pt x="3374949" y="500049"/>
                    <a:pt x="3395999" y="570565"/>
                    <a:pt x="3423609" y="690200"/>
                  </a:cubicBezTo>
                  <a:lnTo>
                    <a:pt x="3540949" y="1221654"/>
                  </a:lnTo>
                  <a:lnTo>
                    <a:pt x="3685900" y="1552950"/>
                  </a:lnTo>
                  <a:cubicBezTo>
                    <a:pt x="3750323" y="1619669"/>
                    <a:pt x="3834303" y="1646223"/>
                    <a:pt x="3927486" y="1621970"/>
                  </a:cubicBezTo>
                  <a:lnTo>
                    <a:pt x="4315161" y="1512686"/>
                  </a:lnTo>
                  <a:lnTo>
                    <a:pt x="4755891" y="1409041"/>
                  </a:lnTo>
                  <a:lnTo>
                    <a:pt x="5170152" y="1408926"/>
                  </a:lnTo>
                </a:path>
              </a:pathLst>
            </a:custGeom>
            <a:noFill/>
            <a:ln w="38100" cmpd="sng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778" name="TextBox 18"/>
            <p:cNvSpPr txBox="1">
              <a:spLocks noChangeArrowheads="1"/>
            </p:cNvSpPr>
            <p:nvPr/>
          </p:nvSpPr>
          <p:spPr bwMode="auto">
            <a:xfrm>
              <a:off x="3738936" y="2431921"/>
              <a:ext cx="8945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200"/>
                <a:t>Overshoot</a:t>
              </a:r>
            </a:p>
          </p:txBody>
        </p:sp>
        <p:cxnSp>
          <p:nvCxnSpPr>
            <p:cNvPr id="32779" name="Straight Arrow Connector 19"/>
            <p:cNvCxnSpPr>
              <a:cxnSpLocks noChangeShapeType="1"/>
            </p:cNvCxnSpPr>
            <p:nvPr/>
          </p:nvCxnSpPr>
          <p:spPr bwMode="auto">
            <a:xfrm flipH="1" flipV="1">
              <a:off x="3666928" y="2132856"/>
              <a:ext cx="144016" cy="3600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0" name="Right Brace 21"/>
            <p:cNvSpPr>
              <a:spLocks/>
            </p:cNvSpPr>
            <p:nvPr/>
          </p:nvSpPr>
          <p:spPr bwMode="auto">
            <a:xfrm rot="-5400000">
              <a:off x="6259216" y="2564904"/>
              <a:ext cx="216024" cy="108012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495300" indent="-4953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2781" name="TextBox 22"/>
            <p:cNvSpPr txBox="1">
              <a:spLocks noChangeArrowheads="1"/>
            </p:cNvSpPr>
            <p:nvPr/>
          </p:nvSpPr>
          <p:spPr bwMode="auto">
            <a:xfrm>
              <a:off x="5827168" y="2570420"/>
              <a:ext cx="11082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/>
                <a:t>Post-stimulus</a:t>
              </a:r>
              <a:br>
                <a:rPr lang="en-US" altLang="en-US" sz="1200"/>
              </a:br>
              <a:r>
                <a:rPr lang="en-US" altLang="en-US" sz="1200"/>
                <a:t>Undershoot</a:t>
              </a:r>
            </a:p>
          </p:txBody>
        </p:sp>
        <p:sp>
          <p:nvSpPr>
            <p:cNvPr id="32782" name="TextBox 23"/>
            <p:cNvSpPr txBox="1">
              <a:spLocks noChangeArrowheads="1"/>
            </p:cNvSpPr>
            <p:nvPr/>
          </p:nvSpPr>
          <p:spPr bwMode="auto">
            <a:xfrm>
              <a:off x="1794720" y="3212976"/>
              <a:ext cx="270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/>
                <a:t>0</a:t>
              </a:r>
            </a:p>
          </p:txBody>
        </p:sp>
        <p:sp>
          <p:nvSpPr>
            <p:cNvPr id="32783" name="TextBox 24"/>
            <p:cNvSpPr txBox="1">
              <a:spLocks noChangeArrowheads="1"/>
            </p:cNvSpPr>
            <p:nvPr/>
          </p:nvSpPr>
          <p:spPr bwMode="auto">
            <a:xfrm>
              <a:off x="1794720" y="2736601"/>
              <a:ext cx="270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/>
                <a:t>1</a:t>
              </a:r>
            </a:p>
          </p:txBody>
        </p:sp>
        <p:sp>
          <p:nvSpPr>
            <p:cNvPr id="32784" name="TextBox 25"/>
            <p:cNvSpPr txBox="1">
              <a:spLocks noChangeArrowheads="1"/>
            </p:cNvSpPr>
            <p:nvPr/>
          </p:nvSpPr>
          <p:spPr bwMode="auto">
            <a:xfrm>
              <a:off x="1794720" y="2260225"/>
              <a:ext cx="270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/>
                <a:t>2</a:t>
              </a:r>
            </a:p>
          </p:txBody>
        </p:sp>
        <p:sp>
          <p:nvSpPr>
            <p:cNvPr id="32785" name="TextBox 26"/>
            <p:cNvSpPr txBox="1">
              <a:spLocks noChangeArrowheads="1"/>
            </p:cNvSpPr>
            <p:nvPr/>
          </p:nvSpPr>
          <p:spPr bwMode="auto">
            <a:xfrm>
              <a:off x="1794720" y="1783849"/>
              <a:ext cx="270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/>
                <a:t>3</a:t>
              </a:r>
            </a:p>
          </p:txBody>
        </p:sp>
        <p:sp>
          <p:nvSpPr>
            <p:cNvPr id="32786" name="TextBox 17"/>
            <p:cNvSpPr txBox="1">
              <a:spLocks noChangeArrowheads="1"/>
            </p:cNvSpPr>
            <p:nvPr/>
          </p:nvSpPr>
          <p:spPr bwMode="auto">
            <a:xfrm rot="-5400000">
              <a:off x="421579" y="2569895"/>
              <a:ext cx="20964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BOLD Response</a:t>
              </a:r>
              <a:br>
                <a:rPr lang="en-US" altLang="en-US" sz="1800"/>
              </a:br>
              <a:r>
                <a:rPr lang="en-US" altLang="en-US" sz="1800"/>
                <a:t>(% signal change)</a:t>
              </a:r>
            </a:p>
          </p:txBody>
        </p:sp>
        <p:sp>
          <p:nvSpPr>
            <p:cNvPr id="32787" name="TextBox 28"/>
            <p:cNvSpPr txBox="1">
              <a:spLocks noChangeArrowheads="1"/>
            </p:cNvSpPr>
            <p:nvPr/>
          </p:nvSpPr>
          <p:spPr bwMode="auto">
            <a:xfrm>
              <a:off x="7843392" y="3212976"/>
              <a:ext cx="6890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Time</a:t>
              </a:r>
            </a:p>
          </p:txBody>
        </p:sp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>
              <a:off x="3018856" y="3645024"/>
              <a:ext cx="2448272" cy="144016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marL="495300" indent="-4953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2789" name="TextBox 33"/>
            <p:cNvSpPr txBox="1">
              <a:spLocks noChangeArrowheads="1"/>
            </p:cNvSpPr>
            <p:nvPr/>
          </p:nvSpPr>
          <p:spPr bwMode="auto">
            <a:xfrm>
              <a:off x="3378896" y="3861048"/>
              <a:ext cx="7747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66FFFF"/>
                  </a:solidFill>
                </a:rPr>
                <a:t>Stimulus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6431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EF3FE-3D46-DA45-865A-228F75F3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the HRF: Two-gamma function</a:t>
            </a:r>
          </a:p>
        </p:txBody>
      </p:sp>
      <p:pic>
        <p:nvPicPr>
          <p:cNvPr id="4" name="Content Placeholder 3" descr="A close up of a map&#10;&#10;Description automatically generated">
            <a:extLst>
              <a:ext uri="{FF2B5EF4-FFF2-40B4-BE49-F238E27FC236}">
                <a16:creationId xmlns:a16="http://schemas.microsoft.com/office/drawing/2014/main" id="{63137958-AF5F-2A49-96F4-81CA5D810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0" y="914400"/>
            <a:ext cx="3454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4754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8202</TotalTime>
  <Words>1289</Words>
  <Application>Microsoft Macintosh PowerPoint</Application>
  <PresentationFormat>On-screen Show (4:3)</PresentationFormat>
  <Paragraphs>257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Times New Roman</vt:lpstr>
      <vt:lpstr>Default Design</vt:lpstr>
      <vt:lpstr>Image</vt:lpstr>
      <vt:lpstr>fMRI Analysis with emphasis on the General Linear Model</vt:lpstr>
      <vt:lpstr>Course Approach</vt:lpstr>
      <vt:lpstr>The GLM for Math Whizzes</vt:lpstr>
      <vt:lpstr>A Simple Correlation</vt:lpstr>
      <vt:lpstr>Visual Cortex (V1)</vt:lpstr>
      <vt:lpstr>The simplest case: 1 voxel, 2 states</vt:lpstr>
      <vt:lpstr>Expected Neural Activity</vt:lpstr>
      <vt:lpstr>BOLD Time Course Blood Oxygenation Level-Dependent Signal</vt:lpstr>
      <vt:lpstr>Modelling the HRF: Two-gamma function</vt:lpstr>
      <vt:lpstr>Incorporating the HRF</vt:lpstr>
      <vt:lpstr>Predicted vs. Actual Time Course</vt:lpstr>
      <vt:lpstr>Pearson Correlation</vt:lpstr>
      <vt:lpstr>Y-Axis Converted to %BSC</vt:lpstr>
      <vt:lpstr>Alternative to %BSC</vt:lpstr>
      <vt:lpstr>Units don’t affect r</vt:lpstr>
      <vt:lpstr>Which time course shows the clearest evidence of a visual stimulation effect? Which shows the least?</vt:lpstr>
      <vt:lpstr>PowerPoint Presentation</vt:lpstr>
      <vt:lpstr>Understanding correlations</vt:lpstr>
      <vt:lpstr>fMRI Statistics</vt:lpstr>
      <vt:lpstr>Which data is more trustworthy?</vt:lpstr>
      <vt:lpstr>Degrees of Freedom</vt:lpstr>
      <vt:lpstr>Statistical Errors</vt:lpstr>
      <vt:lpstr>Statistical significance</vt:lpstr>
      <vt:lpstr>Voxelwise statistical tests Just a few more times…</vt:lpstr>
      <vt:lpstr>PowerPoint Presentation</vt:lpstr>
      <vt:lpstr>PowerPoint Presentation</vt:lpstr>
      <vt:lpstr>PowerPoint Presentation</vt:lpstr>
      <vt:lpstr>PowerPoint Presentation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Variability of HRF</dc:title>
  <dc:creator>jculham</dc:creator>
  <cp:lastModifiedBy>Jody Culham</cp:lastModifiedBy>
  <cp:revision>547</cp:revision>
  <dcterms:created xsi:type="dcterms:W3CDTF">2001-12-18T03:45:32Z</dcterms:created>
  <dcterms:modified xsi:type="dcterms:W3CDTF">2020-10-07T02:54:13Z</dcterms:modified>
</cp:coreProperties>
</file>