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497" r:id="rId2"/>
    <p:sldId id="1113" r:id="rId3"/>
    <p:sldId id="558" r:id="rId4"/>
    <p:sldId id="546" r:id="rId5"/>
    <p:sldId id="545" r:id="rId6"/>
    <p:sldId id="547" r:id="rId7"/>
    <p:sldId id="548" r:id="rId8"/>
    <p:sldId id="549" r:id="rId9"/>
    <p:sldId id="552" r:id="rId10"/>
    <p:sldId id="551" r:id="rId11"/>
    <p:sldId id="1112" r:id="rId12"/>
    <p:sldId id="550" r:id="rId13"/>
    <p:sldId id="553" r:id="rId14"/>
    <p:sldId id="554" r:id="rId15"/>
    <p:sldId id="555" r:id="rId16"/>
    <p:sldId id="1114" r:id="rId17"/>
    <p:sldId id="1105" r:id="rId18"/>
    <p:sldId id="1107" r:id="rId19"/>
    <p:sldId id="1106" r:id="rId20"/>
    <p:sldId id="1115" r:id="rId21"/>
    <p:sldId id="1116" r:id="rId22"/>
    <p:sldId id="1117" r:id="rId23"/>
    <p:sldId id="1118" r:id="rId24"/>
    <p:sldId id="1108" r:id="rId25"/>
    <p:sldId id="608" r:id="rId26"/>
    <p:sldId id="1110" r:id="rId27"/>
    <p:sldId id="1109" r:id="rId28"/>
  </p:sldIdLst>
  <p:sldSz cx="9144000" cy="6858000" type="screen4x3"/>
  <p:notesSz cx="7315200" cy="9601200"/>
  <p:defaultTextStyle>
    <a:defPPr>
      <a:defRPr lang="en-CA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2" userDrawn="1">
          <p15:clr>
            <a:srgbClr val="A4A3A4"/>
          </p15:clr>
        </p15:guide>
        <p15:guide id="2" orient="horz" pos="2795" userDrawn="1">
          <p15:clr>
            <a:srgbClr val="A4A3A4"/>
          </p15:clr>
        </p15:guide>
        <p15:guide id="3" pos="215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0000"/>
    <a:srgbClr val="4C4C4C"/>
    <a:srgbClr val="720015"/>
    <a:srgbClr val="666666"/>
    <a:srgbClr val="FF66FF"/>
    <a:srgbClr val="656565"/>
    <a:srgbClr val="999999"/>
    <a:srgbClr val="FD75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42"/>
    <p:restoredTop sz="93333"/>
  </p:normalViewPr>
  <p:slideViewPr>
    <p:cSldViewPr>
      <p:cViewPr varScale="1">
        <p:scale>
          <a:sx n="119" d="100"/>
          <a:sy n="119" d="100"/>
        </p:scale>
        <p:origin x="1272" y="192"/>
      </p:cViewPr>
      <p:guideLst>
        <p:guide orient="horz" pos="482"/>
        <p:guide orient="horz" pos="2795"/>
        <p:guide pos="215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075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E975DCA4-AD0E-9444-8D04-43EC0107B18C}" type="slidenum">
              <a:rPr lang="en-CA" altLang="x-none"/>
              <a:pPr/>
              <a:t>‹#›</a:t>
            </a:fld>
            <a:endParaRPr lang="en-CA" altLang="x-non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03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003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B56898A3-BE6E-2747-91A6-AB867BB030B1}" type="slidenum">
              <a:rPr lang="en-CA" altLang="x-none"/>
              <a:pPr/>
              <a:t>‹#›</a:t>
            </a:fld>
            <a:endParaRPr lang="en-CA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2928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686DEF-6ABE-B744-B4F2-3CCEEF5B6127}" type="slidenum">
              <a:rPr lang="en-CA" altLang="x-none"/>
              <a:pPr/>
              <a:t>‹#›</a:t>
            </a:fld>
            <a:endParaRPr lang="en-CA" altLang="x-none"/>
          </a:p>
        </p:txBody>
      </p:sp>
    </p:spTree>
    <p:extLst>
      <p:ext uri="{BB962C8B-B14F-4D97-AF65-F5344CB8AC3E}">
        <p14:creationId xmlns:p14="http://schemas.microsoft.com/office/powerpoint/2010/main" val="570899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B494AA-6248-A647-8E5C-9CA77F6DF6F9}" type="slidenum">
              <a:rPr lang="en-CA" altLang="x-none"/>
              <a:pPr/>
              <a:t>‹#›</a:t>
            </a:fld>
            <a:endParaRPr lang="en-CA" altLang="x-none"/>
          </a:p>
        </p:txBody>
      </p:sp>
    </p:spTree>
    <p:extLst>
      <p:ext uri="{BB962C8B-B14F-4D97-AF65-F5344CB8AC3E}">
        <p14:creationId xmlns:p14="http://schemas.microsoft.com/office/powerpoint/2010/main" val="776076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CAB11C-B589-4844-A04E-11AB7B73B8E0}" type="slidenum">
              <a:rPr lang="en-CA" altLang="x-none"/>
              <a:pPr/>
              <a:t>‹#›</a:t>
            </a:fld>
            <a:endParaRPr lang="en-CA" altLang="x-none"/>
          </a:p>
        </p:txBody>
      </p:sp>
    </p:spTree>
    <p:extLst>
      <p:ext uri="{BB962C8B-B14F-4D97-AF65-F5344CB8AC3E}">
        <p14:creationId xmlns:p14="http://schemas.microsoft.com/office/powerpoint/2010/main" val="1847328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7873B8-D743-D246-A3C0-3FE7EFBB47FA}" type="slidenum">
              <a:rPr lang="en-CA" altLang="x-none"/>
              <a:pPr/>
              <a:t>‹#›</a:t>
            </a:fld>
            <a:endParaRPr lang="en-CA" altLang="x-none"/>
          </a:p>
        </p:txBody>
      </p:sp>
    </p:spTree>
    <p:extLst>
      <p:ext uri="{BB962C8B-B14F-4D97-AF65-F5344CB8AC3E}">
        <p14:creationId xmlns:p14="http://schemas.microsoft.com/office/powerpoint/2010/main" val="154844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C980EE-67CC-EC42-B227-C8314B3089E4}" type="slidenum">
              <a:rPr lang="en-CA" altLang="x-none"/>
              <a:pPr/>
              <a:t>‹#›</a:t>
            </a:fld>
            <a:endParaRPr lang="en-CA" altLang="x-none"/>
          </a:p>
        </p:txBody>
      </p:sp>
    </p:spTree>
    <p:extLst>
      <p:ext uri="{BB962C8B-B14F-4D97-AF65-F5344CB8AC3E}">
        <p14:creationId xmlns:p14="http://schemas.microsoft.com/office/powerpoint/2010/main" val="1862445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74ED3D-75F2-794C-93FC-E7B149BC6597}" type="slidenum">
              <a:rPr lang="en-CA" altLang="x-none"/>
              <a:pPr/>
              <a:t>‹#›</a:t>
            </a:fld>
            <a:endParaRPr lang="en-CA" altLang="x-none"/>
          </a:p>
        </p:txBody>
      </p:sp>
    </p:spTree>
    <p:extLst>
      <p:ext uri="{BB962C8B-B14F-4D97-AF65-F5344CB8AC3E}">
        <p14:creationId xmlns:p14="http://schemas.microsoft.com/office/powerpoint/2010/main" val="39366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3607EB-32AF-734C-BA85-95F6E18D3B02}" type="slidenum">
              <a:rPr lang="en-CA" altLang="x-none"/>
              <a:pPr/>
              <a:t>‹#›</a:t>
            </a:fld>
            <a:endParaRPr lang="en-CA" altLang="x-none"/>
          </a:p>
        </p:txBody>
      </p:sp>
    </p:spTree>
    <p:extLst>
      <p:ext uri="{BB962C8B-B14F-4D97-AF65-F5344CB8AC3E}">
        <p14:creationId xmlns:p14="http://schemas.microsoft.com/office/powerpoint/2010/main" val="2014794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EBCCDF-7DEF-BA43-85BA-B7FEC5365273}" type="slidenum">
              <a:rPr lang="en-CA" altLang="x-none"/>
              <a:pPr/>
              <a:t>‹#›</a:t>
            </a:fld>
            <a:endParaRPr lang="en-CA" altLang="x-none"/>
          </a:p>
        </p:txBody>
      </p:sp>
    </p:spTree>
    <p:extLst>
      <p:ext uri="{BB962C8B-B14F-4D97-AF65-F5344CB8AC3E}">
        <p14:creationId xmlns:p14="http://schemas.microsoft.com/office/powerpoint/2010/main" val="1125755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C61F3E-F124-A341-8735-9B18B613E4A8}" type="slidenum">
              <a:rPr lang="en-CA" altLang="x-none"/>
              <a:pPr/>
              <a:t>‹#›</a:t>
            </a:fld>
            <a:endParaRPr lang="en-CA" altLang="x-none"/>
          </a:p>
        </p:txBody>
      </p:sp>
    </p:spTree>
    <p:extLst>
      <p:ext uri="{BB962C8B-B14F-4D97-AF65-F5344CB8AC3E}">
        <p14:creationId xmlns:p14="http://schemas.microsoft.com/office/powerpoint/2010/main" val="1234128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A75604-3938-A442-A3F0-618245463DE4}" type="slidenum">
              <a:rPr lang="en-CA" altLang="x-none"/>
              <a:pPr/>
              <a:t>‹#›</a:t>
            </a:fld>
            <a:endParaRPr lang="en-CA" altLang="x-none"/>
          </a:p>
        </p:txBody>
      </p:sp>
    </p:spTree>
    <p:extLst>
      <p:ext uri="{BB962C8B-B14F-4D97-AF65-F5344CB8AC3E}">
        <p14:creationId xmlns:p14="http://schemas.microsoft.com/office/powerpoint/2010/main" val="1593107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CDC9F5-92E5-BE4A-AEB4-F2EDF34A8C4D}" type="slidenum">
              <a:rPr lang="en-CA" altLang="x-none"/>
              <a:pPr/>
              <a:t>‹#›</a:t>
            </a:fld>
            <a:endParaRPr lang="en-CA" altLang="x-none"/>
          </a:p>
        </p:txBody>
      </p:sp>
    </p:spTree>
    <p:extLst>
      <p:ext uri="{BB962C8B-B14F-4D97-AF65-F5344CB8AC3E}">
        <p14:creationId xmlns:p14="http://schemas.microsoft.com/office/powerpoint/2010/main" val="527238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CA" altLang="x-non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x-none"/>
              <a:t>Click to edit Master text styles</a:t>
            </a:r>
          </a:p>
          <a:p>
            <a:pPr lvl="1"/>
            <a:r>
              <a:rPr lang="en-CA" altLang="x-none"/>
              <a:t>Second level</a:t>
            </a:r>
          </a:p>
          <a:p>
            <a:pPr lvl="2"/>
            <a:r>
              <a:rPr lang="en-CA" altLang="x-none"/>
              <a:t>Third level</a:t>
            </a:r>
          </a:p>
          <a:p>
            <a:pPr lvl="3"/>
            <a:r>
              <a:rPr lang="en-CA" altLang="x-none"/>
              <a:t>Fourth level</a:t>
            </a:r>
          </a:p>
          <a:p>
            <a:pPr lvl="4"/>
            <a:r>
              <a:rPr lang="en-CA" altLang="x-none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fld id="{CAA14FE9-6C51-6544-8DC8-989279AA209B}" type="slidenum">
              <a:rPr lang="en-CA" altLang="x-none"/>
              <a:pPr/>
              <a:t>‹#›</a:t>
            </a:fld>
            <a:endParaRPr lang="en-CA" altLang="x-none"/>
          </a:p>
        </p:txBody>
      </p:sp>
      <p:pic>
        <p:nvPicPr>
          <p:cNvPr id="1031" name="Picture 18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9313" y="6491288"/>
            <a:ext cx="19446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hyperlink" Target="http://www.fmri4newbies.com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9.jpeg"/><Relationship Id="rId21" Type="http://schemas.openxmlformats.org/officeDocument/2006/relationships/image" Target="../media/image54.jpeg"/><Relationship Id="rId34" Type="http://schemas.openxmlformats.org/officeDocument/2006/relationships/image" Target="../media/image67.jpeg"/><Relationship Id="rId42" Type="http://schemas.openxmlformats.org/officeDocument/2006/relationships/image" Target="../media/image75.jpeg"/><Relationship Id="rId47" Type="http://schemas.openxmlformats.org/officeDocument/2006/relationships/image" Target="../media/image80.jpeg"/><Relationship Id="rId50" Type="http://schemas.openxmlformats.org/officeDocument/2006/relationships/image" Target="../media/image83.jpeg"/><Relationship Id="rId55" Type="http://schemas.openxmlformats.org/officeDocument/2006/relationships/image" Target="../media/image88.jpeg"/><Relationship Id="rId63" Type="http://schemas.openxmlformats.org/officeDocument/2006/relationships/image" Target="../media/image9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6" Type="http://schemas.openxmlformats.org/officeDocument/2006/relationships/image" Target="../media/image49.jpeg"/><Relationship Id="rId29" Type="http://schemas.openxmlformats.org/officeDocument/2006/relationships/image" Target="../media/image62.jpeg"/><Relationship Id="rId11" Type="http://schemas.openxmlformats.org/officeDocument/2006/relationships/image" Target="../media/image44.jpeg"/><Relationship Id="rId24" Type="http://schemas.openxmlformats.org/officeDocument/2006/relationships/image" Target="../media/image57.jpeg"/><Relationship Id="rId32" Type="http://schemas.openxmlformats.org/officeDocument/2006/relationships/image" Target="../media/image65.jpeg"/><Relationship Id="rId37" Type="http://schemas.openxmlformats.org/officeDocument/2006/relationships/image" Target="../media/image70.jpeg"/><Relationship Id="rId40" Type="http://schemas.openxmlformats.org/officeDocument/2006/relationships/image" Target="../media/image73.jpeg"/><Relationship Id="rId45" Type="http://schemas.openxmlformats.org/officeDocument/2006/relationships/image" Target="../media/image78.jpeg"/><Relationship Id="rId53" Type="http://schemas.openxmlformats.org/officeDocument/2006/relationships/image" Target="../media/image86.jpeg"/><Relationship Id="rId58" Type="http://schemas.openxmlformats.org/officeDocument/2006/relationships/image" Target="../media/image91.jpeg"/><Relationship Id="rId5" Type="http://schemas.openxmlformats.org/officeDocument/2006/relationships/image" Target="../media/image38.jpeg"/><Relationship Id="rId61" Type="http://schemas.openxmlformats.org/officeDocument/2006/relationships/image" Target="../media/image94.jpeg"/><Relationship Id="rId19" Type="http://schemas.openxmlformats.org/officeDocument/2006/relationships/image" Target="../media/image52.jpeg"/><Relationship Id="rId14" Type="http://schemas.openxmlformats.org/officeDocument/2006/relationships/image" Target="../media/image47.jpeg"/><Relationship Id="rId22" Type="http://schemas.openxmlformats.org/officeDocument/2006/relationships/image" Target="../media/image55.jpeg"/><Relationship Id="rId27" Type="http://schemas.openxmlformats.org/officeDocument/2006/relationships/image" Target="../media/image60.jpeg"/><Relationship Id="rId30" Type="http://schemas.openxmlformats.org/officeDocument/2006/relationships/image" Target="../media/image63.jpeg"/><Relationship Id="rId35" Type="http://schemas.openxmlformats.org/officeDocument/2006/relationships/image" Target="../media/image68.jpeg"/><Relationship Id="rId43" Type="http://schemas.openxmlformats.org/officeDocument/2006/relationships/image" Target="../media/image76.jpeg"/><Relationship Id="rId48" Type="http://schemas.openxmlformats.org/officeDocument/2006/relationships/image" Target="../media/image81.jpeg"/><Relationship Id="rId56" Type="http://schemas.openxmlformats.org/officeDocument/2006/relationships/image" Target="../media/image89.jpeg"/><Relationship Id="rId64" Type="http://schemas.openxmlformats.org/officeDocument/2006/relationships/image" Target="../media/image97.jpeg"/><Relationship Id="rId8" Type="http://schemas.openxmlformats.org/officeDocument/2006/relationships/image" Target="../media/image41.jpeg"/><Relationship Id="rId51" Type="http://schemas.openxmlformats.org/officeDocument/2006/relationships/image" Target="../media/image84.jpeg"/><Relationship Id="rId3" Type="http://schemas.openxmlformats.org/officeDocument/2006/relationships/image" Target="../media/image36.jpeg"/><Relationship Id="rId12" Type="http://schemas.openxmlformats.org/officeDocument/2006/relationships/image" Target="../media/image45.jpeg"/><Relationship Id="rId17" Type="http://schemas.openxmlformats.org/officeDocument/2006/relationships/image" Target="../media/image50.jpeg"/><Relationship Id="rId25" Type="http://schemas.openxmlformats.org/officeDocument/2006/relationships/image" Target="../media/image58.jpeg"/><Relationship Id="rId33" Type="http://schemas.openxmlformats.org/officeDocument/2006/relationships/image" Target="../media/image66.jpeg"/><Relationship Id="rId38" Type="http://schemas.openxmlformats.org/officeDocument/2006/relationships/image" Target="../media/image71.jpeg"/><Relationship Id="rId46" Type="http://schemas.openxmlformats.org/officeDocument/2006/relationships/image" Target="../media/image79.jpeg"/><Relationship Id="rId59" Type="http://schemas.openxmlformats.org/officeDocument/2006/relationships/image" Target="../media/image92.jpeg"/><Relationship Id="rId20" Type="http://schemas.openxmlformats.org/officeDocument/2006/relationships/image" Target="../media/image53.jpeg"/><Relationship Id="rId41" Type="http://schemas.openxmlformats.org/officeDocument/2006/relationships/image" Target="../media/image74.jpeg"/><Relationship Id="rId54" Type="http://schemas.openxmlformats.org/officeDocument/2006/relationships/image" Target="../media/image87.jpeg"/><Relationship Id="rId6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5" Type="http://schemas.openxmlformats.org/officeDocument/2006/relationships/image" Target="../media/image48.jpeg"/><Relationship Id="rId23" Type="http://schemas.openxmlformats.org/officeDocument/2006/relationships/image" Target="../media/image56.jpeg"/><Relationship Id="rId28" Type="http://schemas.openxmlformats.org/officeDocument/2006/relationships/image" Target="../media/image61.jpeg"/><Relationship Id="rId36" Type="http://schemas.openxmlformats.org/officeDocument/2006/relationships/image" Target="../media/image69.jpeg"/><Relationship Id="rId49" Type="http://schemas.openxmlformats.org/officeDocument/2006/relationships/image" Target="../media/image82.jpeg"/><Relationship Id="rId57" Type="http://schemas.openxmlformats.org/officeDocument/2006/relationships/image" Target="../media/image90.jpeg"/><Relationship Id="rId10" Type="http://schemas.openxmlformats.org/officeDocument/2006/relationships/image" Target="../media/image43.jpeg"/><Relationship Id="rId31" Type="http://schemas.openxmlformats.org/officeDocument/2006/relationships/image" Target="../media/image64.jpeg"/><Relationship Id="rId44" Type="http://schemas.openxmlformats.org/officeDocument/2006/relationships/image" Target="../media/image77.jpeg"/><Relationship Id="rId52" Type="http://schemas.openxmlformats.org/officeDocument/2006/relationships/image" Target="../media/image85.jpeg"/><Relationship Id="rId60" Type="http://schemas.openxmlformats.org/officeDocument/2006/relationships/image" Target="../media/image93.jpeg"/><Relationship Id="rId65" Type="http://schemas.openxmlformats.org/officeDocument/2006/relationships/image" Target="../media/image9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Relationship Id="rId13" Type="http://schemas.openxmlformats.org/officeDocument/2006/relationships/image" Target="../media/image46.jpeg"/><Relationship Id="rId18" Type="http://schemas.openxmlformats.org/officeDocument/2006/relationships/image" Target="../media/image51.jpeg"/><Relationship Id="rId39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60412"/>
            <a:ext cx="7772400" cy="584775"/>
          </a:xfrm>
        </p:spPr>
        <p:txBody>
          <a:bodyPr/>
          <a:lstStyle/>
          <a:p>
            <a:r>
              <a:rPr lang="en-US" altLang="en-US" b="1" dirty="0">
                <a:ea typeface="ＭＳ Ｐゴシック" charset="-128"/>
              </a:rPr>
              <a:t>Class Experiment</a:t>
            </a:r>
            <a:endParaRPr lang="en-CA" altLang="en-US" b="1" dirty="0">
              <a:ea typeface="ＭＳ Ｐゴシック" charset="-128"/>
            </a:endParaRPr>
          </a:p>
        </p:txBody>
      </p:sp>
      <p:pic>
        <p:nvPicPr>
          <p:cNvPr id="18434" name="Picture 6" descr="fMRI4Newbies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7"/>
          <p:cNvSpPr>
            <a:spLocks noChangeArrowheads="1"/>
          </p:cNvSpPr>
          <p:nvPr/>
        </p:nvSpPr>
        <p:spPr bwMode="auto">
          <a:xfrm>
            <a:off x="8302625" y="6297613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18436" name="Text Box 8"/>
          <p:cNvSpPr txBox="1">
            <a:spLocks noChangeArrowheads="1"/>
          </p:cNvSpPr>
          <p:nvPr/>
        </p:nvSpPr>
        <p:spPr bwMode="auto">
          <a:xfrm>
            <a:off x="228600" y="2133600"/>
            <a:ext cx="2208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hlinkClick r:id="rId4"/>
              </a:rPr>
              <a:t>http://www.fmri4newbies.com/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28600" y="6096000"/>
            <a:ext cx="68357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Last  Update: September 15,2020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Last Course: Psychology 9223, F2020, Western University</a:t>
            </a:r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2627313" y="115888"/>
            <a:ext cx="32956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Jody Culham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Brain and Mind Institute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Department of Psychology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Western University</a:t>
            </a:r>
          </a:p>
        </p:txBody>
      </p:sp>
      <p:grpSp>
        <p:nvGrpSpPr>
          <p:cNvPr id="18439" name="Group 8"/>
          <p:cNvGrpSpPr>
            <a:grpSpLocks/>
          </p:cNvGrpSpPr>
          <p:nvPr/>
        </p:nvGrpSpPr>
        <p:grpSpPr bwMode="auto">
          <a:xfrm>
            <a:off x="6011863" y="115888"/>
            <a:ext cx="2952750" cy="1041400"/>
            <a:chOff x="-9829600" y="1412776"/>
            <a:chExt cx="7560840" cy="2664296"/>
          </a:xfrm>
        </p:grpSpPr>
        <p:sp>
          <p:nvSpPr>
            <p:cNvPr id="18440" name="Rectangle 9"/>
            <p:cNvSpPr>
              <a:spLocks noChangeArrowheads="1"/>
            </p:cNvSpPr>
            <p:nvPr/>
          </p:nvSpPr>
          <p:spPr bwMode="auto">
            <a:xfrm>
              <a:off x="-9829600" y="1412776"/>
              <a:ext cx="7560840" cy="266429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endParaRPr>
            </a:p>
          </p:txBody>
        </p:sp>
        <p:pic>
          <p:nvPicPr>
            <p:cNvPr id="18441" name="Picture 10" descr="New_BMI_Logo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523900" y="1569920"/>
              <a:ext cx="6949440" cy="2350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83748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24" y="908720"/>
            <a:ext cx="8512552" cy="528886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579438"/>
          </a:xfrm>
        </p:spPr>
        <p:txBody>
          <a:bodyPr/>
          <a:lstStyle/>
          <a:p>
            <a:r>
              <a:rPr lang="en-US" dirty="0"/>
              <a:t>Background: Fusiform Face Area</a:t>
            </a:r>
          </a:p>
        </p:txBody>
      </p:sp>
    </p:spTree>
    <p:extLst>
      <p:ext uri="{BB962C8B-B14F-4D97-AF65-F5344CB8AC3E}">
        <p14:creationId xmlns:p14="http://schemas.microsoft.com/office/powerpoint/2010/main" val="1727020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4E5A8-26D1-A542-BACB-415642509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</a:t>
            </a:r>
            <a:r>
              <a:rPr lang="en-US" dirty="0" err="1"/>
              <a:t>LOTC</a:t>
            </a:r>
            <a:r>
              <a:rPr lang="en-US" baseline="-25000" dirty="0" err="1"/>
              <a:t>hand</a:t>
            </a:r>
            <a:endParaRPr lang="en-US" baseline="-25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6DE34-6085-0D49-8920-B669CDB57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2336800"/>
            <a:ext cx="9029700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51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908720"/>
            <a:ext cx="5430518" cy="50296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630932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Bracci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et al., 2010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9512" y="149731"/>
            <a:ext cx="8278688" cy="584775"/>
          </a:xfrm>
        </p:spPr>
        <p:txBody>
          <a:bodyPr/>
          <a:lstStyle/>
          <a:p>
            <a:r>
              <a:rPr lang="en-US" dirty="0"/>
              <a:t>Background: </a:t>
            </a:r>
            <a:r>
              <a:rPr lang="en-US" dirty="0" err="1"/>
              <a:t>LOTC</a:t>
            </a:r>
            <a:r>
              <a:rPr lang="en-US" baseline="-25000" dirty="0" err="1"/>
              <a:t>hand</a:t>
            </a:r>
            <a:endParaRPr lang="en-US" baseline="-25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3EE7B0-2897-E142-9E9E-45714B785E24}"/>
              </a:ext>
            </a:extLst>
          </p:cNvPr>
          <p:cNvSpPr txBox="1"/>
          <p:nvPr/>
        </p:nvSpPr>
        <p:spPr>
          <a:xfrm>
            <a:off x="6300192" y="854722"/>
            <a:ext cx="259228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Various regions of the </a:t>
            </a:r>
            <a:r>
              <a:rPr lang="en-US" sz="1800" dirty="0">
                <a:solidFill>
                  <a:srgbClr val="00FFFF"/>
                </a:solidFill>
              </a:rPr>
              <a:t>lateral </a:t>
            </a:r>
            <a:r>
              <a:rPr lang="en-US" sz="1800" dirty="0" err="1">
                <a:solidFill>
                  <a:srgbClr val="00FFFF"/>
                </a:solidFill>
              </a:rPr>
              <a:t>occipito</a:t>
            </a:r>
            <a:r>
              <a:rPr lang="en-US" sz="1800" dirty="0">
                <a:solidFill>
                  <a:srgbClr val="00FFFF"/>
                </a:solidFill>
              </a:rPr>
              <a:t>-temporal cortex (LOTC) </a:t>
            </a:r>
            <a:r>
              <a:rPr lang="en-US" sz="1800" dirty="0"/>
              <a:t>respond best to specific categories of visual stimuli (e.g., </a:t>
            </a:r>
            <a:r>
              <a:rPr lang="en-US" sz="1800" dirty="0">
                <a:solidFill>
                  <a:schemeClr val="tx2"/>
                </a:solidFill>
              </a:rPr>
              <a:t>hands</a:t>
            </a:r>
            <a:r>
              <a:rPr lang="en-US" sz="1800" dirty="0"/>
              <a:t>, objects, faces, </a:t>
            </a:r>
            <a:r>
              <a:rPr lang="en-US" sz="1800" dirty="0">
                <a:solidFill>
                  <a:srgbClr val="FF0000"/>
                </a:solidFill>
              </a:rPr>
              <a:t>bodies</a:t>
            </a:r>
            <a:r>
              <a:rPr lang="en-US" sz="1800" dirty="0"/>
              <a:t>, </a:t>
            </a:r>
            <a:r>
              <a:rPr lang="en-US" sz="1800" dirty="0">
                <a:solidFill>
                  <a:srgbClr val="00B050"/>
                </a:solidFill>
              </a:rPr>
              <a:t>tools</a:t>
            </a:r>
            <a:r>
              <a:rPr lang="en-US" sz="1800" dirty="0"/>
              <a:t>)</a:t>
            </a:r>
          </a:p>
          <a:p>
            <a:pPr algn="ctr"/>
            <a:endParaRPr lang="en-US" sz="1800" dirty="0"/>
          </a:p>
          <a:p>
            <a:pPr algn="ctr"/>
            <a:r>
              <a:rPr lang="en-US" sz="1800" dirty="0" err="1">
                <a:solidFill>
                  <a:schemeClr val="tx2"/>
                </a:solidFill>
              </a:rPr>
              <a:t>LOTC</a:t>
            </a:r>
            <a:r>
              <a:rPr lang="en-US" sz="1800" baseline="-25000" dirty="0" err="1">
                <a:solidFill>
                  <a:schemeClr val="tx2"/>
                </a:solidFill>
              </a:rPr>
              <a:t>hand</a:t>
            </a:r>
            <a:r>
              <a:rPr lang="en-US" sz="1800" dirty="0"/>
              <a:t> is the region that shows a preferential response for hand images</a:t>
            </a:r>
          </a:p>
          <a:p>
            <a:pPr algn="ctr"/>
            <a:endParaRPr lang="en-US" sz="1800" dirty="0"/>
          </a:p>
          <a:p>
            <a:pPr algn="ctr"/>
            <a:r>
              <a:rPr lang="en-US" sz="1800" dirty="0" err="1">
                <a:solidFill>
                  <a:srgbClr val="FF0000"/>
                </a:solidFill>
              </a:rPr>
              <a:t>Extrastriate</a:t>
            </a:r>
            <a:r>
              <a:rPr lang="en-US" sz="1800" dirty="0">
                <a:solidFill>
                  <a:srgbClr val="FF0000"/>
                </a:solidFill>
              </a:rPr>
              <a:t> body area (EBA) </a:t>
            </a:r>
            <a:r>
              <a:rPr lang="en-US" sz="1800" dirty="0"/>
              <a:t>is a region that shows a preferential response for body images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EA22967B-D597-D341-A1D0-63473E366732}"/>
              </a:ext>
            </a:extLst>
          </p:cNvPr>
          <p:cNvSpPr/>
          <p:nvPr/>
        </p:nvSpPr>
        <p:spPr bwMode="auto">
          <a:xfrm>
            <a:off x="1547664" y="4725144"/>
            <a:ext cx="288032" cy="216024"/>
          </a:xfrm>
          <a:prstGeom prst="rightArrow">
            <a:avLst/>
          </a:prstGeom>
          <a:solidFill>
            <a:schemeClr val="tx2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95300" marR="0" indent="-4953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424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Gaze Direction Modulates fMRI Activity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980727"/>
            <a:ext cx="5093249" cy="4176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800" y="980727"/>
            <a:ext cx="2855664" cy="54003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CFDC5A-68A8-C94E-B7EF-2D002E600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3" y="5301208"/>
            <a:ext cx="5093249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53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668" y="836712"/>
            <a:ext cx="7018664" cy="484328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Gaze Direction Modulates fMRI Coupling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2B4724-2EBC-B548-BF7B-4F8E546A6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5784874"/>
            <a:ext cx="7772400" cy="794792"/>
          </a:xfrm>
        </p:spPr>
        <p:txBody>
          <a:bodyPr/>
          <a:lstStyle/>
          <a:p>
            <a:r>
              <a:rPr lang="en-US" dirty="0"/>
              <a:t>Activation in the fusiform gyrus and amygdala are correlated for direct gaze but not averted gaze</a:t>
            </a:r>
          </a:p>
        </p:txBody>
      </p:sp>
    </p:spTree>
    <p:extLst>
      <p:ext uri="{BB962C8B-B14F-4D97-AF65-F5344CB8AC3E}">
        <p14:creationId xmlns:p14="http://schemas.microsoft.com/office/powerpoint/2010/main" val="4273288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Activation levels (univariate contrasts)</a:t>
            </a:r>
          </a:p>
          <a:p>
            <a:r>
              <a:rPr lang="en-US" dirty="0"/>
              <a:t>Can we replicate past studies showing greater activation for direct than indirect gaze in face-selective FFA and other areas?</a:t>
            </a:r>
          </a:p>
          <a:p>
            <a:r>
              <a:rPr lang="en-US" dirty="0"/>
              <a:t>Can we find greater activation for direct than indirect pointing in hand-selective </a:t>
            </a:r>
            <a:r>
              <a:rPr lang="en-US" dirty="0" err="1"/>
              <a:t>LOTC</a:t>
            </a:r>
            <a:r>
              <a:rPr lang="en-US" baseline="-25000" dirty="0" err="1"/>
              <a:t>hand</a:t>
            </a:r>
            <a:r>
              <a:rPr lang="en-US" dirty="0"/>
              <a:t> and other areas?</a:t>
            </a:r>
          </a:p>
          <a:p>
            <a:pPr marL="0" indent="0">
              <a:buNone/>
            </a:pPr>
            <a:r>
              <a:rPr lang="en-US" dirty="0"/>
              <a:t>Activation patterns (multivoxel pattern analysis)</a:t>
            </a:r>
          </a:p>
          <a:p>
            <a:r>
              <a:rPr lang="en-US" dirty="0"/>
              <a:t>Can we find coding not just of direct-indirect stimuli but also left vs. right stimuli within faces and within hands?</a:t>
            </a:r>
          </a:p>
          <a:p>
            <a:r>
              <a:rPr lang="en-US" dirty="0"/>
              <a:t>Can we find cross-coding of direct, left and right between faces and hands?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485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5113D1-8E52-804B-BB34-5478270990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573050"/>
            <a:ext cx="7772400" cy="584775"/>
          </a:xfrm>
        </p:spPr>
        <p:txBody>
          <a:bodyPr/>
          <a:lstStyle/>
          <a:p>
            <a:r>
              <a:rPr lang="en-US" dirty="0"/>
              <a:t>Class Experiment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4E7F629-AEA0-3A42-B82D-F3AB1B273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Design</a:t>
            </a:r>
          </a:p>
        </p:txBody>
      </p:sp>
    </p:spTree>
    <p:extLst>
      <p:ext uri="{BB962C8B-B14F-4D97-AF65-F5344CB8AC3E}">
        <p14:creationId xmlns:p14="http://schemas.microsoft.com/office/powerpoint/2010/main" val="977425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Experiment Stimuli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981168"/>
            <a:ext cx="2160000" cy="216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7464" y="981168"/>
            <a:ext cx="2160000" cy="216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4476" y="981168"/>
            <a:ext cx="2160000" cy="216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7464" y="3501248"/>
            <a:ext cx="2160000" cy="216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3501248"/>
            <a:ext cx="2160000" cy="216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7344" y="3501248"/>
            <a:ext cx="2160000" cy="216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18904" y="6021328"/>
            <a:ext cx="61494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x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8 exemplars (4 men, 4 women)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4822549-397D-124B-B834-FCA8FD8A0FE3}"/>
              </a:ext>
            </a:extLst>
          </p:cNvPr>
          <p:cNvGrpSpPr>
            <a:grpSpLocks noChangeAspect="1"/>
          </p:cNvGrpSpPr>
          <p:nvPr/>
        </p:nvGrpSpPr>
        <p:grpSpPr>
          <a:xfrm>
            <a:off x="1835728" y="1700808"/>
            <a:ext cx="143984" cy="143984"/>
            <a:chOff x="6732240" y="2780928"/>
            <a:chExt cx="576064" cy="57606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AE87E06-802B-1348-AAF3-5C2BECA51017}"/>
                </a:ext>
              </a:extLst>
            </p:cNvPr>
            <p:cNvSpPr/>
            <p:nvPr/>
          </p:nvSpPr>
          <p:spPr bwMode="auto">
            <a:xfrm>
              <a:off x="6732240" y="2780928"/>
              <a:ext cx="576064" cy="576064"/>
            </a:xfrm>
            <a:prstGeom prst="ellipse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14A2DCF-64A4-F04A-805D-08ED35DBFC74}"/>
                </a:ext>
              </a:extLst>
            </p:cNvPr>
            <p:cNvSpPr/>
            <p:nvPr/>
          </p:nvSpPr>
          <p:spPr bwMode="auto">
            <a:xfrm>
              <a:off x="6840272" y="2888960"/>
              <a:ext cx="360000" cy="360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FAF54FE-DB9A-8548-8D90-00FAF8E83203}"/>
                </a:ext>
              </a:extLst>
            </p:cNvPr>
            <p:cNvSpPr/>
            <p:nvPr/>
          </p:nvSpPr>
          <p:spPr bwMode="auto">
            <a:xfrm>
              <a:off x="6930272" y="2978960"/>
              <a:ext cx="180000" cy="180000"/>
            </a:xfrm>
            <a:prstGeom prst="ellipse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057D4E3-E74B-EA41-8D1E-A6874FEE6032}"/>
              </a:ext>
            </a:extLst>
          </p:cNvPr>
          <p:cNvGrpSpPr>
            <a:grpSpLocks noChangeAspect="1"/>
          </p:cNvGrpSpPr>
          <p:nvPr/>
        </p:nvGrpSpPr>
        <p:grpSpPr>
          <a:xfrm>
            <a:off x="4535472" y="1704024"/>
            <a:ext cx="143984" cy="143984"/>
            <a:chOff x="6732240" y="2780928"/>
            <a:chExt cx="576064" cy="57606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D03D31E-4A14-9B4F-8C46-2B77D8489E96}"/>
                </a:ext>
              </a:extLst>
            </p:cNvPr>
            <p:cNvSpPr/>
            <p:nvPr/>
          </p:nvSpPr>
          <p:spPr bwMode="auto">
            <a:xfrm>
              <a:off x="6732240" y="2780928"/>
              <a:ext cx="576064" cy="576064"/>
            </a:xfrm>
            <a:prstGeom prst="ellipse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9FE85F3-CA01-8944-B0A9-7FDC0F64E3A0}"/>
                </a:ext>
              </a:extLst>
            </p:cNvPr>
            <p:cNvSpPr/>
            <p:nvPr/>
          </p:nvSpPr>
          <p:spPr bwMode="auto">
            <a:xfrm>
              <a:off x="6840272" y="2888960"/>
              <a:ext cx="360000" cy="360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14F4EBD-B3FB-4B42-8BED-E813C7476440}"/>
                </a:ext>
              </a:extLst>
            </p:cNvPr>
            <p:cNvSpPr/>
            <p:nvPr/>
          </p:nvSpPr>
          <p:spPr bwMode="auto">
            <a:xfrm>
              <a:off x="6930272" y="2978960"/>
              <a:ext cx="180000" cy="180000"/>
            </a:xfrm>
            <a:prstGeom prst="ellipse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648333F-A956-3D41-AC7B-2CE8587A62D5}"/>
              </a:ext>
            </a:extLst>
          </p:cNvPr>
          <p:cNvGrpSpPr>
            <a:grpSpLocks noChangeAspect="1"/>
          </p:cNvGrpSpPr>
          <p:nvPr/>
        </p:nvGrpSpPr>
        <p:grpSpPr>
          <a:xfrm>
            <a:off x="7235216" y="1707240"/>
            <a:ext cx="143984" cy="143984"/>
            <a:chOff x="6732240" y="2780928"/>
            <a:chExt cx="576064" cy="576064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E7AFC3D-4F5D-1F46-A501-1B0E1BABEB70}"/>
                </a:ext>
              </a:extLst>
            </p:cNvPr>
            <p:cNvSpPr/>
            <p:nvPr/>
          </p:nvSpPr>
          <p:spPr bwMode="auto">
            <a:xfrm>
              <a:off x="6732240" y="2780928"/>
              <a:ext cx="576064" cy="576064"/>
            </a:xfrm>
            <a:prstGeom prst="ellipse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F4BC5F7-2836-1C47-B8D5-6599D41AE969}"/>
                </a:ext>
              </a:extLst>
            </p:cNvPr>
            <p:cNvSpPr/>
            <p:nvPr/>
          </p:nvSpPr>
          <p:spPr bwMode="auto">
            <a:xfrm>
              <a:off x="6840272" y="2888960"/>
              <a:ext cx="360000" cy="360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1B4E588-4C4D-2D4D-8B85-137135381AB6}"/>
                </a:ext>
              </a:extLst>
            </p:cNvPr>
            <p:cNvSpPr/>
            <p:nvPr/>
          </p:nvSpPr>
          <p:spPr bwMode="auto">
            <a:xfrm>
              <a:off x="6930272" y="2978960"/>
              <a:ext cx="180000" cy="180000"/>
            </a:xfrm>
            <a:prstGeom prst="ellipse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C57AECE-2373-1749-A1F7-2B53768392DB}"/>
              </a:ext>
            </a:extLst>
          </p:cNvPr>
          <p:cNvGrpSpPr>
            <a:grpSpLocks noChangeAspect="1"/>
          </p:cNvGrpSpPr>
          <p:nvPr/>
        </p:nvGrpSpPr>
        <p:grpSpPr>
          <a:xfrm>
            <a:off x="1835696" y="4142680"/>
            <a:ext cx="143984" cy="143984"/>
            <a:chOff x="6732240" y="2780928"/>
            <a:chExt cx="576064" cy="57606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7115161-96AF-1F46-86C4-DF536128B710}"/>
                </a:ext>
              </a:extLst>
            </p:cNvPr>
            <p:cNvSpPr/>
            <p:nvPr/>
          </p:nvSpPr>
          <p:spPr bwMode="auto">
            <a:xfrm>
              <a:off x="6732240" y="2780928"/>
              <a:ext cx="576064" cy="576064"/>
            </a:xfrm>
            <a:prstGeom prst="ellipse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7D0E6BB-2467-B54F-93A2-C0BEA3C956DD}"/>
                </a:ext>
              </a:extLst>
            </p:cNvPr>
            <p:cNvSpPr/>
            <p:nvPr/>
          </p:nvSpPr>
          <p:spPr bwMode="auto">
            <a:xfrm>
              <a:off x="6840272" y="2888960"/>
              <a:ext cx="360000" cy="360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9CFB2E0-6B92-A349-B2AC-3035BE7CEB6E}"/>
                </a:ext>
              </a:extLst>
            </p:cNvPr>
            <p:cNvSpPr/>
            <p:nvPr/>
          </p:nvSpPr>
          <p:spPr bwMode="auto">
            <a:xfrm>
              <a:off x="6930272" y="2978960"/>
              <a:ext cx="180000" cy="180000"/>
            </a:xfrm>
            <a:prstGeom prst="ellipse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765C5BA-E73F-014E-BECF-586167DAB1C3}"/>
              </a:ext>
            </a:extLst>
          </p:cNvPr>
          <p:cNvGrpSpPr>
            <a:grpSpLocks noChangeAspect="1"/>
          </p:cNvGrpSpPr>
          <p:nvPr/>
        </p:nvGrpSpPr>
        <p:grpSpPr>
          <a:xfrm>
            <a:off x="4535440" y="4145896"/>
            <a:ext cx="143984" cy="143984"/>
            <a:chOff x="6732240" y="2780928"/>
            <a:chExt cx="576064" cy="576064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66785B5-D033-D642-960B-7A6DCBD12567}"/>
                </a:ext>
              </a:extLst>
            </p:cNvPr>
            <p:cNvSpPr/>
            <p:nvPr/>
          </p:nvSpPr>
          <p:spPr bwMode="auto">
            <a:xfrm>
              <a:off x="6732240" y="2780928"/>
              <a:ext cx="576064" cy="576064"/>
            </a:xfrm>
            <a:prstGeom prst="ellipse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DA257D1-5B96-8445-B302-80B408E84893}"/>
                </a:ext>
              </a:extLst>
            </p:cNvPr>
            <p:cNvSpPr/>
            <p:nvPr/>
          </p:nvSpPr>
          <p:spPr bwMode="auto">
            <a:xfrm>
              <a:off x="6840272" y="2888960"/>
              <a:ext cx="360000" cy="360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3FD55D2-D71F-7943-8E7F-7DD895D8B88C}"/>
                </a:ext>
              </a:extLst>
            </p:cNvPr>
            <p:cNvSpPr/>
            <p:nvPr/>
          </p:nvSpPr>
          <p:spPr bwMode="auto">
            <a:xfrm>
              <a:off x="6930272" y="2978960"/>
              <a:ext cx="180000" cy="180000"/>
            </a:xfrm>
            <a:prstGeom prst="ellipse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C1C7FC1-D781-BA40-917C-4F6A9B09F7CA}"/>
              </a:ext>
            </a:extLst>
          </p:cNvPr>
          <p:cNvGrpSpPr>
            <a:grpSpLocks noChangeAspect="1"/>
          </p:cNvGrpSpPr>
          <p:nvPr/>
        </p:nvGrpSpPr>
        <p:grpSpPr>
          <a:xfrm>
            <a:off x="7235184" y="4149112"/>
            <a:ext cx="143984" cy="143984"/>
            <a:chOff x="6732240" y="2780928"/>
            <a:chExt cx="576064" cy="576064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C64E7C1-0DF5-AA4A-86C5-DDBDE0112A0B}"/>
                </a:ext>
              </a:extLst>
            </p:cNvPr>
            <p:cNvSpPr/>
            <p:nvPr/>
          </p:nvSpPr>
          <p:spPr bwMode="auto">
            <a:xfrm>
              <a:off x="6732240" y="2780928"/>
              <a:ext cx="576064" cy="576064"/>
            </a:xfrm>
            <a:prstGeom prst="ellipse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870BC70-802F-9947-99F9-B67CDD3DFEE9}"/>
                </a:ext>
              </a:extLst>
            </p:cNvPr>
            <p:cNvSpPr/>
            <p:nvPr/>
          </p:nvSpPr>
          <p:spPr bwMode="auto">
            <a:xfrm>
              <a:off x="6840272" y="2888960"/>
              <a:ext cx="360000" cy="360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D98DBEB-50AC-3146-9D1D-B3F43AF3CF0E}"/>
                </a:ext>
              </a:extLst>
            </p:cNvPr>
            <p:cNvSpPr/>
            <p:nvPr/>
          </p:nvSpPr>
          <p:spPr bwMode="auto">
            <a:xfrm>
              <a:off x="6930272" y="2978960"/>
              <a:ext cx="180000" cy="180000"/>
            </a:xfrm>
            <a:prstGeom prst="ellipse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0313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490"/>
            <a:ext cx="9036496" cy="1077218"/>
          </a:xfrm>
        </p:spPr>
        <p:txBody>
          <a:bodyPr/>
          <a:lstStyle/>
          <a:p>
            <a:r>
              <a:rPr lang="en-US" dirty="0"/>
              <a:t>Main Experiment: </a:t>
            </a:r>
            <a:br>
              <a:rPr lang="en-US" dirty="0"/>
            </a:br>
            <a:r>
              <a:rPr lang="en-US" dirty="0"/>
              <a:t>Rapid Jittered Event-Related Design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5"/>
          <a:stretch/>
        </p:blipFill>
        <p:spPr>
          <a:xfrm>
            <a:off x="640760" y="4014192"/>
            <a:ext cx="1871700" cy="18233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886" y="1317585"/>
            <a:ext cx="7886046" cy="25087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91880" y="4005064"/>
            <a:ext cx="44123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x 6 runs with diff orders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711B1D-03CD-A348-B4C0-256F56A744FA}"/>
              </a:ext>
            </a:extLst>
          </p:cNvPr>
          <p:cNvSpPr txBox="1"/>
          <p:nvPr/>
        </p:nvSpPr>
        <p:spPr>
          <a:xfrm>
            <a:off x="2771800" y="4725144"/>
            <a:ext cx="60486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rapid</a:t>
            </a:r>
            <a:r>
              <a:rPr lang="en-US" sz="1600" dirty="0"/>
              <a:t> = trials every 4-8 s</a:t>
            </a:r>
          </a:p>
          <a:p>
            <a:r>
              <a:rPr lang="en-US" sz="1600" dirty="0">
                <a:solidFill>
                  <a:schemeClr val="tx2"/>
                </a:solidFill>
              </a:rPr>
              <a:t>jittered</a:t>
            </a:r>
            <a:r>
              <a:rPr lang="en-US" sz="1600" dirty="0"/>
              <a:t> = irregular trial spacing</a:t>
            </a:r>
          </a:p>
          <a:p>
            <a:r>
              <a:rPr lang="en-US" sz="1600" dirty="0">
                <a:solidFill>
                  <a:schemeClr val="tx2"/>
                </a:solidFill>
              </a:rPr>
              <a:t>event-related </a:t>
            </a:r>
            <a:r>
              <a:rPr lang="en-US" sz="1600" dirty="0"/>
              <a:t>= measure response to single events (i.e., trials)</a:t>
            </a:r>
          </a:p>
          <a:p>
            <a:r>
              <a:rPr lang="en-US" sz="1600" dirty="0">
                <a:solidFill>
                  <a:schemeClr val="tx2"/>
                </a:solidFill>
              </a:rPr>
              <a:t>optimized</a:t>
            </a:r>
            <a:r>
              <a:rPr lang="en-US" sz="1600" dirty="0"/>
              <a:t> = each trial follows every type of trial an equal number of times</a:t>
            </a:r>
          </a:p>
        </p:txBody>
      </p:sp>
    </p:spTree>
    <p:extLst>
      <p:ext uri="{BB962C8B-B14F-4D97-AF65-F5344CB8AC3E}">
        <p14:creationId xmlns:p14="http://schemas.microsoft.com/office/powerpoint/2010/main" val="4203436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4835E-147A-474A-9CB2-C18111598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Experiment Movie Clip</a:t>
            </a:r>
          </a:p>
        </p:txBody>
      </p:sp>
      <p:pic>
        <p:nvPicPr>
          <p:cNvPr id="4" name="Online Media 3" descr="Exp1_Short.mp4">
            <a:hlinkClick r:id="" action="ppaction://media"/>
            <a:extLst>
              <a:ext uri="{FF2B5EF4-FFF2-40B4-BE49-F238E27FC236}">
                <a16:creationId xmlns:a16="http://schemas.microsoft.com/office/drawing/2014/main" id="{7610495B-2D68-6344-A3C4-9BF95E0EE2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3671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7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5113D1-8E52-804B-BB34-5478270990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573050"/>
            <a:ext cx="7772400" cy="584775"/>
          </a:xfrm>
        </p:spPr>
        <p:txBody>
          <a:bodyPr/>
          <a:lstStyle/>
          <a:p>
            <a:r>
              <a:rPr lang="en-US" dirty="0"/>
              <a:t>Class Experiment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4E7F629-AEA0-3A42-B82D-F3AB1B273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3701371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1E71B-D00F-C04F-8222-60F38EA02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One-back 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44444-12DC-5241-B104-829AD9B24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press a button every time you see the exact same image twice in a row</a:t>
            </a:r>
          </a:p>
          <a:p>
            <a:endParaRPr lang="en-US" dirty="0"/>
          </a:p>
          <a:p>
            <a:r>
              <a:rPr lang="en-US" dirty="0"/>
              <a:t>helps to maintain attention</a:t>
            </a:r>
          </a:p>
        </p:txBody>
      </p:sp>
    </p:spTree>
    <p:extLst>
      <p:ext uri="{BB962C8B-B14F-4D97-AF65-F5344CB8AC3E}">
        <p14:creationId xmlns:p14="http://schemas.microsoft.com/office/powerpoint/2010/main" val="3939133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6B97B-A0B8-DA44-8CC6-5589AAFAC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approaches to analyzing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9DDA6-EECF-AA4E-9DCC-48C2380A22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00FFFF"/>
                </a:solidFill>
              </a:rPr>
              <a:t>“Whole-brain” or “</a:t>
            </a:r>
            <a:r>
              <a:rPr lang="en-US" sz="2000" dirty="0" err="1">
                <a:solidFill>
                  <a:srgbClr val="00FFFF"/>
                </a:solidFill>
              </a:rPr>
              <a:t>voxelwise</a:t>
            </a:r>
            <a:r>
              <a:rPr lang="en-US" sz="2000" dirty="0">
                <a:solidFill>
                  <a:srgbClr val="00FFFF"/>
                </a:solidFill>
              </a:rPr>
              <a:t>” approach</a:t>
            </a:r>
          </a:p>
          <a:p>
            <a:pPr lvl="1"/>
            <a:r>
              <a:rPr lang="en-US" sz="1800" dirty="0"/>
              <a:t>For every voxel in the scanned volume (typically but not necessarily the whole brain), do a statistical test to look for expected differences in activation</a:t>
            </a:r>
          </a:p>
          <a:p>
            <a:pPr lvl="2"/>
            <a:r>
              <a:rPr lang="en-US" sz="1600" dirty="0"/>
              <a:t>e.g., ANOVA</a:t>
            </a:r>
          </a:p>
          <a:p>
            <a:pPr lvl="3"/>
            <a:r>
              <a:rPr lang="en-US" sz="1400" dirty="0"/>
              <a:t>main effect of stimulus category (faces vs. hands)</a:t>
            </a:r>
          </a:p>
          <a:p>
            <a:pPr lvl="3"/>
            <a:r>
              <a:rPr lang="en-US" sz="1400" dirty="0"/>
              <a:t>main effect of direction (left, direct, right)</a:t>
            </a:r>
          </a:p>
          <a:p>
            <a:pPr lvl="3"/>
            <a:r>
              <a:rPr lang="en-US" sz="1400" dirty="0"/>
              <a:t>interaction</a:t>
            </a:r>
          </a:p>
          <a:p>
            <a:pPr lvl="3"/>
            <a:endParaRPr lang="en-US" sz="1400" dirty="0"/>
          </a:p>
          <a:p>
            <a:pPr lvl="1"/>
            <a:r>
              <a:rPr lang="en-US" sz="1800" dirty="0"/>
              <a:t>Pros</a:t>
            </a:r>
          </a:p>
          <a:p>
            <a:pPr lvl="2"/>
            <a:r>
              <a:rPr lang="en-US" sz="1600" dirty="0"/>
              <a:t>simple, only need experiment data</a:t>
            </a:r>
          </a:p>
          <a:p>
            <a:pPr lvl="2"/>
            <a:r>
              <a:rPr lang="en-US" sz="1600" dirty="0"/>
              <a:t>can find activation differences anywhere in the scanned volume</a:t>
            </a:r>
          </a:p>
          <a:p>
            <a:pPr lvl="1"/>
            <a:r>
              <a:rPr lang="en-US" sz="1800" dirty="0"/>
              <a:t>Cons</a:t>
            </a:r>
          </a:p>
          <a:p>
            <a:pPr lvl="2"/>
            <a:r>
              <a:rPr lang="en-US" sz="1600" dirty="0"/>
              <a:t>need to correct for massive multiple comparisons </a:t>
            </a:r>
            <a:r>
              <a:rPr lang="en-US" sz="1600" dirty="0">
                <a:sym typeface="Wingdings" pitchFamily="2" charset="2"/>
              </a:rPr>
              <a:t> need for stringent statistical corrections that make effects harder to find</a:t>
            </a:r>
          </a:p>
          <a:p>
            <a:pPr lvl="2"/>
            <a:r>
              <a:rPr lang="en-US" sz="1600" dirty="0">
                <a:sym typeface="Wingdings" pitchFamily="2" charset="2"/>
              </a:rPr>
              <a:t>may be difficult to know whether the regions you find activated are the expected ones or nearby ones</a:t>
            </a:r>
          </a:p>
          <a:p>
            <a:pPr lvl="2"/>
            <a:r>
              <a:rPr lang="en-US" sz="1600" dirty="0">
                <a:sym typeface="Wingdings" pitchFamily="2" charset="2"/>
              </a:rPr>
              <a:t>locations of specific regions may differ from participant to participant</a:t>
            </a:r>
          </a:p>
          <a:p>
            <a:pPr marL="914400" lvl="2" indent="0">
              <a:buNone/>
            </a:pPr>
            <a:endParaRPr lang="en-US" sz="16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40419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6B97B-A0B8-DA44-8CC6-5589AAFAC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approaches to analyzing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9DDA6-EECF-AA4E-9DCC-48C2380A2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731838"/>
            <a:ext cx="8784976" cy="5181600"/>
          </a:xfrm>
        </p:spPr>
        <p:txBody>
          <a:bodyPr/>
          <a:lstStyle/>
          <a:p>
            <a:pPr marL="457200" indent="-457200">
              <a:buFont typeface="+mj-lt"/>
              <a:buAutoNum type="arabicPeriod" startAt="2"/>
            </a:pPr>
            <a:r>
              <a:rPr lang="en-US" sz="2000" dirty="0">
                <a:solidFill>
                  <a:srgbClr val="00FFFF"/>
                </a:solidFill>
              </a:rPr>
              <a:t>Region-of-interest approach</a:t>
            </a:r>
          </a:p>
          <a:p>
            <a:pPr lvl="1"/>
            <a:r>
              <a:rPr lang="en-US" sz="1800" dirty="0"/>
              <a:t>Conduct separate “localizer” scan(s) to identify expected brain regions based on typical activation differences</a:t>
            </a:r>
          </a:p>
          <a:p>
            <a:pPr lvl="2"/>
            <a:r>
              <a:rPr lang="en-US" sz="1200" dirty="0"/>
              <a:t>e.g., Define FFA by a contrast of faces vs. other visual stimuli</a:t>
            </a:r>
          </a:p>
          <a:p>
            <a:pPr lvl="2"/>
            <a:r>
              <a:rPr lang="en-US" sz="1200" dirty="0"/>
              <a:t>e.g., Define </a:t>
            </a:r>
            <a:r>
              <a:rPr lang="en-US" sz="1200" dirty="0" err="1"/>
              <a:t>LOTC</a:t>
            </a:r>
            <a:r>
              <a:rPr lang="en-US" sz="1200" baseline="-25000" dirty="0" err="1"/>
              <a:t>hand</a:t>
            </a:r>
            <a:r>
              <a:rPr lang="en-US" sz="1200" dirty="0"/>
              <a:t> by a contrast of hands vs. other visual stimuli</a:t>
            </a:r>
          </a:p>
          <a:p>
            <a:pPr lvl="1"/>
            <a:r>
              <a:rPr lang="en-US" sz="1800" dirty="0"/>
              <a:t>regions can be identified in individual participants or across a group average</a:t>
            </a:r>
          </a:p>
          <a:p>
            <a:pPr lvl="1"/>
            <a:r>
              <a:rPr lang="en-US" sz="1800" dirty="0"/>
              <a:t>activation levels for different conditions can be extracted from main experiment data and tested</a:t>
            </a:r>
          </a:p>
          <a:p>
            <a:pPr lvl="2"/>
            <a:r>
              <a:rPr lang="en-US" sz="1600" dirty="0"/>
              <a:t>e.g., do one ANOVA for FFA and one ANOVA for </a:t>
            </a:r>
            <a:r>
              <a:rPr lang="en-US" sz="1600" dirty="0" err="1"/>
              <a:t>LOTC</a:t>
            </a:r>
            <a:r>
              <a:rPr lang="en-US" sz="1600" baseline="-25000" dirty="0" err="1"/>
              <a:t>hand</a:t>
            </a:r>
            <a:endParaRPr lang="en-US" sz="1600" baseline="-25000" dirty="0"/>
          </a:p>
          <a:p>
            <a:pPr lvl="3"/>
            <a:endParaRPr lang="en-US" sz="1400" dirty="0"/>
          </a:p>
          <a:p>
            <a:pPr lvl="3"/>
            <a:endParaRPr lang="en-US" sz="1400" dirty="0"/>
          </a:p>
          <a:p>
            <a:pPr lvl="1"/>
            <a:r>
              <a:rPr lang="en-US" sz="1800" dirty="0"/>
              <a:t>Pros</a:t>
            </a:r>
          </a:p>
          <a:p>
            <a:pPr lvl="2"/>
            <a:r>
              <a:rPr lang="en-US" sz="1600" dirty="0"/>
              <a:t>because only a small number of regions are examined, there is not a massive multiple comparisons problem; easier to find differences if you don’t have to correct for the problem</a:t>
            </a:r>
          </a:p>
          <a:p>
            <a:pPr lvl="2"/>
            <a:r>
              <a:rPr lang="en-US" sz="1600" dirty="0"/>
              <a:t>regions can be identified in individuals so that inter-participant variability is not a problem</a:t>
            </a:r>
          </a:p>
          <a:p>
            <a:pPr lvl="1"/>
            <a:r>
              <a:rPr lang="en-US" sz="1800" dirty="0"/>
              <a:t>Cons</a:t>
            </a:r>
          </a:p>
          <a:p>
            <a:pPr lvl="2"/>
            <a:r>
              <a:rPr lang="en-US" sz="1600" dirty="0"/>
              <a:t>requires additional data</a:t>
            </a:r>
          </a:p>
          <a:p>
            <a:pPr lvl="2"/>
            <a:r>
              <a:rPr lang="en-US" sz="1600" dirty="0">
                <a:sym typeface="Wingdings" pitchFamily="2" charset="2"/>
              </a:rPr>
              <a:t>search is limited to expected regions and other regions may be missed</a:t>
            </a:r>
          </a:p>
        </p:txBody>
      </p:sp>
    </p:spTree>
    <p:extLst>
      <p:ext uri="{BB962C8B-B14F-4D97-AF65-F5344CB8AC3E}">
        <p14:creationId xmlns:p14="http://schemas.microsoft.com/office/powerpoint/2010/main" val="1658812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9F20E-69EE-F04D-9F47-E54418FA67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400" dirty="0"/>
              <a:t>These two approaches are</a:t>
            </a:r>
          </a:p>
          <a:p>
            <a:pPr marL="0" indent="0" algn="ctr">
              <a:buNone/>
            </a:pPr>
            <a:r>
              <a:rPr lang="en-US" sz="4400" dirty="0"/>
              <a:t>NOT</a:t>
            </a:r>
          </a:p>
          <a:p>
            <a:pPr marL="0" indent="0" algn="ctr">
              <a:buNone/>
            </a:pPr>
            <a:r>
              <a:rPr lang="en-US" sz="4400" dirty="0"/>
              <a:t>mutually exclusive!</a:t>
            </a:r>
          </a:p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2000" dirty="0"/>
              <a:t>Can do ROI analysis to target expected regions and </a:t>
            </a:r>
          </a:p>
          <a:p>
            <a:pPr marL="0" indent="0" algn="ctr">
              <a:buNone/>
            </a:pPr>
            <a:r>
              <a:rPr lang="en-US" sz="2000" dirty="0" err="1"/>
              <a:t>voxelwise</a:t>
            </a:r>
            <a:r>
              <a:rPr lang="en-US" sz="2000" dirty="0"/>
              <a:t> analysis to look for other regions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770815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Localizer Stimuli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8" y="1124744"/>
            <a:ext cx="2160000" cy="216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1556" y="1124744"/>
            <a:ext cx="2160000" cy="21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7172" y="1124744"/>
            <a:ext cx="2160000" cy="216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364" y="1124744"/>
            <a:ext cx="2160000" cy="216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7230" y="3356992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Faces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93588" y="3356992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Hands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50748" y="3356992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Bodies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68259" y="3356992"/>
            <a:ext cx="1657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Scrambled</a:t>
            </a: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1076756" y="1916816"/>
            <a:ext cx="143984" cy="143984"/>
            <a:chOff x="6732240" y="2780928"/>
            <a:chExt cx="576064" cy="576064"/>
          </a:xfrm>
        </p:grpSpPr>
        <p:sp>
          <p:nvSpPr>
            <p:cNvPr id="16" name="Oval 15"/>
            <p:cNvSpPr/>
            <p:nvPr/>
          </p:nvSpPr>
          <p:spPr bwMode="auto">
            <a:xfrm>
              <a:off x="6732240" y="2780928"/>
              <a:ext cx="576064" cy="576064"/>
            </a:xfrm>
            <a:prstGeom prst="ellipse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6840272" y="2888960"/>
              <a:ext cx="360000" cy="360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6930272" y="2978960"/>
              <a:ext cx="180000" cy="180000"/>
            </a:xfrm>
            <a:prstGeom prst="ellipse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3359564" y="1916816"/>
            <a:ext cx="143984" cy="143984"/>
            <a:chOff x="6732240" y="2780928"/>
            <a:chExt cx="576064" cy="576064"/>
          </a:xfrm>
        </p:grpSpPr>
        <p:sp>
          <p:nvSpPr>
            <p:cNvPr id="20" name="Oval 19"/>
            <p:cNvSpPr/>
            <p:nvPr/>
          </p:nvSpPr>
          <p:spPr bwMode="auto">
            <a:xfrm>
              <a:off x="6732240" y="2780928"/>
              <a:ext cx="576064" cy="576064"/>
            </a:xfrm>
            <a:prstGeom prst="ellipse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6840272" y="2888960"/>
              <a:ext cx="360000" cy="360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6930272" y="2978960"/>
              <a:ext cx="180000" cy="180000"/>
            </a:xfrm>
            <a:prstGeom prst="ellipse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5642372" y="1916816"/>
            <a:ext cx="143984" cy="143984"/>
            <a:chOff x="6732240" y="2780928"/>
            <a:chExt cx="576064" cy="576064"/>
          </a:xfrm>
        </p:grpSpPr>
        <p:sp>
          <p:nvSpPr>
            <p:cNvPr id="24" name="Oval 23"/>
            <p:cNvSpPr/>
            <p:nvPr/>
          </p:nvSpPr>
          <p:spPr bwMode="auto">
            <a:xfrm>
              <a:off x="6732240" y="2780928"/>
              <a:ext cx="576064" cy="576064"/>
            </a:xfrm>
            <a:prstGeom prst="ellipse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6840272" y="2888960"/>
              <a:ext cx="360000" cy="360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6930272" y="2978960"/>
              <a:ext cx="180000" cy="180000"/>
            </a:xfrm>
            <a:prstGeom prst="ellipse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27" name="Group 26"/>
          <p:cNvGrpSpPr>
            <a:grpSpLocks noChangeAspect="1"/>
          </p:cNvGrpSpPr>
          <p:nvPr/>
        </p:nvGrpSpPr>
        <p:grpSpPr>
          <a:xfrm>
            <a:off x="7925180" y="1916816"/>
            <a:ext cx="143984" cy="143984"/>
            <a:chOff x="6732240" y="2780928"/>
            <a:chExt cx="576064" cy="576064"/>
          </a:xfrm>
        </p:grpSpPr>
        <p:sp>
          <p:nvSpPr>
            <p:cNvPr id="28" name="Oval 27"/>
            <p:cNvSpPr/>
            <p:nvPr/>
          </p:nvSpPr>
          <p:spPr bwMode="auto">
            <a:xfrm>
              <a:off x="6732240" y="2780928"/>
              <a:ext cx="576064" cy="576064"/>
            </a:xfrm>
            <a:prstGeom prst="ellipse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6840272" y="2888960"/>
              <a:ext cx="360000" cy="360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6930272" y="2978960"/>
              <a:ext cx="180000" cy="180000"/>
            </a:xfrm>
            <a:prstGeom prst="ellipse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3" name="Rectangle 2"/>
          <p:cNvSpPr>
            <a:spLocks noChangeAspect="1"/>
          </p:cNvSpPr>
          <p:nvPr/>
        </p:nvSpPr>
        <p:spPr bwMode="auto">
          <a:xfrm>
            <a:off x="3498726" y="4149080"/>
            <a:ext cx="2160000" cy="2160000"/>
          </a:xfrm>
          <a:prstGeom prst="rect">
            <a:avLst/>
          </a:prstGeom>
          <a:solidFill>
            <a:srgbClr val="C8C8C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31" name="Group 30"/>
          <p:cNvGrpSpPr>
            <a:grpSpLocks noChangeAspect="1"/>
          </p:cNvGrpSpPr>
          <p:nvPr/>
        </p:nvGrpSpPr>
        <p:grpSpPr>
          <a:xfrm>
            <a:off x="4506734" y="4969407"/>
            <a:ext cx="143984" cy="143984"/>
            <a:chOff x="6732240" y="2780928"/>
            <a:chExt cx="576064" cy="576064"/>
          </a:xfrm>
        </p:grpSpPr>
        <p:sp>
          <p:nvSpPr>
            <p:cNvPr id="32" name="Oval 31"/>
            <p:cNvSpPr/>
            <p:nvPr/>
          </p:nvSpPr>
          <p:spPr bwMode="auto">
            <a:xfrm>
              <a:off x="6732240" y="2780928"/>
              <a:ext cx="576064" cy="576064"/>
            </a:xfrm>
            <a:prstGeom prst="ellipse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6840272" y="2888960"/>
              <a:ext cx="360000" cy="360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6930272" y="2978960"/>
              <a:ext cx="180000" cy="180000"/>
            </a:xfrm>
            <a:prstGeom prst="ellipse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3312995" y="6284304"/>
            <a:ext cx="2531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Fixation Baseline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762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oup 89"/>
          <p:cNvGrpSpPr/>
          <p:nvPr/>
        </p:nvGrpSpPr>
        <p:grpSpPr>
          <a:xfrm>
            <a:off x="242868" y="188639"/>
            <a:ext cx="5265236" cy="6468271"/>
            <a:chOff x="242868" y="188640"/>
            <a:chExt cx="4624300" cy="5680890"/>
          </a:xfrm>
        </p:grpSpPr>
        <p:grpSp>
          <p:nvGrpSpPr>
            <p:cNvPr id="53" name="Group 52"/>
            <p:cNvGrpSpPr/>
            <p:nvPr/>
          </p:nvGrpSpPr>
          <p:grpSpPr>
            <a:xfrm>
              <a:off x="242868" y="188640"/>
              <a:ext cx="4617164" cy="2604066"/>
              <a:chOff x="242868" y="188640"/>
              <a:chExt cx="4617164" cy="2604066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2868" y="188640"/>
                <a:ext cx="584081" cy="584081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1740" y="323306"/>
                <a:ext cx="584081" cy="584081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0613" y="457972"/>
                <a:ext cx="584081" cy="584081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49485" y="592637"/>
                <a:ext cx="584081" cy="584081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18358" y="727303"/>
                <a:ext cx="584081" cy="584081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87230" y="861969"/>
                <a:ext cx="584081" cy="584081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56103" y="996635"/>
                <a:ext cx="584081" cy="584081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24975" y="1131301"/>
                <a:ext cx="584081" cy="584081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93848" y="1265966"/>
                <a:ext cx="584081" cy="584081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62720" y="1400632"/>
                <a:ext cx="584081" cy="584081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31593" y="1535298"/>
                <a:ext cx="584081" cy="584081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00465" y="1669964"/>
                <a:ext cx="584081" cy="584081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69337" y="1804630"/>
                <a:ext cx="584081" cy="584081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1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38210" y="1939295"/>
                <a:ext cx="584081" cy="584081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1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07082" y="2073961"/>
                <a:ext cx="584081" cy="584081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75951" y="2208625"/>
                <a:ext cx="584081" cy="584081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242868" y="1220549"/>
              <a:ext cx="4617164" cy="2610627"/>
              <a:chOff x="242868" y="1220549"/>
              <a:chExt cx="4617164" cy="2610627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1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2868" y="1220549"/>
                <a:ext cx="584081" cy="584081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1740" y="1355652"/>
                <a:ext cx="584081" cy="584081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2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0613" y="1490755"/>
                <a:ext cx="584081" cy="584081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21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49485" y="1625859"/>
                <a:ext cx="584081" cy="584081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2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18358" y="1760962"/>
                <a:ext cx="584081" cy="584081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2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87230" y="1896065"/>
                <a:ext cx="584081" cy="584081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2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56103" y="2031169"/>
                <a:ext cx="584081" cy="584081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2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24975" y="2166272"/>
                <a:ext cx="584081" cy="584081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2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93848" y="2301375"/>
                <a:ext cx="584081" cy="584081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2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62720" y="2436478"/>
                <a:ext cx="584081" cy="584081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2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31593" y="2571582"/>
                <a:ext cx="584081" cy="584081"/>
              </a:xfrm>
              <a:prstGeom prst="rect">
                <a:avLst/>
              </a:prstGeom>
            </p:spPr>
          </p:pic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2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00465" y="2706685"/>
                <a:ext cx="584081" cy="584081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3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69337" y="2841788"/>
                <a:ext cx="584081" cy="584081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31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38210" y="2976892"/>
                <a:ext cx="584081" cy="584081"/>
              </a:xfrm>
              <a:prstGeom prst="rect">
                <a:avLst/>
              </a:prstGeom>
            </p:spPr>
          </p:pic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3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07082" y="3111995"/>
                <a:ext cx="584081" cy="584081"/>
              </a:xfrm>
              <a:prstGeom prst="rect">
                <a:avLst/>
              </a:prstGeom>
            </p:spPr>
          </p:pic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3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75951" y="3247095"/>
                <a:ext cx="584081" cy="584081"/>
              </a:xfrm>
              <a:prstGeom prst="rect">
                <a:avLst/>
              </a:prstGeom>
            </p:spPr>
          </p:pic>
        </p:grpSp>
        <p:grpSp>
          <p:nvGrpSpPr>
            <p:cNvPr id="72" name="Group 71"/>
            <p:cNvGrpSpPr/>
            <p:nvPr/>
          </p:nvGrpSpPr>
          <p:grpSpPr>
            <a:xfrm>
              <a:off x="251520" y="2252570"/>
              <a:ext cx="4615648" cy="2599873"/>
              <a:chOff x="251520" y="2252570"/>
              <a:chExt cx="4615648" cy="2599873"/>
            </a:xfrm>
          </p:grpSpPr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3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1520" y="2252570"/>
                <a:ext cx="583200" cy="583200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3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0350" y="2387015"/>
                <a:ext cx="583200" cy="583200"/>
              </a:xfrm>
              <a:prstGeom prst="rect">
                <a:avLst/>
              </a:prstGeom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3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9180" y="2521460"/>
                <a:ext cx="583200" cy="583200"/>
              </a:xfrm>
              <a:prstGeom prst="rect">
                <a:avLst/>
              </a:prstGeom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3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58010" y="2655905"/>
                <a:ext cx="583200" cy="583200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>
              <a:blip r:embed="rId3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26840" y="2790350"/>
                <a:ext cx="583200" cy="583200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>
              <a:blip r:embed="rId3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95670" y="2924795"/>
                <a:ext cx="583200" cy="583200"/>
              </a:xfrm>
              <a:prstGeom prst="rect">
                <a:avLst/>
              </a:prstGeom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4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64500" y="3059240"/>
                <a:ext cx="583200" cy="583200"/>
              </a:xfrm>
              <a:prstGeom prst="rect">
                <a:avLst/>
              </a:prstGeom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41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33330" y="3193685"/>
                <a:ext cx="583200" cy="583200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4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02160" y="3328130"/>
                <a:ext cx="583200" cy="583200"/>
              </a:xfrm>
              <a:prstGeom prst="rect">
                <a:avLst/>
              </a:prstGeom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>
              <a:blip r:embed="rId4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70990" y="3462575"/>
                <a:ext cx="583200" cy="583200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4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39820" y="3597020"/>
                <a:ext cx="583200" cy="583200"/>
              </a:xfrm>
              <a:prstGeom prst="rect">
                <a:avLst/>
              </a:prstGeom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08650" y="3731465"/>
                <a:ext cx="583200" cy="583200"/>
              </a:xfrm>
              <a:prstGeom prst="rect">
                <a:avLst/>
              </a:prstGeom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4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77480" y="3865910"/>
                <a:ext cx="583200" cy="583200"/>
              </a:xfrm>
              <a:prstGeom prst="rect">
                <a:avLst/>
              </a:prstGeom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4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46310" y="4000355"/>
                <a:ext cx="583200" cy="583200"/>
              </a:xfrm>
              <a:prstGeom prst="rect">
                <a:avLst/>
              </a:prstGeom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4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15140" y="4134800"/>
                <a:ext cx="583200" cy="583200"/>
              </a:xfrm>
              <a:prstGeom prst="rect">
                <a:avLst/>
              </a:prstGeom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4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83968" y="4269243"/>
                <a:ext cx="583200" cy="583200"/>
              </a:xfrm>
              <a:prstGeom prst="rect">
                <a:avLst/>
              </a:prstGeom>
            </p:spPr>
          </p:pic>
        </p:grpSp>
        <p:grpSp>
          <p:nvGrpSpPr>
            <p:cNvPr id="89" name="Group 88"/>
            <p:cNvGrpSpPr/>
            <p:nvPr/>
          </p:nvGrpSpPr>
          <p:grpSpPr>
            <a:xfrm>
              <a:off x="259798" y="3311610"/>
              <a:ext cx="4607370" cy="2557920"/>
              <a:chOff x="259798" y="3311610"/>
              <a:chExt cx="4607370" cy="2557920"/>
            </a:xfrm>
          </p:grpSpPr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5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9798" y="3311610"/>
                <a:ext cx="583200" cy="583200"/>
              </a:xfrm>
              <a:prstGeom prst="rect">
                <a:avLst/>
              </a:prstGeom>
            </p:spPr>
          </p:pic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51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8076" y="3443258"/>
                <a:ext cx="583200" cy="583200"/>
              </a:xfrm>
              <a:prstGeom prst="rect">
                <a:avLst/>
              </a:prstGeom>
            </p:spPr>
          </p:pic>
          <p:pic>
            <p:nvPicPr>
              <p:cNvPr id="75" name="Picture 74"/>
              <p:cNvPicPr>
                <a:picLocks noChangeAspect="1"/>
              </p:cNvPicPr>
              <p:nvPr/>
            </p:nvPicPr>
            <p:blipFill>
              <a:blip r:embed="rId5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96354" y="3574906"/>
                <a:ext cx="583200" cy="583200"/>
              </a:xfrm>
              <a:prstGeom prst="rect">
                <a:avLst/>
              </a:prstGeom>
            </p:spPr>
          </p:pic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5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4632" y="3706554"/>
                <a:ext cx="583200" cy="583200"/>
              </a:xfrm>
              <a:prstGeom prst="rect">
                <a:avLst/>
              </a:prstGeom>
            </p:spPr>
          </p:pic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5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32910" y="3838202"/>
                <a:ext cx="583200" cy="583200"/>
              </a:xfrm>
              <a:prstGeom prst="rect">
                <a:avLst/>
              </a:prstGeom>
            </p:spPr>
          </p:pic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5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01188" y="3969850"/>
                <a:ext cx="583200" cy="583200"/>
              </a:xfrm>
              <a:prstGeom prst="rect">
                <a:avLst/>
              </a:prstGeom>
            </p:spPr>
          </p:pic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5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69466" y="4101498"/>
                <a:ext cx="583200" cy="583200"/>
              </a:xfrm>
              <a:prstGeom prst="rect">
                <a:avLst/>
              </a:prstGeom>
            </p:spPr>
          </p:pic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5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37744" y="4233146"/>
                <a:ext cx="583200" cy="583200"/>
              </a:xfrm>
              <a:prstGeom prst="rect">
                <a:avLst/>
              </a:prstGeom>
            </p:spPr>
          </p:pic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5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06022" y="4364794"/>
                <a:ext cx="583200" cy="583200"/>
              </a:xfrm>
              <a:prstGeom prst="rect">
                <a:avLst/>
              </a:prstGeom>
            </p:spPr>
          </p:pic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5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74300" y="4496442"/>
                <a:ext cx="583200" cy="583200"/>
              </a:xfrm>
              <a:prstGeom prst="rect">
                <a:avLst/>
              </a:prstGeom>
            </p:spPr>
          </p:pic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6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42578" y="4628090"/>
                <a:ext cx="583200" cy="583200"/>
              </a:xfrm>
              <a:prstGeom prst="rect">
                <a:avLst/>
              </a:prstGeom>
            </p:spPr>
          </p:pic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61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10856" y="4759738"/>
                <a:ext cx="583200" cy="583200"/>
              </a:xfrm>
              <a:prstGeom prst="rect">
                <a:avLst/>
              </a:prstGeom>
            </p:spPr>
          </p:pic>
          <p:pic>
            <p:nvPicPr>
              <p:cNvPr id="85" name="Picture 84"/>
              <p:cNvPicPr>
                <a:picLocks noChangeAspect="1"/>
              </p:cNvPicPr>
              <p:nvPr/>
            </p:nvPicPr>
            <p:blipFill>
              <a:blip r:embed="rId6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79134" y="4891386"/>
                <a:ext cx="583200" cy="583200"/>
              </a:xfrm>
              <a:prstGeom prst="rect">
                <a:avLst/>
              </a:prstGeom>
            </p:spPr>
          </p:pic>
          <p:pic>
            <p:nvPicPr>
              <p:cNvPr id="86" name="Picture 85"/>
              <p:cNvPicPr>
                <a:picLocks noChangeAspect="1"/>
              </p:cNvPicPr>
              <p:nvPr/>
            </p:nvPicPr>
            <p:blipFill>
              <a:blip r:embed="rId6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47412" y="5023034"/>
                <a:ext cx="583200" cy="583200"/>
              </a:xfrm>
              <a:prstGeom prst="rect">
                <a:avLst/>
              </a:prstGeom>
            </p:spPr>
          </p:pic>
          <p:pic>
            <p:nvPicPr>
              <p:cNvPr id="87" name="Picture 86"/>
              <p:cNvPicPr>
                <a:picLocks noChangeAspect="1"/>
              </p:cNvPicPr>
              <p:nvPr/>
            </p:nvPicPr>
            <p:blipFill>
              <a:blip r:embed="rId6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15690" y="5154682"/>
                <a:ext cx="583200" cy="583200"/>
              </a:xfrm>
              <a:prstGeom prst="rect">
                <a:avLst/>
              </a:prstGeom>
            </p:spPr>
          </p:pic>
          <p:pic>
            <p:nvPicPr>
              <p:cNvPr id="88" name="Picture 87"/>
              <p:cNvPicPr>
                <a:picLocks noChangeAspect="1"/>
              </p:cNvPicPr>
              <p:nvPr/>
            </p:nvPicPr>
            <p:blipFill>
              <a:blip r:embed="rId6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83968" y="5286330"/>
                <a:ext cx="583200" cy="583200"/>
              </a:xfrm>
              <a:prstGeom prst="rect">
                <a:avLst/>
              </a:prstGeom>
            </p:spPr>
          </p:pic>
        </p:grpSp>
      </p:grpSp>
      <p:sp>
        <p:nvSpPr>
          <p:cNvPr id="91" name="TextBox 90"/>
          <p:cNvSpPr txBox="1"/>
          <p:nvPr/>
        </p:nvSpPr>
        <p:spPr>
          <a:xfrm>
            <a:off x="5749900" y="2582089"/>
            <a:ext cx="1348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16 faces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5749900" y="3720546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16 hands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5749900" y="4884111"/>
            <a:ext cx="1521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16 bodies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749900" y="6094061"/>
            <a:ext cx="2214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16+ scrambled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Localizer: All Stimuli</a:t>
            </a:r>
          </a:p>
        </p:txBody>
      </p:sp>
    </p:spTree>
    <p:extLst>
      <p:ext uri="{BB962C8B-B14F-4D97-AF65-F5344CB8AC3E}">
        <p14:creationId xmlns:p14="http://schemas.microsoft.com/office/powerpoint/2010/main" val="39716958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526"/>
            <a:ext cx="7772400" cy="1077218"/>
          </a:xfrm>
        </p:spPr>
        <p:txBody>
          <a:bodyPr/>
          <a:lstStyle/>
          <a:p>
            <a:r>
              <a:rPr lang="en-US" dirty="0"/>
              <a:t>Block Design </a:t>
            </a:r>
            <a:br>
              <a:rPr lang="en-US" dirty="0"/>
            </a:br>
            <a:r>
              <a:rPr lang="en-US" dirty="0"/>
              <a:t>Kanwisher sequence with two orders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90448"/>
            <a:ext cx="5871911" cy="21528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3632640"/>
            <a:ext cx="5832648" cy="21006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00192" y="1355084"/>
            <a:ext cx="23042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17FF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bodies</a:t>
            </a:r>
          </a:p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25F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faces</a:t>
            </a:r>
          </a:p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212E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hands</a:t>
            </a:r>
          </a:p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scrambled</a:t>
            </a:r>
          </a:p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black = baseline fixation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761D9-3BFC-8E40-80D5-26A977880985}"/>
              </a:ext>
            </a:extLst>
          </p:cNvPr>
          <p:cNvSpPr txBox="1"/>
          <p:nvPr/>
        </p:nvSpPr>
        <p:spPr>
          <a:xfrm>
            <a:off x="6300192" y="3632640"/>
            <a:ext cx="24659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block design </a:t>
            </a:r>
            <a:r>
              <a:rPr lang="en-US" sz="1600" dirty="0"/>
              <a:t>= measure response to blocks of events (i.e., trials)</a:t>
            </a:r>
          </a:p>
          <a:p>
            <a:endParaRPr lang="en-US" sz="1600" dirty="0"/>
          </a:p>
          <a:p>
            <a:r>
              <a:rPr lang="en-US" sz="1600" dirty="0">
                <a:solidFill>
                  <a:schemeClr val="tx2"/>
                </a:solidFill>
              </a:rPr>
              <a:t>Kanwisher design </a:t>
            </a:r>
            <a:r>
              <a:rPr lang="en-US" sz="1600" dirty="0"/>
              <a:t>=</a:t>
            </a:r>
          </a:p>
          <a:p>
            <a:r>
              <a:rPr lang="en-US" sz="1600" dirty="0"/>
              <a:t>each of four conditions appears once in the 1</a:t>
            </a:r>
            <a:r>
              <a:rPr lang="en-US" sz="1600" baseline="30000" dirty="0"/>
              <a:t>st, </a:t>
            </a:r>
            <a:r>
              <a:rPr lang="en-US" sz="1600" dirty="0"/>
              <a:t>2</a:t>
            </a:r>
            <a:r>
              <a:rPr lang="en-US" sz="1600" baseline="30000" dirty="0"/>
              <a:t>nd</a:t>
            </a:r>
            <a:r>
              <a:rPr lang="en-US" sz="1600" dirty="0"/>
              <a:t>, 3</a:t>
            </a:r>
            <a:r>
              <a:rPr lang="en-US" sz="1600" baseline="30000" dirty="0"/>
              <a:t>rd</a:t>
            </a:r>
            <a:r>
              <a:rPr lang="en-US" sz="1600" dirty="0"/>
              <a:t> or 4</a:t>
            </a:r>
            <a:r>
              <a:rPr lang="en-US" sz="1600" baseline="30000" dirty="0"/>
              <a:t>th</a:t>
            </a:r>
            <a:r>
              <a:rPr lang="en-US" sz="1600" dirty="0"/>
              <a:t> position after a baseline period </a:t>
            </a:r>
          </a:p>
        </p:txBody>
      </p:sp>
    </p:spTree>
    <p:extLst>
      <p:ext uri="{BB962C8B-B14F-4D97-AF65-F5344CB8AC3E}">
        <p14:creationId xmlns:p14="http://schemas.microsoft.com/office/powerpoint/2010/main" val="5741777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BD4FA-4587-5142-A06E-9FC9E2812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Localizer Movie Clip</a:t>
            </a:r>
          </a:p>
        </p:txBody>
      </p:sp>
      <p:pic>
        <p:nvPicPr>
          <p:cNvPr id="4" name="Online Media 3" descr="Loc1_Short.mp4">
            <a:hlinkClick r:id="" action="ppaction://media"/>
            <a:extLst>
              <a:ext uri="{FF2B5EF4-FFF2-40B4-BE49-F238E27FC236}">
                <a16:creationId xmlns:a16="http://schemas.microsoft.com/office/drawing/2014/main" id="{3B827737-9588-F04C-AD0F-D337AC18E5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0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this project for teaching fMRI?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We wanted:</a:t>
            </a:r>
          </a:p>
          <a:p>
            <a:r>
              <a:rPr lang="en-US" dirty="0"/>
              <a:t>brain areas that activate reliably</a:t>
            </a:r>
          </a:p>
          <a:p>
            <a:r>
              <a:rPr lang="en-US" dirty="0"/>
              <a:t>a question that can be addressed with both univariate techniques (subtractions between activation levels) and multivariate techniques (multivoxel pattern analysis)</a:t>
            </a:r>
          </a:p>
          <a:p>
            <a:r>
              <a:rPr lang="en-US" dirty="0"/>
              <a:t>to illustrate both block designs and event-related designs</a:t>
            </a:r>
          </a:p>
          <a:p>
            <a:r>
              <a:rPr lang="en-US" dirty="0"/>
              <a:t>to illustrate both region-of-interest and </a:t>
            </a:r>
            <a:r>
              <a:rPr lang="en-US" dirty="0" err="1"/>
              <a:t>voxelwise</a:t>
            </a:r>
            <a:r>
              <a:rPr lang="en-US" dirty="0"/>
              <a:t> analysis approaches</a:t>
            </a:r>
          </a:p>
          <a:p>
            <a:r>
              <a:rPr lang="en-US" dirty="0"/>
              <a:t>something that’s likely to work at least in part but still enable us to ask novel questions</a:t>
            </a:r>
          </a:p>
          <a:p>
            <a:r>
              <a:rPr lang="en-US" dirty="0"/>
              <a:t>moderate complexity </a:t>
            </a:r>
          </a:p>
          <a:p>
            <a:pPr lvl="1"/>
            <a:r>
              <a:rPr lang="en-US" dirty="0"/>
              <a:t>2x3 design allows testing of ANOVAs</a:t>
            </a:r>
          </a:p>
        </p:txBody>
      </p:sp>
    </p:spTree>
    <p:extLst>
      <p:ext uri="{BB962C8B-B14F-4D97-AF65-F5344CB8AC3E}">
        <p14:creationId xmlns:p14="http://schemas.microsoft.com/office/powerpoint/2010/main" val="1133229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Experiment: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14400"/>
            <a:ext cx="8568952" cy="5181600"/>
          </a:xfrm>
        </p:spPr>
        <p:txBody>
          <a:bodyPr/>
          <a:lstStyle/>
          <a:p>
            <a:r>
              <a:rPr lang="en-US" dirty="0"/>
              <a:t>When someone looks at you or points at you, it singles you out and catches your attention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1860550"/>
            <a:ext cx="3600400" cy="478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20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Gaze Cueing of Attention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811" y="731838"/>
            <a:ext cx="8568952" cy="5181600"/>
          </a:xfrm>
        </p:spPr>
        <p:txBody>
          <a:bodyPr/>
          <a:lstStyle/>
          <a:p>
            <a:r>
              <a:rPr lang="en-US" dirty="0"/>
              <a:t>Attention is cued by other people’s gaze and gestures</a:t>
            </a:r>
          </a:p>
          <a:p>
            <a:r>
              <a:rPr lang="en-US" dirty="0"/>
              <a:t>Posner paradigm </a:t>
            </a:r>
            <a:r>
              <a:rPr lang="mr-IN" dirty="0"/>
              <a:t>–</a:t>
            </a:r>
            <a:r>
              <a:rPr lang="en-US" dirty="0"/>
              <a:t> push a button when you see an asterisk on the left or right side of the screen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2031035"/>
            <a:ext cx="5703168" cy="40786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5760" y="6335129"/>
            <a:ext cx="8892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https://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www.ncbi.nlm.nih.gov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pmc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/articles/PMC1950440/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7459" y="2492896"/>
            <a:ext cx="1440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Valid trial, cartoon face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0811" y="4253954"/>
            <a:ext cx="1502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Invalid trial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photo face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735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5015" y="788467"/>
            <a:ext cx="4147721" cy="49857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65" y="2996952"/>
            <a:ext cx="3994044" cy="2520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5711733"/>
            <a:ext cx="4150737" cy="8359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56221" y="864759"/>
            <a:ext cx="14272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Gaze-Cued Target: Fast!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28184" y="2029161"/>
            <a:ext cx="22537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Neutral and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Uncued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Target Slow!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20120" y="805587"/>
            <a:ext cx="3994044" cy="1766182"/>
            <a:chOff x="467544" y="4036245"/>
            <a:chExt cx="3994044" cy="176618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1203"/>
            <a:stretch/>
          </p:blipFill>
          <p:spPr>
            <a:xfrm>
              <a:off x="467544" y="4036245"/>
              <a:ext cx="3994044" cy="1766182"/>
            </a:xfrm>
            <a:prstGeom prst="rect">
              <a:avLst/>
            </a:prstGeom>
            <a:solidFill>
              <a:schemeClr val="tx1"/>
            </a:solidFill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7544" y="4036245"/>
              <a:ext cx="2797578" cy="579433"/>
            </a:xfrm>
            <a:prstGeom prst="rect">
              <a:avLst/>
            </a:prstGeom>
          </p:spPr>
        </p:pic>
      </p:grpSp>
      <p:sp>
        <p:nvSpPr>
          <p:cNvPr id="13" name="Oval 12"/>
          <p:cNvSpPr/>
          <p:nvPr/>
        </p:nvSpPr>
        <p:spPr bwMode="auto">
          <a:xfrm>
            <a:off x="5508105" y="2450505"/>
            <a:ext cx="723528" cy="1986607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6362053" y="1294756"/>
            <a:ext cx="2026371" cy="335838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579438"/>
          </a:xfrm>
        </p:spPr>
        <p:txBody>
          <a:bodyPr/>
          <a:lstStyle/>
          <a:p>
            <a:r>
              <a:rPr lang="en-US" dirty="0"/>
              <a:t>Background: Gaze Cueing of Attention</a:t>
            </a:r>
          </a:p>
        </p:txBody>
      </p:sp>
    </p:spTree>
    <p:extLst>
      <p:ext uri="{BB962C8B-B14F-4D97-AF65-F5344CB8AC3E}">
        <p14:creationId xmlns:p14="http://schemas.microsoft.com/office/powerpoint/2010/main" val="4054325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Posner cueing also works for arrow cues and pointing hand cues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579438"/>
          </a:xfrm>
        </p:spPr>
        <p:txBody>
          <a:bodyPr/>
          <a:lstStyle/>
          <a:p>
            <a:r>
              <a:rPr lang="en-US" dirty="0"/>
              <a:t>Background: Pointing-Hand Cueing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407" y="3534679"/>
            <a:ext cx="4428421" cy="27134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24" y="1867663"/>
            <a:ext cx="4059155" cy="35775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1783" y="1840983"/>
            <a:ext cx="4399045" cy="161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64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96490"/>
            <a:ext cx="8278688" cy="1077218"/>
          </a:xfrm>
        </p:spPr>
        <p:txBody>
          <a:bodyPr/>
          <a:lstStyle/>
          <a:p>
            <a:r>
              <a:rPr lang="en-US" dirty="0"/>
              <a:t>Background: Face-selective Brain Regions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109" b="3710"/>
          <a:stretch/>
        </p:blipFill>
        <p:spPr>
          <a:xfrm>
            <a:off x="1188925" y="1124744"/>
            <a:ext cx="6623435" cy="48965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6309320"/>
            <a:ext cx="2737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Kanwisher &amp; Yovel, 2006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6804248" y="2420888"/>
            <a:ext cx="792088" cy="792088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1403648" y="2397727"/>
            <a:ext cx="792088" cy="792088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-3996952" y="2374566"/>
            <a:ext cx="792088" cy="792088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526768" y="4977172"/>
            <a:ext cx="792088" cy="792088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649888" y="7556617"/>
            <a:ext cx="792088" cy="792088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572000" y="4977172"/>
            <a:ext cx="792088" cy="792088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665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Fusiform Face Area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0689"/>
            <a:ext cx="9144000" cy="269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2778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808080"/>
      </a:dk1>
      <a:lt1>
        <a:srgbClr val="FFFFFF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95300" marR="0" indent="-49530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CA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95300" marR="0" indent="-49530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CA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Orbit</Template>
  <TotalTime>4501</TotalTime>
  <Words>934</Words>
  <Application>Microsoft Macintosh PowerPoint</Application>
  <PresentationFormat>On-screen Show (4:3)</PresentationFormat>
  <Paragraphs>129</Paragraphs>
  <Slides>27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Times New Roman</vt:lpstr>
      <vt:lpstr>Default Design</vt:lpstr>
      <vt:lpstr>Class Experiment</vt:lpstr>
      <vt:lpstr>Class Experiment</vt:lpstr>
      <vt:lpstr>Why this project for teaching fMRI?</vt:lpstr>
      <vt:lpstr>Our Experiment: Background</vt:lpstr>
      <vt:lpstr>Background: Gaze Cueing of Attention</vt:lpstr>
      <vt:lpstr>Background: Gaze Cueing of Attention</vt:lpstr>
      <vt:lpstr>Background: Pointing-Hand Cueing</vt:lpstr>
      <vt:lpstr>Background: Face-selective Brain Regions</vt:lpstr>
      <vt:lpstr>Background: Fusiform Face Area</vt:lpstr>
      <vt:lpstr>Background: Fusiform Face Area</vt:lpstr>
      <vt:lpstr>Background: LOTChand</vt:lpstr>
      <vt:lpstr>Background: LOTChand</vt:lpstr>
      <vt:lpstr>Gaze Direction Modulates fMRI Activity</vt:lpstr>
      <vt:lpstr>Gaze Direction Modulates fMRI Coupling</vt:lpstr>
      <vt:lpstr>Primary Questions</vt:lpstr>
      <vt:lpstr>Class Experiment</vt:lpstr>
      <vt:lpstr>Main Experiment Stimuli</vt:lpstr>
      <vt:lpstr>Main Experiment:  Rapid Jittered Event-Related Design</vt:lpstr>
      <vt:lpstr>Main Experiment Movie Clip</vt:lpstr>
      <vt:lpstr>One-back task</vt:lpstr>
      <vt:lpstr>Two approaches to analyzing data</vt:lpstr>
      <vt:lpstr>Two approaches to analyzing data</vt:lpstr>
      <vt:lpstr>PowerPoint Presentation</vt:lpstr>
      <vt:lpstr>Localizer Stimuli</vt:lpstr>
      <vt:lpstr>Localizer: All Stimuli</vt:lpstr>
      <vt:lpstr>Block Design  Kanwisher sequence with two orders</vt:lpstr>
      <vt:lpstr>Localizer Movie Clip</vt:lpstr>
    </vt:vector>
  </TitlesOfParts>
  <Company>UWO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Variability of HRF</dc:title>
  <dc:creator>jculham</dc:creator>
  <cp:lastModifiedBy>Jody Culham</cp:lastModifiedBy>
  <cp:revision>311</cp:revision>
  <dcterms:created xsi:type="dcterms:W3CDTF">2001-12-18T03:45:32Z</dcterms:created>
  <dcterms:modified xsi:type="dcterms:W3CDTF">2020-10-07T02:47:05Z</dcterms:modified>
</cp:coreProperties>
</file>