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584" r:id="rId2"/>
    <p:sldId id="585" r:id="rId3"/>
    <p:sldId id="588" r:id="rId4"/>
    <p:sldId id="1096" r:id="rId5"/>
    <p:sldId id="1097" r:id="rId6"/>
    <p:sldId id="589" r:id="rId7"/>
    <p:sldId id="1098" r:id="rId8"/>
    <p:sldId id="1084" r:id="rId9"/>
    <p:sldId id="1092" r:id="rId10"/>
    <p:sldId id="1093" r:id="rId11"/>
    <p:sldId id="1094" r:id="rId12"/>
    <p:sldId id="1095" r:id="rId13"/>
    <p:sldId id="1099" r:id="rId14"/>
    <p:sldId id="481" r:id="rId15"/>
    <p:sldId id="1100" r:id="rId16"/>
    <p:sldId id="1086" r:id="rId17"/>
    <p:sldId id="1101" r:id="rId18"/>
    <p:sldId id="630" r:id="rId19"/>
    <p:sldId id="597" r:id="rId20"/>
    <p:sldId id="586" r:id="rId21"/>
    <p:sldId id="627" r:id="rId22"/>
    <p:sldId id="382" r:id="rId23"/>
    <p:sldId id="1091" r:id="rId24"/>
    <p:sldId id="591" r:id="rId25"/>
    <p:sldId id="629" r:id="rId26"/>
    <p:sldId id="435" r:id="rId27"/>
    <p:sldId id="406" r:id="rId28"/>
    <p:sldId id="411" r:id="rId29"/>
    <p:sldId id="479" r:id="rId30"/>
  </p:sldIdLst>
  <p:sldSz cx="9144000" cy="6858000" type="screen4x3"/>
  <p:notesSz cx="7315200" cy="9601200"/>
  <p:defaultTextStyle>
    <a:defPPr>
      <a:defRPr lang="en-CA"/>
    </a:defPPr>
    <a:lvl1pPr algn="l" rtl="0" fontAlgn="base">
      <a:spcBef>
        <a:spcPct val="0"/>
      </a:spcBef>
      <a:spcAft>
        <a:spcPct val="0"/>
      </a:spcAft>
      <a:defRPr sz="2800" kern="1200">
        <a:solidFill>
          <a:schemeClr val="tx1"/>
        </a:solidFill>
        <a:latin typeface="Arial" charset="0"/>
        <a:ea typeface="ＭＳ Ｐゴシック" charset="-128"/>
        <a:cs typeface="+mn-cs"/>
      </a:defRPr>
    </a:lvl1pPr>
    <a:lvl2pPr marL="457200" algn="l" rtl="0" fontAlgn="base">
      <a:spcBef>
        <a:spcPct val="0"/>
      </a:spcBef>
      <a:spcAft>
        <a:spcPct val="0"/>
      </a:spcAft>
      <a:defRPr sz="2800" kern="1200">
        <a:solidFill>
          <a:schemeClr val="tx1"/>
        </a:solidFill>
        <a:latin typeface="Arial" charset="0"/>
        <a:ea typeface="ＭＳ Ｐゴシック" charset="-128"/>
        <a:cs typeface="+mn-cs"/>
      </a:defRPr>
    </a:lvl2pPr>
    <a:lvl3pPr marL="914400" algn="l" rtl="0" fontAlgn="base">
      <a:spcBef>
        <a:spcPct val="0"/>
      </a:spcBef>
      <a:spcAft>
        <a:spcPct val="0"/>
      </a:spcAft>
      <a:defRPr sz="2800" kern="1200">
        <a:solidFill>
          <a:schemeClr val="tx1"/>
        </a:solidFill>
        <a:latin typeface="Arial" charset="0"/>
        <a:ea typeface="ＭＳ Ｐゴシック" charset="-128"/>
        <a:cs typeface="+mn-cs"/>
      </a:defRPr>
    </a:lvl3pPr>
    <a:lvl4pPr marL="1371600" algn="l" rtl="0" fontAlgn="base">
      <a:spcBef>
        <a:spcPct val="0"/>
      </a:spcBef>
      <a:spcAft>
        <a:spcPct val="0"/>
      </a:spcAft>
      <a:defRPr sz="2800" kern="1200">
        <a:solidFill>
          <a:schemeClr val="tx1"/>
        </a:solidFill>
        <a:latin typeface="Arial" charset="0"/>
        <a:ea typeface="ＭＳ Ｐゴシック" charset="-128"/>
        <a:cs typeface="+mn-cs"/>
      </a:defRPr>
    </a:lvl4pPr>
    <a:lvl5pPr marL="1828800" algn="l" rtl="0" fontAlgn="base">
      <a:spcBef>
        <a:spcPct val="0"/>
      </a:spcBef>
      <a:spcAft>
        <a:spcPct val="0"/>
      </a:spcAft>
      <a:defRPr sz="2800" kern="1200">
        <a:solidFill>
          <a:schemeClr val="tx1"/>
        </a:solidFill>
        <a:latin typeface="Arial" charset="0"/>
        <a:ea typeface="ＭＳ Ｐゴシック" charset="-128"/>
        <a:cs typeface="+mn-cs"/>
      </a:defRPr>
    </a:lvl5pPr>
    <a:lvl6pPr marL="2286000" algn="l" defTabSz="914400" rtl="0" eaLnBrk="1" latinLnBrk="0" hangingPunct="1">
      <a:defRPr sz="2800" kern="1200">
        <a:solidFill>
          <a:schemeClr val="tx1"/>
        </a:solidFill>
        <a:latin typeface="Arial" charset="0"/>
        <a:ea typeface="ＭＳ Ｐゴシック" charset="-128"/>
        <a:cs typeface="+mn-cs"/>
      </a:defRPr>
    </a:lvl6pPr>
    <a:lvl7pPr marL="2743200" algn="l" defTabSz="914400" rtl="0" eaLnBrk="1" latinLnBrk="0" hangingPunct="1">
      <a:defRPr sz="2800" kern="1200">
        <a:solidFill>
          <a:schemeClr val="tx1"/>
        </a:solidFill>
        <a:latin typeface="Arial" charset="0"/>
        <a:ea typeface="ＭＳ Ｐゴシック" charset="-128"/>
        <a:cs typeface="+mn-cs"/>
      </a:defRPr>
    </a:lvl7pPr>
    <a:lvl8pPr marL="3200400" algn="l" defTabSz="914400" rtl="0" eaLnBrk="1" latinLnBrk="0" hangingPunct="1">
      <a:defRPr sz="2800" kern="1200">
        <a:solidFill>
          <a:schemeClr val="tx1"/>
        </a:solidFill>
        <a:latin typeface="Arial" charset="0"/>
        <a:ea typeface="ＭＳ Ｐゴシック" charset="-128"/>
        <a:cs typeface="+mn-cs"/>
      </a:defRPr>
    </a:lvl8pPr>
    <a:lvl9pPr marL="3657600" algn="l" defTabSz="914400" rtl="0" eaLnBrk="1" latinLnBrk="0" hangingPunct="1">
      <a:defRPr sz="28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2795" userDrawn="1">
          <p15:clr>
            <a:srgbClr val="A4A3A4"/>
          </p15:clr>
        </p15:guide>
        <p15:guide id="3" pos="21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00"/>
    <a:srgbClr val="4C4C4C"/>
    <a:srgbClr val="720015"/>
    <a:srgbClr val="666666"/>
    <a:srgbClr val="FF66FF"/>
    <a:srgbClr val="656565"/>
    <a:srgbClr val="999999"/>
    <a:srgbClr val="FD75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70"/>
    <p:restoredTop sz="93329"/>
  </p:normalViewPr>
  <p:slideViewPr>
    <p:cSldViewPr>
      <p:cViewPr varScale="1">
        <p:scale>
          <a:sx n="115" d="100"/>
          <a:sy n="115" d="100"/>
        </p:scale>
        <p:origin x="2008" y="200"/>
      </p:cViewPr>
      <p:guideLst>
        <p:guide orient="horz" pos="482"/>
        <p:guide orient="horz" pos="2795"/>
        <p:guide pos="21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CA"/>
          </a:p>
        </p:txBody>
      </p:sp>
      <p:sp>
        <p:nvSpPr>
          <p:cNvPr id="1075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CA"/>
          </a:p>
        </p:txBody>
      </p:sp>
      <p:sp>
        <p:nvSpPr>
          <p:cNvPr id="1075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CA"/>
          </a:p>
        </p:txBody>
      </p:sp>
      <p:sp>
        <p:nvSpPr>
          <p:cNvPr id="1075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E975DCA4-AD0E-9444-8D04-43EC0107B18C}" type="slidenum">
              <a:rPr lang="en-CA" altLang="x-none"/>
              <a:pPr/>
              <a:t>‹#›</a:t>
            </a:fld>
            <a:endParaRPr lang="en-CA"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CA"/>
          </a:p>
        </p:txBody>
      </p:sp>
      <p:sp>
        <p:nvSpPr>
          <p:cNvPr id="10035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CA"/>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CA"/>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B56898A3-BE6E-2747-91A6-AB867BB030B1}" type="slidenum">
              <a:rPr lang="en-CA" altLang="x-none"/>
              <a:pPr/>
              <a:t>‹#›</a:t>
            </a:fld>
            <a:endParaRPr lang="en-CA"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ell.com/trends/neurosciences/fulltext/S0166-2236(08)00265-8#bib1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100">
                <a:solidFill>
                  <a:schemeClr val="tx1"/>
                </a:solidFill>
                <a:latin typeface="Times New Roman" charset="0"/>
                <a:ea typeface="ＭＳ Ｐゴシック" charset="-128"/>
              </a:defRPr>
            </a:lvl1pPr>
            <a:lvl2pPr marL="742950" indent="-285750" defTabSz="966788">
              <a:spcBef>
                <a:spcPct val="30000"/>
              </a:spcBef>
              <a:defRPr sz="1100">
                <a:solidFill>
                  <a:schemeClr val="tx1"/>
                </a:solidFill>
                <a:latin typeface="Times New Roman" charset="0"/>
                <a:ea typeface="ＭＳ Ｐゴシック" charset="-128"/>
              </a:defRPr>
            </a:lvl2pPr>
            <a:lvl3pPr marL="1143000" indent="-228600" defTabSz="966788">
              <a:spcBef>
                <a:spcPct val="30000"/>
              </a:spcBef>
              <a:defRPr sz="1100">
                <a:solidFill>
                  <a:schemeClr val="tx1"/>
                </a:solidFill>
                <a:latin typeface="Times New Roman" charset="0"/>
                <a:ea typeface="ＭＳ Ｐゴシック" charset="-128"/>
              </a:defRPr>
            </a:lvl3pPr>
            <a:lvl4pPr marL="1600200" indent="-228600" defTabSz="966788">
              <a:spcBef>
                <a:spcPct val="30000"/>
              </a:spcBef>
              <a:defRPr sz="1100">
                <a:solidFill>
                  <a:schemeClr val="tx1"/>
                </a:solidFill>
                <a:latin typeface="Times New Roman" charset="0"/>
                <a:ea typeface="ＭＳ Ｐゴシック" charset="-128"/>
              </a:defRPr>
            </a:lvl4pPr>
            <a:lvl5pPr marL="2057400" indent="-228600" defTabSz="966788">
              <a:spcBef>
                <a:spcPct val="30000"/>
              </a:spcBef>
              <a:defRPr sz="11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9pPr>
          </a:lstStyle>
          <a:p>
            <a:pPr>
              <a:spcBef>
                <a:spcPct val="0"/>
              </a:spcBef>
            </a:pPr>
            <a:fld id="{68E2DF58-19BB-7D44-AFCD-4B673C1EE45C}" type="slidenum">
              <a:rPr lang="en-CA" altLang="en-US" sz="1300">
                <a:latin typeface="Arial" charset="0"/>
              </a:rPr>
              <a:pPr>
                <a:spcBef>
                  <a:spcPct val="0"/>
                </a:spcBef>
              </a:pPr>
              <a:t>1</a:t>
            </a:fld>
            <a:endParaRPr lang="en-CA" altLang="en-US" sz="1300">
              <a:latin typeface="Arial" charset="0"/>
            </a:endParaRPr>
          </a:p>
        </p:txBody>
      </p:sp>
      <p:sp>
        <p:nvSpPr>
          <p:cNvPr id="5123" name="Rectangle 2"/>
          <p:cNvSpPr>
            <a:spLocks noGrp="1" noRot="1" noChangeAspect="1" noChangeArrowheads="1" noTextEdit="1"/>
          </p:cNvSpPr>
          <p:nvPr>
            <p:ph type="sldImg"/>
          </p:nvPr>
        </p:nvSpPr>
        <p:spPr>
          <a:solidFill>
            <a:srgbClr val="FFFFFF"/>
          </a:solidFill>
          <a:ln/>
        </p:spPr>
      </p:sp>
      <p:sp>
        <p:nvSpPr>
          <p:cNvPr id="16387" name="Rectangle 3">
            <a:extLst>
              <a:ext uri="{FF2B5EF4-FFF2-40B4-BE49-F238E27FC236}">
                <a16:creationId xmlns:a16="http://schemas.microsoft.com/office/drawing/2014/main" id="{04C5DF81-C87B-4895-990E-A9067AEF52E0}"/>
              </a:ext>
            </a:extLst>
          </p:cNvPr>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ltLang="en-US" sz="1146">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40470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100">
                <a:solidFill>
                  <a:schemeClr val="tx1"/>
                </a:solidFill>
                <a:latin typeface="Times New Roman" charset="0"/>
                <a:ea typeface="ＭＳ Ｐゴシック" charset="-128"/>
              </a:defRPr>
            </a:lvl1pPr>
            <a:lvl2pPr marL="742950" indent="-285750" defTabSz="966788">
              <a:spcBef>
                <a:spcPct val="30000"/>
              </a:spcBef>
              <a:defRPr sz="1100">
                <a:solidFill>
                  <a:schemeClr val="tx1"/>
                </a:solidFill>
                <a:latin typeface="Times New Roman" charset="0"/>
                <a:ea typeface="ＭＳ Ｐゴシック" charset="-128"/>
              </a:defRPr>
            </a:lvl2pPr>
            <a:lvl3pPr marL="1143000" indent="-228600" defTabSz="966788">
              <a:spcBef>
                <a:spcPct val="30000"/>
              </a:spcBef>
              <a:defRPr sz="1100">
                <a:solidFill>
                  <a:schemeClr val="tx1"/>
                </a:solidFill>
                <a:latin typeface="Times New Roman" charset="0"/>
                <a:ea typeface="ＭＳ Ｐゴシック" charset="-128"/>
              </a:defRPr>
            </a:lvl3pPr>
            <a:lvl4pPr marL="1600200" indent="-228600" defTabSz="966788">
              <a:spcBef>
                <a:spcPct val="30000"/>
              </a:spcBef>
              <a:defRPr sz="1100">
                <a:solidFill>
                  <a:schemeClr val="tx1"/>
                </a:solidFill>
                <a:latin typeface="Times New Roman" charset="0"/>
                <a:ea typeface="ＭＳ Ｐゴシック" charset="-128"/>
              </a:defRPr>
            </a:lvl4pPr>
            <a:lvl5pPr marL="2057400" indent="-228600" defTabSz="966788">
              <a:spcBef>
                <a:spcPct val="30000"/>
              </a:spcBef>
              <a:defRPr sz="11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9pPr>
          </a:lstStyle>
          <a:p>
            <a:pPr>
              <a:spcBef>
                <a:spcPct val="0"/>
              </a:spcBef>
            </a:pPr>
            <a:fld id="{24F5DB90-8A05-9749-A1E7-37E346D79563}" type="slidenum">
              <a:rPr lang="en-CA" altLang="en-US" sz="1300">
                <a:latin typeface="Arial" charset="0"/>
              </a:rPr>
              <a:pPr>
                <a:spcBef>
                  <a:spcPct val="0"/>
                </a:spcBef>
              </a:pPr>
              <a:t>18</a:t>
            </a:fld>
            <a:endParaRPr lang="en-CA" altLang="en-US" sz="1300">
              <a:latin typeface="Arial" charset="0"/>
            </a:endParaRPr>
          </a:p>
        </p:txBody>
      </p:sp>
      <p:sp>
        <p:nvSpPr>
          <p:cNvPr id="35843" name="Rectangle 2"/>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32D107B1-B921-4644-94E9-13B5DA85AC4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z="1146"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5806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Times New Roman" charset="0"/>
                <a:ea typeface="ＭＳ Ｐゴシック" charset="-128"/>
                <a:cs typeface="ＭＳ Ｐゴシック" charset="-128"/>
              </a:rPr>
              <a:t>The two head coils compared in the present study and the layout of their individual RF receiving elements. </a:t>
            </a:r>
            <a:r>
              <a:rPr lang="en-US" sz="1100" b="1" i="0" kern="1200" dirty="0">
                <a:solidFill>
                  <a:schemeClr val="tx1"/>
                </a:solidFill>
                <a:effectLst/>
                <a:latin typeface="Times New Roman" charset="0"/>
                <a:ea typeface="ＭＳ Ｐゴシック" charset="-128"/>
                <a:cs typeface="ＭＳ Ｐゴシック" charset="-128"/>
              </a:rPr>
              <a:t>a</a:t>
            </a:r>
            <a:r>
              <a:rPr lang="en-US" sz="1100" b="0" i="0" kern="1200" dirty="0">
                <a:solidFill>
                  <a:schemeClr val="tx1"/>
                </a:solidFill>
                <a:effectLst/>
                <a:latin typeface="Times New Roman" charset="0"/>
                <a:ea typeface="ＭＳ Ｐゴシック" charset="-128"/>
                <a:cs typeface="ＭＳ Ｐゴシック" charset="-128"/>
              </a:rPr>
              <a:t>: 12-channel head matrix coil: its lower und upper part were symmetric and housed six RF receivers each. </a:t>
            </a:r>
            <a:r>
              <a:rPr lang="en-US" sz="1100" b="1" i="0" kern="1200" dirty="0">
                <a:solidFill>
                  <a:schemeClr val="tx1"/>
                </a:solidFill>
                <a:effectLst/>
                <a:latin typeface="Times New Roman" charset="0"/>
                <a:ea typeface="ＭＳ Ｐゴシック" charset="-128"/>
                <a:cs typeface="ＭＳ Ｐゴシック" charset="-128"/>
              </a:rPr>
              <a:t>b</a:t>
            </a:r>
            <a:r>
              <a:rPr lang="en-US" sz="1100" b="0" i="0" kern="1200" dirty="0">
                <a:solidFill>
                  <a:schemeClr val="tx1"/>
                </a:solidFill>
                <a:effectLst/>
                <a:latin typeface="Times New Roman" charset="0"/>
                <a:ea typeface="ＭＳ Ｐゴシック" charset="-128"/>
                <a:cs typeface="ＭＳ Ｐゴシック" charset="-128"/>
              </a:rPr>
              <a:t>: 32-channel phased-array head coil: 20 receivers were built on the lower and 12 on the upper part of the helmet. The RF elements had individual dimensions and were arranged in four parallel transverse planes (from top left to bottom right): top plane with seven elements, a circle of 10 elements, a row of nine elements and a bottom row of six elements.</a:t>
            </a:r>
          </a:p>
          <a:p>
            <a:endParaRPr lang="en-US" sz="1100" b="0" i="0" kern="1200" dirty="0">
              <a:solidFill>
                <a:schemeClr val="tx1"/>
              </a:solidFill>
              <a:effectLst/>
              <a:latin typeface="Times New Roman" charset="0"/>
              <a:ea typeface="ＭＳ Ｐゴシック" charset="-128"/>
              <a:cs typeface="ＭＳ Ｐゴシック" charset="-128"/>
            </a:endParaRPr>
          </a:p>
          <a:p>
            <a:r>
              <a:rPr lang="en-US" sz="1100" b="0" i="0" kern="1200" dirty="0" err="1">
                <a:solidFill>
                  <a:schemeClr val="tx1"/>
                </a:solidFill>
                <a:effectLst/>
                <a:latin typeface="Times New Roman" charset="0"/>
                <a:ea typeface="ＭＳ Ｐゴシック" charset="-128"/>
                <a:cs typeface="ＭＳ Ｐゴシック" charset="-128"/>
              </a:rPr>
              <a:t>Kaza</a:t>
            </a:r>
            <a:r>
              <a:rPr lang="en-US" sz="1100" b="0" i="0" kern="1200" dirty="0">
                <a:solidFill>
                  <a:schemeClr val="tx1"/>
                </a:solidFill>
                <a:effectLst/>
                <a:latin typeface="Times New Roman" charset="0"/>
                <a:ea typeface="ＭＳ Ｐゴシック" charset="-128"/>
                <a:cs typeface="ＭＳ Ｐゴシック" charset="-128"/>
              </a:rPr>
              <a:t>, Klose</a:t>
            </a:r>
            <a:r>
              <a:rPr lang="en-US" sz="1100" b="0" i="0" kern="1200" baseline="0" dirty="0">
                <a:solidFill>
                  <a:schemeClr val="tx1"/>
                </a:solidFill>
                <a:effectLst/>
                <a:latin typeface="Times New Roman" charset="0"/>
                <a:ea typeface="ＭＳ Ｐゴシック" charset="-128"/>
                <a:cs typeface="ＭＳ Ｐゴシック" charset="-128"/>
              </a:rPr>
              <a:t> &amp; </a:t>
            </a:r>
            <a:r>
              <a:rPr lang="en-US" sz="1100" b="0" i="0" kern="1200" baseline="0" dirty="0" err="1">
                <a:solidFill>
                  <a:schemeClr val="tx1"/>
                </a:solidFill>
                <a:effectLst/>
                <a:latin typeface="Times New Roman" charset="0"/>
                <a:ea typeface="ＭＳ Ｐゴシック" charset="-128"/>
                <a:cs typeface="ＭＳ Ｐゴシック" charset="-128"/>
              </a:rPr>
              <a:t>Lotze</a:t>
            </a:r>
            <a:r>
              <a:rPr lang="en-US" sz="1100" b="0" i="0" kern="1200" baseline="0" dirty="0">
                <a:solidFill>
                  <a:schemeClr val="tx1"/>
                </a:solidFill>
                <a:effectLst/>
                <a:latin typeface="Times New Roman" charset="0"/>
                <a:ea typeface="ＭＳ Ｐゴシック" charset="-128"/>
                <a:cs typeface="ＭＳ Ｐゴシック" charset="-128"/>
              </a:rPr>
              <a:t>, 2011, JMRI</a:t>
            </a:r>
            <a:endParaRPr lang="en-US" sz="1100" b="0" i="0" kern="1200" dirty="0">
              <a:solidFill>
                <a:schemeClr val="tx1"/>
              </a:solidFill>
              <a:effectLst/>
              <a:latin typeface="Times New Roman" charset="0"/>
              <a:ea typeface="ＭＳ Ｐゴシック" charset="-128"/>
              <a:cs typeface="ＭＳ Ｐゴシック" charset="-128"/>
            </a:endParaRPr>
          </a:p>
          <a:p>
            <a:r>
              <a:rPr lang="en-US" dirty="0"/>
              <a:t>http://</a:t>
            </a:r>
            <a:r>
              <a:rPr lang="en-US" dirty="0" err="1"/>
              <a:t>onlinelibrary.wiley.com</a:t>
            </a:r>
            <a:r>
              <a:rPr lang="en-US" dirty="0"/>
              <a:t>/</a:t>
            </a:r>
            <a:r>
              <a:rPr lang="en-US" dirty="0" err="1"/>
              <a:t>doi</a:t>
            </a:r>
            <a:r>
              <a:rPr lang="en-US" dirty="0"/>
              <a:t>/10.1002/jmri.22614/full</a:t>
            </a:r>
          </a:p>
        </p:txBody>
      </p:sp>
      <p:sp>
        <p:nvSpPr>
          <p:cNvPr id="4" name="Slide Number Placeholder 3"/>
          <p:cNvSpPr>
            <a:spLocks noGrp="1"/>
          </p:cNvSpPr>
          <p:nvPr>
            <p:ph type="sldNum" sz="quarter" idx="10"/>
          </p:nvPr>
        </p:nvSpPr>
        <p:spPr/>
        <p:txBody>
          <a:bodyPr/>
          <a:lstStyle/>
          <a:p>
            <a:pPr>
              <a:defRPr/>
            </a:pPr>
            <a:fld id="{6B0F7FEC-CE82-1A44-83EC-57CCFDCCD88C}" type="slidenum">
              <a:rPr lang="en-CA" altLang="en-US" smtClean="0"/>
              <a:pPr>
                <a:defRPr/>
              </a:pPr>
              <a:t>19</a:t>
            </a:fld>
            <a:endParaRPr lang="en-CA" altLang="en-US"/>
          </a:p>
        </p:txBody>
      </p:sp>
    </p:spTree>
    <p:extLst>
      <p:ext uri="{BB962C8B-B14F-4D97-AF65-F5344CB8AC3E}">
        <p14:creationId xmlns:p14="http://schemas.microsoft.com/office/powerpoint/2010/main" val="264147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100">
                <a:solidFill>
                  <a:schemeClr val="tx1"/>
                </a:solidFill>
                <a:latin typeface="Times New Roman" charset="0"/>
                <a:ea typeface="ＭＳ Ｐゴシック" charset="-128"/>
              </a:defRPr>
            </a:lvl1pPr>
            <a:lvl2pPr marL="742950" indent="-285750" defTabSz="966788">
              <a:spcBef>
                <a:spcPct val="30000"/>
              </a:spcBef>
              <a:defRPr sz="1100">
                <a:solidFill>
                  <a:schemeClr val="tx1"/>
                </a:solidFill>
                <a:latin typeface="Times New Roman" charset="0"/>
                <a:ea typeface="ＭＳ Ｐゴシック" charset="-128"/>
              </a:defRPr>
            </a:lvl2pPr>
            <a:lvl3pPr marL="1143000" indent="-228600" defTabSz="966788">
              <a:spcBef>
                <a:spcPct val="30000"/>
              </a:spcBef>
              <a:defRPr sz="1100">
                <a:solidFill>
                  <a:schemeClr val="tx1"/>
                </a:solidFill>
                <a:latin typeface="Times New Roman" charset="0"/>
                <a:ea typeface="ＭＳ Ｐゴシック" charset="-128"/>
              </a:defRPr>
            </a:lvl3pPr>
            <a:lvl4pPr marL="1600200" indent="-228600" defTabSz="966788">
              <a:spcBef>
                <a:spcPct val="30000"/>
              </a:spcBef>
              <a:defRPr sz="1100">
                <a:solidFill>
                  <a:schemeClr val="tx1"/>
                </a:solidFill>
                <a:latin typeface="Times New Roman" charset="0"/>
                <a:ea typeface="ＭＳ Ｐゴシック" charset="-128"/>
              </a:defRPr>
            </a:lvl4pPr>
            <a:lvl5pPr marL="2057400" indent="-228600" defTabSz="966788">
              <a:spcBef>
                <a:spcPct val="30000"/>
              </a:spcBef>
              <a:defRPr sz="11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9pPr>
          </a:lstStyle>
          <a:p>
            <a:pPr>
              <a:spcBef>
                <a:spcPct val="0"/>
              </a:spcBef>
            </a:pPr>
            <a:fld id="{9412243E-14DC-6D4C-859B-44BA02B2EE04}" type="slidenum">
              <a:rPr lang="en-CA" altLang="en-US" sz="1300">
                <a:latin typeface="Arial" charset="0"/>
              </a:rPr>
              <a:pPr>
                <a:spcBef>
                  <a:spcPct val="0"/>
                </a:spcBef>
              </a:pPr>
              <a:t>20</a:t>
            </a:fld>
            <a:endParaRPr lang="en-CA" altLang="en-US" sz="1300">
              <a:latin typeface="Arial" charset="0"/>
            </a:endParaRPr>
          </a:p>
        </p:txBody>
      </p:sp>
      <p:sp>
        <p:nvSpPr>
          <p:cNvPr id="8195" name="Rectangle 2"/>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77A2F6D-9D9D-407F-9E71-93C50E83AA43}"/>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z="1146">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6009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100">
                <a:solidFill>
                  <a:schemeClr val="tx1"/>
                </a:solidFill>
                <a:latin typeface="Times New Roman" charset="0"/>
                <a:ea typeface="ＭＳ Ｐゴシック" charset="-128"/>
              </a:defRPr>
            </a:lvl1pPr>
            <a:lvl2pPr marL="742950" indent="-285750" defTabSz="966788">
              <a:spcBef>
                <a:spcPct val="30000"/>
              </a:spcBef>
              <a:defRPr sz="1100">
                <a:solidFill>
                  <a:schemeClr val="tx1"/>
                </a:solidFill>
                <a:latin typeface="Times New Roman" charset="0"/>
                <a:ea typeface="ＭＳ Ｐゴシック" charset="-128"/>
              </a:defRPr>
            </a:lvl2pPr>
            <a:lvl3pPr marL="1143000" indent="-228600" defTabSz="966788">
              <a:spcBef>
                <a:spcPct val="30000"/>
              </a:spcBef>
              <a:defRPr sz="1100">
                <a:solidFill>
                  <a:schemeClr val="tx1"/>
                </a:solidFill>
                <a:latin typeface="Times New Roman" charset="0"/>
                <a:ea typeface="ＭＳ Ｐゴシック" charset="-128"/>
              </a:defRPr>
            </a:lvl3pPr>
            <a:lvl4pPr marL="1600200" indent="-228600" defTabSz="966788">
              <a:spcBef>
                <a:spcPct val="30000"/>
              </a:spcBef>
              <a:defRPr sz="1100">
                <a:solidFill>
                  <a:schemeClr val="tx1"/>
                </a:solidFill>
                <a:latin typeface="Times New Roman" charset="0"/>
                <a:ea typeface="ＭＳ Ｐゴシック" charset="-128"/>
              </a:defRPr>
            </a:lvl4pPr>
            <a:lvl5pPr marL="2057400" indent="-228600" defTabSz="966788">
              <a:spcBef>
                <a:spcPct val="30000"/>
              </a:spcBef>
              <a:defRPr sz="11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9pPr>
          </a:lstStyle>
          <a:p>
            <a:pPr>
              <a:spcBef>
                <a:spcPct val="0"/>
              </a:spcBef>
            </a:pPr>
            <a:fld id="{8E714499-B798-0947-99A9-53CD65ED9B37}" type="slidenum">
              <a:rPr lang="en-CA" altLang="en-US" sz="1300">
                <a:latin typeface="Arial" charset="0"/>
              </a:rPr>
              <a:pPr>
                <a:spcBef>
                  <a:spcPct val="0"/>
                </a:spcBef>
              </a:pPr>
              <a:t>21</a:t>
            </a:fld>
            <a:endParaRPr lang="en-CA" altLang="en-US" sz="1300">
              <a:latin typeface="Arial" charset="0"/>
            </a:endParaRPr>
          </a:p>
        </p:txBody>
      </p:sp>
      <p:sp>
        <p:nvSpPr>
          <p:cNvPr id="118787" name="Rectangle 2"/>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3407DC5C-2D54-4260-BCA9-66FC32713EC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z="1146">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0593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100">
                <a:solidFill>
                  <a:schemeClr val="tx1"/>
                </a:solidFill>
                <a:latin typeface="Times New Roman" charset="0"/>
                <a:ea typeface="ＭＳ Ｐゴシック" charset="-128"/>
              </a:defRPr>
            </a:lvl1pPr>
            <a:lvl2pPr marL="742950" indent="-285750" defTabSz="966788">
              <a:spcBef>
                <a:spcPct val="30000"/>
              </a:spcBef>
              <a:defRPr sz="1100">
                <a:solidFill>
                  <a:schemeClr val="tx1"/>
                </a:solidFill>
                <a:latin typeface="Times New Roman" charset="0"/>
                <a:ea typeface="ＭＳ Ｐゴシック" charset="-128"/>
              </a:defRPr>
            </a:lvl2pPr>
            <a:lvl3pPr marL="1143000" indent="-228600" defTabSz="966788">
              <a:spcBef>
                <a:spcPct val="30000"/>
              </a:spcBef>
              <a:defRPr sz="1100">
                <a:solidFill>
                  <a:schemeClr val="tx1"/>
                </a:solidFill>
                <a:latin typeface="Times New Roman" charset="0"/>
                <a:ea typeface="ＭＳ Ｐゴシック" charset="-128"/>
              </a:defRPr>
            </a:lvl3pPr>
            <a:lvl4pPr marL="1600200" indent="-228600" defTabSz="966788">
              <a:spcBef>
                <a:spcPct val="30000"/>
              </a:spcBef>
              <a:defRPr sz="1100">
                <a:solidFill>
                  <a:schemeClr val="tx1"/>
                </a:solidFill>
                <a:latin typeface="Times New Roman" charset="0"/>
                <a:ea typeface="ＭＳ Ｐゴシック" charset="-128"/>
              </a:defRPr>
            </a:lvl4pPr>
            <a:lvl5pPr marL="2057400" indent="-228600" defTabSz="966788">
              <a:spcBef>
                <a:spcPct val="30000"/>
              </a:spcBef>
              <a:defRPr sz="11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9pPr>
          </a:lstStyle>
          <a:p>
            <a:pPr>
              <a:spcBef>
                <a:spcPct val="0"/>
              </a:spcBef>
            </a:pPr>
            <a:fld id="{A3C3FB58-9F3E-6B43-B47A-F7365F652258}" type="slidenum">
              <a:rPr lang="en-CA" altLang="en-US" sz="1300">
                <a:latin typeface="Arial" charset="0"/>
              </a:rPr>
              <a:pPr>
                <a:spcBef>
                  <a:spcPct val="0"/>
                </a:spcBef>
              </a:pPr>
              <a:t>24</a:t>
            </a:fld>
            <a:endParaRPr lang="en-CA" altLang="en-US" sz="1300">
              <a:latin typeface="Arial" charset="0"/>
            </a:endParaRPr>
          </a:p>
        </p:txBody>
      </p:sp>
      <p:sp>
        <p:nvSpPr>
          <p:cNvPr id="17411" name="Rectangle 2"/>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695637FE-80D8-4B92-B0D9-10D08B6D974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z="1146">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91783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128"/>
              </a:defRPr>
            </a:lvl1pPr>
            <a:lvl2pPr marL="742950" indent="-285750" defTabSz="966788" eaLnBrk="0" hangingPunct="0">
              <a:defRPr sz="2400">
                <a:solidFill>
                  <a:schemeClr val="tx1"/>
                </a:solidFill>
                <a:latin typeface="Arial" charset="0"/>
                <a:ea typeface="ＭＳ Ｐゴシック" charset="-128"/>
              </a:defRPr>
            </a:lvl2pPr>
            <a:lvl3pPr marL="1143000" indent="-228600" defTabSz="966788" eaLnBrk="0" hangingPunct="0">
              <a:defRPr sz="2400">
                <a:solidFill>
                  <a:schemeClr val="tx1"/>
                </a:solidFill>
                <a:latin typeface="Arial" charset="0"/>
                <a:ea typeface="ＭＳ Ｐゴシック" charset="-128"/>
              </a:defRPr>
            </a:lvl3pPr>
            <a:lvl4pPr marL="1600200" indent="-228600" defTabSz="966788" eaLnBrk="0" hangingPunct="0">
              <a:defRPr sz="2400">
                <a:solidFill>
                  <a:schemeClr val="tx1"/>
                </a:solidFill>
                <a:latin typeface="Arial" charset="0"/>
                <a:ea typeface="ＭＳ Ｐゴシック" charset="-128"/>
              </a:defRPr>
            </a:lvl4pPr>
            <a:lvl5pPr marL="2057400" indent="-228600" defTabSz="966788" eaLnBrk="0" hangingPunct="0">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0DFDEE6-3A71-B947-91F0-05D9A3A607F8}" type="slidenum">
              <a:rPr lang="en-CA" altLang="en-US" sz="1300"/>
              <a:pPr eaLnBrk="1" hangingPunct="1"/>
              <a:t>28</a:t>
            </a:fld>
            <a:endParaRPr lang="en-CA" altLang="en-US" sz="13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91823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128"/>
              </a:defRPr>
            </a:lvl1pPr>
            <a:lvl2pPr marL="742950" indent="-285750" defTabSz="966788" eaLnBrk="0" hangingPunct="0">
              <a:defRPr sz="2400">
                <a:solidFill>
                  <a:schemeClr val="tx1"/>
                </a:solidFill>
                <a:latin typeface="Arial" charset="0"/>
                <a:ea typeface="ＭＳ Ｐゴシック" charset="-128"/>
              </a:defRPr>
            </a:lvl2pPr>
            <a:lvl3pPr marL="1143000" indent="-228600" defTabSz="966788" eaLnBrk="0" hangingPunct="0">
              <a:defRPr sz="2400">
                <a:solidFill>
                  <a:schemeClr val="tx1"/>
                </a:solidFill>
                <a:latin typeface="Arial" charset="0"/>
                <a:ea typeface="ＭＳ Ｐゴシック" charset="-128"/>
              </a:defRPr>
            </a:lvl3pPr>
            <a:lvl4pPr marL="1600200" indent="-228600" defTabSz="966788" eaLnBrk="0" hangingPunct="0">
              <a:defRPr sz="2400">
                <a:solidFill>
                  <a:schemeClr val="tx1"/>
                </a:solidFill>
                <a:latin typeface="Arial" charset="0"/>
                <a:ea typeface="ＭＳ Ｐゴシック" charset="-128"/>
              </a:defRPr>
            </a:lvl4pPr>
            <a:lvl5pPr marL="2057400" indent="-228600" defTabSz="966788" eaLnBrk="0" hangingPunct="0">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4823D08-7617-2442-9BEB-8646F1016FCA}" type="slidenum">
              <a:rPr lang="en-CA" altLang="en-US" sz="1300"/>
              <a:pPr eaLnBrk="1" hangingPunct="1"/>
              <a:t>29</a:t>
            </a:fld>
            <a:endParaRPr lang="en-CA" altLang="en-US" sz="13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87749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100">
                <a:solidFill>
                  <a:schemeClr val="tx1"/>
                </a:solidFill>
                <a:latin typeface="Times New Roman" charset="0"/>
                <a:ea typeface="ＭＳ Ｐゴシック" charset="-128"/>
              </a:defRPr>
            </a:lvl1pPr>
            <a:lvl2pPr marL="742950" indent="-285750" defTabSz="966788">
              <a:spcBef>
                <a:spcPct val="30000"/>
              </a:spcBef>
              <a:defRPr sz="1100">
                <a:solidFill>
                  <a:schemeClr val="tx1"/>
                </a:solidFill>
                <a:latin typeface="Times New Roman" charset="0"/>
                <a:ea typeface="ＭＳ Ｐゴシック" charset="-128"/>
              </a:defRPr>
            </a:lvl2pPr>
            <a:lvl3pPr marL="1143000" indent="-228600" defTabSz="966788">
              <a:spcBef>
                <a:spcPct val="30000"/>
              </a:spcBef>
              <a:defRPr sz="1100">
                <a:solidFill>
                  <a:schemeClr val="tx1"/>
                </a:solidFill>
                <a:latin typeface="Times New Roman" charset="0"/>
                <a:ea typeface="ＭＳ Ｐゴシック" charset="-128"/>
              </a:defRPr>
            </a:lvl3pPr>
            <a:lvl4pPr marL="1600200" indent="-228600" defTabSz="966788">
              <a:spcBef>
                <a:spcPct val="30000"/>
              </a:spcBef>
              <a:defRPr sz="1100">
                <a:solidFill>
                  <a:schemeClr val="tx1"/>
                </a:solidFill>
                <a:latin typeface="Times New Roman" charset="0"/>
                <a:ea typeface="ＭＳ Ｐゴシック" charset="-128"/>
              </a:defRPr>
            </a:lvl4pPr>
            <a:lvl5pPr marL="2057400" indent="-228600" defTabSz="966788">
              <a:spcBef>
                <a:spcPct val="30000"/>
              </a:spcBef>
              <a:defRPr sz="11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9pPr>
          </a:lstStyle>
          <a:p>
            <a:pPr>
              <a:spcBef>
                <a:spcPct val="0"/>
              </a:spcBef>
            </a:pPr>
            <a:fld id="{1DC69BB8-714E-E345-B3DE-C26884760522}" type="slidenum">
              <a:rPr lang="en-CA" altLang="en-US" sz="1300">
                <a:latin typeface="Arial" charset="0"/>
              </a:rPr>
              <a:pPr>
                <a:spcBef>
                  <a:spcPct val="0"/>
                </a:spcBef>
              </a:pPr>
              <a:t>3</a:t>
            </a:fld>
            <a:endParaRPr lang="en-CA" altLang="en-US" sz="1300">
              <a:latin typeface="Arial" charset="0"/>
            </a:endParaRPr>
          </a:p>
        </p:txBody>
      </p:sp>
      <p:sp>
        <p:nvSpPr>
          <p:cNvPr id="12291" name="Rectangle 2"/>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301781EC-5423-4B9B-91E6-A595F976CF81}"/>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z="1146">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7603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100">
                <a:solidFill>
                  <a:schemeClr val="tx1"/>
                </a:solidFill>
                <a:latin typeface="Times New Roman" charset="0"/>
                <a:ea typeface="ＭＳ Ｐゴシック" charset="-128"/>
              </a:defRPr>
            </a:lvl1pPr>
            <a:lvl2pPr marL="742950" indent="-285750" defTabSz="966788">
              <a:spcBef>
                <a:spcPct val="30000"/>
              </a:spcBef>
              <a:defRPr sz="1100">
                <a:solidFill>
                  <a:schemeClr val="tx1"/>
                </a:solidFill>
                <a:latin typeface="Times New Roman" charset="0"/>
                <a:ea typeface="ＭＳ Ｐゴシック" charset="-128"/>
              </a:defRPr>
            </a:lvl2pPr>
            <a:lvl3pPr marL="1143000" indent="-228600" defTabSz="966788">
              <a:spcBef>
                <a:spcPct val="30000"/>
              </a:spcBef>
              <a:defRPr sz="1100">
                <a:solidFill>
                  <a:schemeClr val="tx1"/>
                </a:solidFill>
                <a:latin typeface="Times New Roman" charset="0"/>
                <a:ea typeface="ＭＳ Ｐゴシック" charset="-128"/>
              </a:defRPr>
            </a:lvl3pPr>
            <a:lvl4pPr marL="1600200" indent="-228600" defTabSz="966788">
              <a:spcBef>
                <a:spcPct val="30000"/>
              </a:spcBef>
              <a:defRPr sz="1100">
                <a:solidFill>
                  <a:schemeClr val="tx1"/>
                </a:solidFill>
                <a:latin typeface="Times New Roman" charset="0"/>
                <a:ea typeface="ＭＳ Ｐゴシック" charset="-128"/>
              </a:defRPr>
            </a:lvl4pPr>
            <a:lvl5pPr marL="2057400" indent="-228600" defTabSz="966788">
              <a:spcBef>
                <a:spcPct val="30000"/>
              </a:spcBef>
              <a:defRPr sz="11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9pPr>
          </a:lstStyle>
          <a:p>
            <a:pPr>
              <a:spcBef>
                <a:spcPct val="0"/>
              </a:spcBef>
            </a:pPr>
            <a:fld id="{1DC69BB8-714E-E345-B3DE-C26884760522}" type="slidenum">
              <a:rPr lang="en-CA" altLang="en-US" sz="1300">
                <a:latin typeface="Arial" charset="0"/>
              </a:rPr>
              <a:pPr>
                <a:spcBef>
                  <a:spcPct val="0"/>
                </a:spcBef>
              </a:pPr>
              <a:t>4</a:t>
            </a:fld>
            <a:endParaRPr lang="en-CA" altLang="en-US" sz="1300">
              <a:latin typeface="Arial" charset="0"/>
            </a:endParaRPr>
          </a:p>
        </p:txBody>
      </p:sp>
      <p:sp>
        <p:nvSpPr>
          <p:cNvPr id="12291" name="Rectangle 2"/>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301781EC-5423-4B9B-91E6-A595F976CF81}"/>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z="1146">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7277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100">
                <a:solidFill>
                  <a:schemeClr val="tx1"/>
                </a:solidFill>
                <a:latin typeface="Times New Roman" charset="0"/>
                <a:ea typeface="ＭＳ Ｐゴシック" charset="-128"/>
              </a:defRPr>
            </a:lvl1pPr>
            <a:lvl2pPr marL="742950" indent="-285750" defTabSz="966788">
              <a:spcBef>
                <a:spcPct val="30000"/>
              </a:spcBef>
              <a:defRPr sz="1100">
                <a:solidFill>
                  <a:schemeClr val="tx1"/>
                </a:solidFill>
                <a:latin typeface="Times New Roman" charset="0"/>
                <a:ea typeface="ＭＳ Ｐゴシック" charset="-128"/>
              </a:defRPr>
            </a:lvl2pPr>
            <a:lvl3pPr marL="1143000" indent="-228600" defTabSz="966788">
              <a:spcBef>
                <a:spcPct val="30000"/>
              </a:spcBef>
              <a:defRPr sz="1100">
                <a:solidFill>
                  <a:schemeClr val="tx1"/>
                </a:solidFill>
                <a:latin typeface="Times New Roman" charset="0"/>
                <a:ea typeface="ＭＳ Ｐゴシック" charset="-128"/>
              </a:defRPr>
            </a:lvl3pPr>
            <a:lvl4pPr marL="1600200" indent="-228600" defTabSz="966788">
              <a:spcBef>
                <a:spcPct val="30000"/>
              </a:spcBef>
              <a:defRPr sz="1100">
                <a:solidFill>
                  <a:schemeClr val="tx1"/>
                </a:solidFill>
                <a:latin typeface="Times New Roman" charset="0"/>
                <a:ea typeface="ＭＳ Ｐゴシック" charset="-128"/>
              </a:defRPr>
            </a:lvl4pPr>
            <a:lvl5pPr marL="2057400" indent="-228600" defTabSz="966788">
              <a:spcBef>
                <a:spcPct val="30000"/>
              </a:spcBef>
              <a:defRPr sz="11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9pPr>
          </a:lstStyle>
          <a:p>
            <a:pPr>
              <a:spcBef>
                <a:spcPct val="0"/>
              </a:spcBef>
            </a:pPr>
            <a:fld id="{1DC69BB8-714E-E345-B3DE-C26884760522}" type="slidenum">
              <a:rPr lang="en-CA" altLang="en-US" sz="1300">
                <a:latin typeface="Arial" charset="0"/>
              </a:rPr>
              <a:pPr>
                <a:spcBef>
                  <a:spcPct val="0"/>
                </a:spcBef>
              </a:pPr>
              <a:t>5</a:t>
            </a:fld>
            <a:endParaRPr lang="en-CA" altLang="en-US" sz="1300">
              <a:latin typeface="Arial" charset="0"/>
            </a:endParaRPr>
          </a:p>
        </p:txBody>
      </p:sp>
      <p:sp>
        <p:nvSpPr>
          <p:cNvPr id="12291" name="Rectangle 2"/>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301781EC-5423-4B9B-91E6-A595F976CF81}"/>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z="1146">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9775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100">
                <a:solidFill>
                  <a:schemeClr val="tx1"/>
                </a:solidFill>
                <a:latin typeface="Times New Roman" charset="0"/>
                <a:ea typeface="ＭＳ Ｐゴシック" charset="-128"/>
              </a:defRPr>
            </a:lvl1pPr>
            <a:lvl2pPr marL="742950" indent="-285750" defTabSz="966788">
              <a:spcBef>
                <a:spcPct val="30000"/>
              </a:spcBef>
              <a:defRPr sz="1100">
                <a:solidFill>
                  <a:schemeClr val="tx1"/>
                </a:solidFill>
                <a:latin typeface="Times New Roman" charset="0"/>
                <a:ea typeface="ＭＳ Ｐゴシック" charset="-128"/>
              </a:defRPr>
            </a:lvl2pPr>
            <a:lvl3pPr marL="1143000" indent="-228600" defTabSz="966788">
              <a:spcBef>
                <a:spcPct val="30000"/>
              </a:spcBef>
              <a:defRPr sz="1100">
                <a:solidFill>
                  <a:schemeClr val="tx1"/>
                </a:solidFill>
                <a:latin typeface="Times New Roman" charset="0"/>
                <a:ea typeface="ＭＳ Ｐゴシック" charset="-128"/>
              </a:defRPr>
            </a:lvl3pPr>
            <a:lvl4pPr marL="1600200" indent="-228600" defTabSz="966788">
              <a:spcBef>
                <a:spcPct val="30000"/>
              </a:spcBef>
              <a:defRPr sz="1100">
                <a:solidFill>
                  <a:schemeClr val="tx1"/>
                </a:solidFill>
                <a:latin typeface="Times New Roman" charset="0"/>
                <a:ea typeface="ＭＳ Ｐゴシック" charset="-128"/>
              </a:defRPr>
            </a:lvl4pPr>
            <a:lvl5pPr marL="2057400" indent="-228600" defTabSz="966788">
              <a:spcBef>
                <a:spcPct val="30000"/>
              </a:spcBef>
              <a:defRPr sz="11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100">
                <a:solidFill>
                  <a:schemeClr val="tx1"/>
                </a:solidFill>
                <a:latin typeface="Times New Roman" charset="0"/>
                <a:ea typeface="ＭＳ Ｐゴシック" charset="-128"/>
              </a:defRPr>
            </a:lvl9pPr>
          </a:lstStyle>
          <a:p>
            <a:pPr>
              <a:spcBef>
                <a:spcPct val="0"/>
              </a:spcBef>
            </a:pPr>
            <a:fld id="{53CB91B7-AB63-EA4F-8102-A6493ECD92B1}" type="slidenum">
              <a:rPr lang="en-CA" altLang="en-US" sz="1300">
                <a:latin typeface="Arial" charset="0"/>
              </a:rPr>
              <a:pPr>
                <a:spcBef>
                  <a:spcPct val="0"/>
                </a:spcBef>
              </a:pPr>
              <a:t>7</a:t>
            </a:fld>
            <a:endParaRPr lang="en-CA" altLang="en-US" sz="1300">
              <a:latin typeface="Arial" charset="0"/>
            </a:endParaRPr>
          </a:p>
        </p:txBody>
      </p:sp>
      <p:sp>
        <p:nvSpPr>
          <p:cNvPr id="15363" name="Rectangle 2"/>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CED28422-FB00-43C5-9E1B-E49645BB3DBB}"/>
              </a:ext>
            </a:extLst>
          </p:cNvPr>
          <p:cNvSpPr>
            <a:spLocks noGrp="1" noChangeArrowheads="1"/>
          </p:cNvSpPr>
          <p:nvPr>
            <p:ph type="body" idx="1"/>
          </p:nvPr>
        </p:nvSpPr>
        <p:spPr>
          <a:solidFill>
            <a:srgbClr val="FFFFFF"/>
          </a:solidFill>
          <a:ln>
            <a:solidFill>
              <a:srgbClr val="000000"/>
            </a:solidFill>
          </a:ln>
        </p:spPr>
        <p:txBody>
          <a:bodyPr/>
          <a:lstStyle/>
          <a:p>
            <a:r>
              <a:rPr lang="en-CA" sz="1200" b="0" i="0" kern="1200" dirty="0">
                <a:solidFill>
                  <a:schemeClr val="tx1"/>
                </a:solidFill>
                <a:effectLst/>
                <a:latin typeface="Times New Roman" charset="0"/>
                <a:ea typeface="ＭＳ Ｐゴシック" charset="-128"/>
                <a:cs typeface="ＭＳ Ｐゴシック" charset="-128"/>
              </a:rPr>
              <a:t>There was no serious challenge to Leonard Hill's views until a remarkable clinical study of a patient Walter K. was reported by John Fulton in the 1928 issue of the journal </a:t>
            </a:r>
            <a:r>
              <a:rPr lang="en-CA" sz="1200" b="0" i="1" kern="1200" dirty="0">
                <a:solidFill>
                  <a:schemeClr val="tx1"/>
                </a:solidFill>
                <a:effectLst/>
                <a:latin typeface="Times New Roman" charset="0"/>
                <a:ea typeface="ＭＳ Ｐゴシック" charset="-128"/>
                <a:cs typeface="ＭＳ Ｐゴシック" charset="-128"/>
              </a:rPr>
              <a:t>Brain</a:t>
            </a:r>
            <a:r>
              <a:rPr lang="en-CA" sz="1200" b="0" i="0" kern="1200" dirty="0">
                <a:solidFill>
                  <a:schemeClr val="tx1"/>
                </a:solidFill>
                <a:effectLst/>
                <a:latin typeface="Times New Roman" charset="0"/>
                <a:ea typeface="ＭＳ Ｐゴシック" charset="-128"/>
                <a:cs typeface="ＭＳ Ｐゴシック" charset="-128"/>
              </a:rPr>
              <a:t> [</a:t>
            </a:r>
            <a:r>
              <a:rPr lang="en-CA" sz="1200" b="0" i="0" u="none" strike="noStrike" kern="1200" dirty="0">
                <a:solidFill>
                  <a:schemeClr val="tx1"/>
                </a:solidFill>
                <a:effectLst/>
                <a:latin typeface="Times New Roman" charset="0"/>
                <a:ea typeface="ＭＳ Ｐゴシック" charset="-128"/>
                <a:cs typeface="ＭＳ Ｐゴシック" charset="-128"/>
                <a:hlinkClick r:id="rId3"/>
              </a:rPr>
              <a:t>10</a:t>
            </a:r>
            <a:endParaRPr lang="en-CA" sz="1200" b="0" i="0" kern="1200" dirty="0">
              <a:solidFill>
                <a:schemeClr val="tx1"/>
              </a:solidFill>
              <a:effectLst/>
              <a:latin typeface="Times New Roman" charset="0"/>
              <a:ea typeface="ＭＳ Ｐゴシック" charset="-128"/>
              <a:cs typeface="ＭＳ Ｐゴシック" charset="-128"/>
            </a:endParaRPr>
          </a:p>
          <a:p>
            <a:r>
              <a:rPr lang="en-CA" sz="1200" b="0" i="0" kern="1200" dirty="0">
                <a:solidFill>
                  <a:schemeClr val="tx1"/>
                </a:solidFill>
                <a:effectLst/>
                <a:latin typeface="Times New Roman" charset="0"/>
                <a:ea typeface="ＭＳ Ｐゴシック" charset="-128"/>
                <a:cs typeface="ＭＳ Ｐゴシック" charset="-128"/>
              </a:rPr>
              <a:t>]. During the course of his evaluation and treatment for a vascular malformation lying over his visual cortex, Walter K. remarked to his physicians that a noise (i.e. bruit) that he perceived in the back of his head increased in intensity when he was using his eyes. He said that he had often noticed this during the proceeding several years but had ‘never thought much of it’. As Fulton commented, ‘It was not difficult to convince ourselves that when the patient suddenly began to use his eyes after a prolonged period of rest in a dark room, there was a prompt and noticeable increase in the intensity of his bruit. </a:t>
            </a:r>
            <a:r>
              <a:rPr lang="en-CA" sz="1200" b="0" i="0" kern="1200">
                <a:solidFill>
                  <a:schemeClr val="tx1"/>
                </a:solidFill>
                <a:effectLst/>
                <a:latin typeface="Times New Roman" charset="0"/>
                <a:ea typeface="ＭＳ Ｐゴシック" charset="-128"/>
                <a:cs typeface="ＭＳ Ｐゴシック" charset="-128"/>
              </a:rPr>
              <a:t>Activity of his other sense organs, moreover, had no effect upon his bruit.’ The conclusion drawn from this remarkable case was that blood flow to visual cortices was sensitive to the attention paid to objects in the environment.</a:t>
            </a:r>
            <a:endParaRPr lang="en-US" altLang="en-US" sz="1146"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7123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800">
                <a:solidFill>
                  <a:schemeClr val="tx1"/>
                </a:solidFill>
                <a:latin typeface="Arial" charset="0"/>
                <a:ea typeface="ＭＳ Ｐゴシック" charset="-128"/>
              </a:defRPr>
            </a:lvl1pPr>
            <a:lvl2pPr marL="742950" indent="-285750" defTabSz="966788" eaLnBrk="0" hangingPunct="0">
              <a:defRPr sz="2800">
                <a:solidFill>
                  <a:schemeClr val="tx1"/>
                </a:solidFill>
                <a:latin typeface="Arial" charset="0"/>
                <a:ea typeface="ＭＳ Ｐゴシック" charset="-128"/>
              </a:defRPr>
            </a:lvl2pPr>
            <a:lvl3pPr marL="1143000" indent="-228600" defTabSz="966788" eaLnBrk="0" hangingPunct="0">
              <a:defRPr sz="2800">
                <a:solidFill>
                  <a:schemeClr val="tx1"/>
                </a:solidFill>
                <a:latin typeface="Arial" charset="0"/>
                <a:ea typeface="ＭＳ Ｐゴシック" charset="-128"/>
              </a:defRPr>
            </a:lvl3pPr>
            <a:lvl4pPr marL="1600200" indent="-228600" defTabSz="966788" eaLnBrk="0" hangingPunct="0">
              <a:defRPr sz="2800">
                <a:solidFill>
                  <a:schemeClr val="tx1"/>
                </a:solidFill>
                <a:latin typeface="Arial" charset="0"/>
                <a:ea typeface="ＭＳ Ｐゴシック" charset="-128"/>
              </a:defRPr>
            </a:lvl4pPr>
            <a:lvl5pPr marL="2057400" indent="-228600" defTabSz="966788" eaLnBrk="0" hangingPunct="0">
              <a:defRPr sz="28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8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8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8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800">
                <a:solidFill>
                  <a:schemeClr val="tx1"/>
                </a:solidFill>
                <a:latin typeface="Arial" charset="0"/>
                <a:ea typeface="ＭＳ Ｐゴシック" charset="-128"/>
              </a:defRPr>
            </a:lvl9pPr>
          </a:lstStyle>
          <a:p>
            <a:pPr eaLnBrk="1" hangingPunct="1"/>
            <a:fld id="{AEA21A6E-E0DD-2E4E-889F-339CE32AFF5D}" type="slidenum">
              <a:rPr lang="en-CA" altLang="x-none" sz="1300"/>
              <a:pPr eaLnBrk="1" hangingPunct="1"/>
              <a:t>14</a:t>
            </a:fld>
            <a:endParaRPr lang="en-CA" altLang="x-none" sz="13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dirty="0"/>
              <a:t>indomitable means untamable</a:t>
            </a:r>
          </a:p>
        </p:txBody>
      </p:sp>
    </p:spTree>
    <p:extLst>
      <p:ext uri="{BB962C8B-B14F-4D97-AF65-F5344CB8AC3E}">
        <p14:creationId xmlns:p14="http://schemas.microsoft.com/office/powerpoint/2010/main" val="323100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EC9CDBB-A4DF-FE49-B40C-906DA903108B}" type="slidenum">
              <a:rPr lang="en-US" altLang="x-none" sz="1300"/>
              <a:pPr/>
              <a:t>15</a:t>
            </a:fld>
            <a:endParaRPr lang="en-US" altLang="x-none" sz="13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20507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EC9CDBB-A4DF-FE49-B40C-906DA903108B}" type="slidenum">
              <a:rPr lang="en-US" altLang="x-none" sz="1300"/>
              <a:pPr/>
              <a:t>16</a:t>
            </a:fld>
            <a:endParaRPr lang="en-US" altLang="x-none" sz="13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02883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EC9CDBB-A4DF-FE49-B40C-906DA903108B}" type="slidenum">
              <a:rPr lang="en-US" altLang="x-none" sz="1300"/>
              <a:pPr/>
              <a:t>17</a:t>
            </a:fld>
            <a:endParaRPr lang="en-US" altLang="x-none" sz="13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13393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BF686DEF-6ABE-B744-B4F2-3CCEEF5B6127}" type="slidenum">
              <a:rPr lang="en-CA" altLang="x-none"/>
              <a:pPr/>
              <a:t>‹#›</a:t>
            </a:fld>
            <a:endParaRPr lang="en-CA" altLang="x-none"/>
          </a:p>
        </p:txBody>
      </p:sp>
    </p:spTree>
    <p:extLst>
      <p:ext uri="{BB962C8B-B14F-4D97-AF65-F5344CB8AC3E}">
        <p14:creationId xmlns:p14="http://schemas.microsoft.com/office/powerpoint/2010/main" val="57089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6FB494AA-6248-A647-8E5C-9CA77F6DF6F9}" type="slidenum">
              <a:rPr lang="en-CA" altLang="x-none"/>
              <a:pPr/>
              <a:t>‹#›</a:t>
            </a:fld>
            <a:endParaRPr lang="en-CA" altLang="x-none"/>
          </a:p>
        </p:txBody>
      </p:sp>
    </p:spTree>
    <p:extLst>
      <p:ext uri="{BB962C8B-B14F-4D97-AF65-F5344CB8AC3E}">
        <p14:creationId xmlns:p14="http://schemas.microsoft.com/office/powerpoint/2010/main" val="77607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89CAB11C-B589-4844-A04E-11AB7B73B8E0}" type="slidenum">
              <a:rPr lang="en-CA" altLang="x-none"/>
              <a:pPr/>
              <a:t>‹#›</a:t>
            </a:fld>
            <a:endParaRPr lang="en-CA" altLang="x-none"/>
          </a:p>
        </p:txBody>
      </p:sp>
    </p:spTree>
    <p:extLst>
      <p:ext uri="{BB962C8B-B14F-4D97-AF65-F5344CB8AC3E}">
        <p14:creationId xmlns:p14="http://schemas.microsoft.com/office/powerpoint/2010/main" val="184732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5E7873B8-D743-D246-A3C0-3FE7EFBB47FA}" type="slidenum">
              <a:rPr lang="en-CA" altLang="x-none"/>
              <a:pPr/>
              <a:t>‹#›</a:t>
            </a:fld>
            <a:endParaRPr lang="en-CA" altLang="x-none"/>
          </a:p>
        </p:txBody>
      </p:sp>
    </p:spTree>
    <p:extLst>
      <p:ext uri="{BB962C8B-B14F-4D97-AF65-F5344CB8AC3E}">
        <p14:creationId xmlns:p14="http://schemas.microsoft.com/office/powerpoint/2010/main" val="15484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3CC980EE-67CC-EC42-B227-C8314B3089E4}" type="slidenum">
              <a:rPr lang="en-CA" altLang="x-none"/>
              <a:pPr/>
              <a:t>‹#›</a:t>
            </a:fld>
            <a:endParaRPr lang="en-CA" altLang="x-none"/>
          </a:p>
        </p:txBody>
      </p:sp>
    </p:spTree>
    <p:extLst>
      <p:ext uri="{BB962C8B-B14F-4D97-AF65-F5344CB8AC3E}">
        <p14:creationId xmlns:p14="http://schemas.microsoft.com/office/powerpoint/2010/main" val="186244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B474ED3D-75F2-794C-93FC-E7B149BC6597}" type="slidenum">
              <a:rPr lang="en-CA" altLang="x-none"/>
              <a:pPr/>
              <a:t>‹#›</a:t>
            </a:fld>
            <a:endParaRPr lang="en-CA" altLang="x-none"/>
          </a:p>
        </p:txBody>
      </p:sp>
    </p:spTree>
    <p:extLst>
      <p:ext uri="{BB962C8B-B14F-4D97-AF65-F5344CB8AC3E}">
        <p14:creationId xmlns:p14="http://schemas.microsoft.com/office/powerpoint/2010/main" val="39366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fld id="{B73607EB-32AF-734C-BA85-95F6E18D3B02}" type="slidenum">
              <a:rPr lang="en-CA" altLang="x-none"/>
              <a:pPr/>
              <a:t>‹#›</a:t>
            </a:fld>
            <a:endParaRPr lang="en-CA" altLang="x-none"/>
          </a:p>
        </p:txBody>
      </p:sp>
    </p:spTree>
    <p:extLst>
      <p:ext uri="{BB962C8B-B14F-4D97-AF65-F5344CB8AC3E}">
        <p14:creationId xmlns:p14="http://schemas.microsoft.com/office/powerpoint/2010/main" val="201479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fld id="{80EBCCDF-7DEF-BA43-85BA-B7FEC5365273}" type="slidenum">
              <a:rPr lang="en-CA" altLang="x-none"/>
              <a:pPr/>
              <a:t>‹#›</a:t>
            </a:fld>
            <a:endParaRPr lang="en-CA" altLang="x-none"/>
          </a:p>
        </p:txBody>
      </p:sp>
    </p:spTree>
    <p:extLst>
      <p:ext uri="{BB962C8B-B14F-4D97-AF65-F5344CB8AC3E}">
        <p14:creationId xmlns:p14="http://schemas.microsoft.com/office/powerpoint/2010/main" val="112575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fld id="{E2C61F3E-F124-A341-8735-9B18B613E4A8}" type="slidenum">
              <a:rPr lang="en-CA" altLang="x-none"/>
              <a:pPr/>
              <a:t>‹#›</a:t>
            </a:fld>
            <a:endParaRPr lang="en-CA" altLang="x-none"/>
          </a:p>
        </p:txBody>
      </p:sp>
    </p:spTree>
    <p:extLst>
      <p:ext uri="{BB962C8B-B14F-4D97-AF65-F5344CB8AC3E}">
        <p14:creationId xmlns:p14="http://schemas.microsoft.com/office/powerpoint/2010/main" val="123412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79A75604-3938-A442-A3F0-618245463DE4}" type="slidenum">
              <a:rPr lang="en-CA" altLang="x-none"/>
              <a:pPr/>
              <a:t>‹#›</a:t>
            </a:fld>
            <a:endParaRPr lang="en-CA" altLang="x-none"/>
          </a:p>
        </p:txBody>
      </p:sp>
    </p:spTree>
    <p:extLst>
      <p:ext uri="{BB962C8B-B14F-4D97-AF65-F5344CB8AC3E}">
        <p14:creationId xmlns:p14="http://schemas.microsoft.com/office/powerpoint/2010/main" val="159310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D0CDC9F5-92E5-BE4A-AEB4-F2EDF34A8C4D}" type="slidenum">
              <a:rPr lang="en-CA" altLang="x-none"/>
              <a:pPr/>
              <a:t>‹#›</a:t>
            </a:fld>
            <a:endParaRPr lang="en-CA" altLang="x-none"/>
          </a:p>
        </p:txBody>
      </p:sp>
    </p:spTree>
    <p:extLst>
      <p:ext uri="{BB962C8B-B14F-4D97-AF65-F5344CB8AC3E}">
        <p14:creationId xmlns:p14="http://schemas.microsoft.com/office/powerpoint/2010/main" val="52723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CA" altLang="x-none"/>
              <a:t>Click to edit Master title style</a:t>
            </a:r>
          </a:p>
        </p:txBody>
      </p:sp>
      <p:sp>
        <p:nvSpPr>
          <p:cNvPr id="1027" name="Rectangle 3"/>
          <p:cNvSpPr>
            <a:spLocks noGrp="1" noChangeArrowheads="1"/>
          </p:cNvSpPr>
          <p:nvPr>
            <p:ph type="body" idx="1"/>
          </p:nvPr>
        </p:nvSpPr>
        <p:spPr bwMode="auto">
          <a:xfrm>
            <a:off x="685800" y="9144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ltLang="x-none"/>
              <a:t>Click to edit Master text styles</a:t>
            </a:r>
          </a:p>
          <a:p>
            <a:pPr lvl="1"/>
            <a:r>
              <a:rPr lang="en-CA" altLang="x-none"/>
              <a:t>Second level</a:t>
            </a:r>
          </a:p>
          <a:p>
            <a:pPr lvl="2"/>
            <a:r>
              <a:rPr lang="en-CA" altLang="x-none"/>
              <a:t>Third level</a:t>
            </a:r>
          </a:p>
          <a:p>
            <a:pPr lvl="3"/>
            <a:r>
              <a:rPr lang="en-CA" altLang="x-none"/>
              <a:t>Fourth level</a:t>
            </a:r>
          </a:p>
          <a:p>
            <a:pPr lvl="4"/>
            <a:r>
              <a:rPr lang="en-CA"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CAA14FE9-6C51-6544-8DC8-989279AA209B}" type="slidenum">
              <a:rPr lang="en-CA" altLang="x-none"/>
              <a:pPr/>
              <a:t>‹#›</a:t>
            </a:fld>
            <a:endParaRPr lang="en-CA" altLang="x-none"/>
          </a:p>
        </p:txBody>
      </p:sp>
      <p:pic>
        <p:nvPicPr>
          <p:cNvPr id="1031" name="Picture 1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7199313" y="6491288"/>
            <a:ext cx="1944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www.fmri4newbies.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www.smithsonianmag.com/science-nature/the-indomitable-mri-29126670/"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defiant.ssc.uwo.ca/Jody_web/fmri4newbies.htm"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defiant.ssc.uwo.ca/Jody_web/fmri4newbies.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defiant.ssc.uwo.ca/Jody_web/fmri4newbies.htm" TargetMode="Externa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cell.com/trends/neurosciences/fulltext/S0166-2236(08)00265-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66963139-5C14-4506-95CB-B8F3CEA32061}"/>
              </a:ext>
            </a:extLst>
          </p:cNvPr>
          <p:cNvSpPr>
            <a:spLocks noGrp="1" noChangeArrowheads="1"/>
          </p:cNvSpPr>
          <p:nvPr>
            <p:ph type="title"/>
          </p:nvPr>
        </p:nvSpPr>
        <p:spPr>
          <a:xfrm>
            <a:off x="738726" y="3056391"/>
            <a:ext cx="7666549" cy="1003031"/>
          </a:xfrm>
        </p:spPr>
        <p:txBody>
          <a:bodyPr/>
          <a:lstStyle/>
          <a:p>
            <a:pPr eaLnBrk="1" hangingPunct="1">
              <a:defRPr/>
            </a:pPr>
            <a:r>
              <a:rPr lang="en-US" altLang="en-US" sz="3156" b="1" dirty="0">
                <a:ea typeface="ＭＳ Ｐゴシック" panose="020B0600070205080204" pitchFamily="34" charset="-128"/>
              </a:rPr>
              <a:t>Basics </a:t>
            </a:r>
            <a:r>
              <a:rPr lang="en-US" altLang="en-US" sz="3156" b="1">
                <a:ea typeface="ＭＳ Ｐゴシック" panose="020B0600070205080204" pitchFamily="34" charset="-128"/>
              </a:rPr>
              <a:t>of Neuroimaging</a:t>
            </a:r>
            <a:br>
              <a:rPr lang="en-US" altLang="en-US" sz="3156" b="1" dirty="0">
                <a:ea typeface="ＭＳ Ｐゴシック" panose="020B0600070205080204" pitchFamily="34" charset="-128"/>
              </a:rPr>
            </a:br>
            <a:endParaRPr lang="en-CA" altLang="en-US" sz="2762" i="1" dirty="0">
              <a:solidFill>
                <a:srgbClr val="FFFFFF"/>
              </a:solidFill>
              <a:ea typeface="ＭＳ Ｐゴシック" panose="020B0600070205080204" pitchFamily="34" charset="-128"/>
            </a:endParaRPr>
          </a:p>
        </p:txBody>
      </p:sp>
      <p:pic>
        <p:nvPicPr>
          <p:cNvPr id="4099" name="Picture 6" descr="fMRI4Newbies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557" y="46893"/>
            <a:ext cx="2255840" cy="22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a:extLst>
              <a:ext uri="{FF2B5EF4-FFF2-40B4-BE49-F238E27FC236}">
                <a16:creationId xmlns:a16="http://schemas.microsoft.com/office/drawing/2014/main" id="{5DDC34BE-778C-480F-B95D-1F7E2D4DEF98}"/>
              </a:ext>
            </a:extLst>
          </p:cNvPr>
          <p:cNvSpPr>
            <a:spLocks noChangeArrowheads="1"/>
          </p:cNvSpPr>
          <p:nvPr/>
        </p:nvSpPr>
        <p:spPr bwMode="auto">
          <a:xfrm>
            <a:off x="8251581" y="6259128"/>
            <a:ext cx="184731" cy="51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15364" name="Text Box 8">
            <a:extLst>
              <a:ext uri="{FF2B5EF4-FFF2-40B4-BE49-F238E27FC236}">
                <a16:creationId xmlns:a16="http://schemas.microsoft.com/office/drawing/2014/main" id="{D6984FCD-0FC4-48CB-8AAF-6AFC6A80C30F}"/>
              </a:ext>
            </a:extLst>
          </p:cNvPr>
          <p:cNvSpPr txBox="1">
            <a:spLocks noChangeArrowheads="1"/>
          </p:cNvSpPr>
          <p:nvPr/>
        </p:nvSpPr>
        <p:spPr bwMode="auto">
          <a:xfrm>
            <a:off x="287557" y="2150691"/>
            <a:ext cx="2198038" cy="4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184">
                <a:hlinkClick r:id="rId4"/>
              </a:rPr>
              <a:t>http://www.fmri4newbies.com/</a:t>
            </a:r>
            <a:endParaRPr lang="en-US" altLang="en-US" sz="1184"/>
          </a:p>
          <a:p>
            <a:pPr eaLnBrk="1" hangingPunct="1">
              <a:spcBef>
                <a:spcPct val="0"/>
              </a:spcBef>
              <a:buFontTx/>
              <a:buNone/>
              <a:defRPr/>
            </a:pPr>
            <a:endParaRPr lang="en-US" altLang="en-US" sz="1184"/>
          </a:p>
        </p:txBody>
      </p:sp>
      <p:sp>
        <p:nvSpPr>
          <p:cNvPr id="15365" name="Text Box 5">
            <a:extLst>
              <a:ext uri="{FF2B5EF4-FFF2-40B4-BE49-F238E27FC236}">
                <a16:creationId xmlns:a16="http://schemas.microsoft.com/office/drawing/2014/main" id="{1FAFBBC7-1FD3-4444-A305-1525A696BE71}"/>
              </a:ext>
            </a:extLst>
          </p:cNvPr>
          <p:cNvSpPr txBox="1">
            <a:spLocks noChangeArrowheads="1"/>
          </p:cNvSpPr>
          <p:nvPr/>
        </p:nvSpPr>
        <p:spPr bwMode="auto">
          <a:xfrm>
            <a:off x="287557" y="6059161"/>
            <a:ext cx="6742729" cy="5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578" i="1" dirty="0"/>
              <a:t>Last  Update: September 15,  2020</a:t>
            </a:r>
          </a:p>
          <a:p>
            <a:pPr eaLnBrk="1" hangingPunct="1">
              <a:spcBef>
                <a:spcPct val="0"/>
              </a:spcBef>
              <a:buFontTx/>
              <a:buNone/>
              <a:defRPr/>
            </a:pPr>
            <a:r>
              <a:rPr lang="en-US" altLang="en-US" sz="1578" i="1" dirty="0"/>
              <a:t>Last Course: Psychology 9223, F2020</a:t>
            </a:r>
          </a:p>
        </p:txBody>
      </p:sp>
      <p:sp>
        <p:nvSpPr>
          <p:cNvPr id="15366" name="Text Box 4">
            <a:extLst>
              <a:ext uri="{FF2B5EF4-FFF2-40B4-BE49-F238E27FC236}">
                <a16:creationId xmlns:a16="http://schemas.microsoft.com/office/drawing/2014/main" id="{929D3391-EC19-4723-A66E-B9ECADAEC0D3}"/>
              </a:ext>
            </a:extLst>
          </p:cNvPr>
          <p:cNvSpPr txBox="1">
            <a:spLocks noChangeArrowheads="1"/>
          </p:cNvSpPr>
          <p:nvPr/>
        </p:nvSpPr>
        <p:spPr bwMode="auto">
          <a:xfrm>
            <a:off x="2654124" y="160926"/>
            <a:ext cx="325072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defRPr/>
            </a:pPr>
            <a:r>
              <a:rPr lang="en-US" altLang="en-US" sz="1578"/>
              <a:t>Jody Culham</a:t>
            </a:r>
          </a:p>
          <a:p>
            <a:pPr algn="r" eaLnBrk="1" hangingPunct="1">
              <a:spcBef>
                <a:spcPct val="0"/>
              </a:spcBef>
              <a:buFontTx/>
              <a:buNone/>
              <a:defRPr/>
            </a:pPr>
            <a:r>
              <a:rPr lang="en-US" altLang="en-US" sz="1578"/>
              <a:t>Brain and Mind Institute</a:t>
            </a:r>
          </a:p>
          <a:p>
            <a:pPr algn="r" eaLnBrk="1" hangingPunct="1">
              <a:spcBef>
                <a:spcPct val="0"/>
              </a:spcBef>
              <a:buFontTx/>
              <a:buNone/>
              <a:defRPr/>
            </a:pPr>
            <a:r>
              <a:rPr lang="en-US" altLang="en-US" sz="1578"/>
              <a:t>Department of Psychology</a:t>
            </a:r>
          </a:p>
          <a:p>
            <a:pPr algn="r" eaLnBrk="1" hangingPunct="1">
              <a:spcBef>
                <a:spcPct val="0"/>
              </a:spcBef>
              <a:buFontTx/>
              <a:buNone/>
              <a:defRPr/>
            </a:pPr>
            <a:r>
              <a:rPr lang="en-US" altLang="en-US" sz="1578"/>
              <a:t>Western University</a:t>
            </a:r>
          </a:p>
        </p:txBody>
      </p:sp>
      <p:grpSp>
        <p:nvGrpSpPr>
          <p:cNvPr id="4104" name="Group 8"/>
          <p:cNvGrpSpPr>
            <a:grpSpLocks/>
          </p:cNvGrpSpPr>
          <p:nvPr/>
        </p:nvGrpSpPr>
        <p:grpSpPr bwMode="auto">
          <a:xfrm>
            <a:off x="5992436" y="160925"/>
            <a:ext cx="2911933" cy="1027936"/>
            <a:chOff x="-9829600" y="1412776"/>
            <a:chExt cx="7560840" cy="2664296"/>
          </a:xfrm>
        </p:grpSpPr>
        <p:sp>
          <p:nvSpPr>
            <p:cNvPr id="15368" name="Rectangle 9">
              <a:extLst>
                <a:ext uri="{FF2B5EF4-FFF2-40B4-BE49-F238E27FC236}">
                  <a16:creationId xmlns:a16="http://schemas.microsoft.com/office/drawing/2014/main" id="{AAB499B1-EAF7-49B0-BB7B-6D871F7993E2}"/>
                </a:ext>
              </a:extLst>
            </p:cNvPr>
            <p:cNvSpPr>
              <a:spLocks noChangeArrowheads="1"/>
            </p:cNvSpPr>
            <p:nvPr/>
          </p:nvSpPr>
          <p:spPr bwMode="auto">
            <a:xfrm>
              <a:off x="-9829600" y="1412776"/>
              <a:ext cx="7560840" cy="2664296"/>
            </a:xfrm>
            <a:prstGeom prst="rect">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defTabSz="912813">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defTabSz="912813">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defTabSz="912813">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12813">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endParaRPr lang="en-US" altLang="en-US" sz="2762"/>
            </a:p>
          </p:txBody>
        </p:sp>
        <p:pic>
          <p:nvPicPr>
            <p:cNvPr id="4106" name="Picture 10" descr="New_BMI_Logo.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523900" y="1569920"/>
              <a:ext cx="6949440" cy="235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965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x-none">
                <a:ea typeface="ＭＳ Ｐゴシック" charset="-128"/>
              </a:rPr>
              <a:t>Subtracting Activation</a:t>
            </a:r>
          </a:p>
        </p:txBody>
      </p:sp>
      <p:pic>
        <p:nvPicPr>
          <p:cNvPr id="86018" name="Picture 3" descr="BioPsych7e-Box-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088" y="836613"/>
            <a:ext cx="7345362"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95937" y="980728"/>
            <a:ext cx="4207296" cy="646331"/>
          </a:xfrm>
          <a:prstGeom prst="rect">
            <a:avLst/>
          </a:prstGeom>
          <a:noFill/>
        </p:spPr>
        <p:txBody>
          <a:bodyPr wrap="square" rtlCol="0">
            <a:spAutoFit/>
          </a:bodyPr>
          <a:lstStyle/>
          <a:p>
            <a:pPr algn="ctr"/>
            <a:r>
              <a:rPr lang="en-US" sz="1800" dirty="0">
                <a:latin typeface="+mj-lt"/>
              </a:rPr>
              <a:t>This shows PET but the same approach is used in fMRI</a:t>
            </a:r>
          </a:p>
        </p:txBody>
      </p:sp>
      <p:sp>
        <p:nvSpPr>
          <p:cNvPr id="3" name="Rectangle 2">
            <a:extLst>
              <a:ext uri="{FF2B5EF4-FFF2-40B4-BE49-F238E27FC236}">
                <a16:creationId xmlns:a16="http://schemas.microsoft.com/office/drawing/2014/main" id="{713A8CD1-2E68-594E-8418-666D20FFC82B}"/>
              </a:ext>
            </a:extLst>
          </p:cNvPr>
          <p:cNvSpPr/>
          <p:nvPr/>
        </p:nvSpPr>
        <p:spPr bwMode="auto">
          <a:xfrm>
            <a:off x="899592" y="4058854"/>
            <a:ext cx="7200800" cy="22322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95300" marR="0" indent="-49530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8420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x-none">
                <a:ea typeface="ＭＳ Ｐゴシック" charset="-128"/>
              </a:rPr>
              <a:t>Subtracting Activation</a:t>
            </a:r>
          </a:p>
        </p:txBody>
      </p:sp>
      <p:pic>
        <p:nvPicPr>
          <p:cNvPr id="86018" name="Picture 3" descr="BioPsych7e-Box-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088" y="836613"/>
            <a:ext cx="7345362"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95937" y="980728"/>
            <a:ext cx="4207296" cy="646331"/>
          </a:xfrm>
          <a:prstGeom prst="rect">
            <a:avLst/>
          </a:prstGeom>
          <a:noFill/>
        </p:spPr>
        <p:txBody>
          <a:bodyPr wrap="square" rtlCol="0">
            <a:spAutoFit/>
          </a:bodyPr>
          <a:lstStyle/>
          <a:p>
            <a:pPr algn="ctr"/>
            <a:r>
              <a:rPr lang="en-US" sz="1800" dirty="0">
                <a:latin typeface="+mj-lt"/>
              </a:rPr>
              <a:t>This shows PET but the same approach is used in fMRI</a:t>
            </a:r>
          </a:p>
        </p:txBody>
      </p:sp>
      <p:sp>
        <p:nvSpPr>
          <p:cNvPr id="3" name="Rectangle 2">
            <a:extLst>
              <a:ext uri="{FF2B5EF4-FFF2-40B4-BE49-F238E27FC236}">
                <a16:creationId xmlns:a16="http://schemas.microsoft.com/office/drawing/2014/main" id="{713A8CD1-2E68-594E-8418-666D20FFC82B}"/>
              </a:ext>
            </a:extLst>
          </p:cNvPr>
          <p:cNvSpPr/>
          <p:nvPr/>
        </p:nvSpPr>
        <p:spPr bwMode="auto">
          <a:xfrm>
            <a:off x="6732240" y="4058854"/>
            <a:ext cx="1368152" cy="22322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95300" marR="0" indent="-49530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5825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x-none">
                <a:ea typeface="ＭＳ Ｐゴシック" charset="-128"/>
              </a:rPr>
              <a:t>Subtracting Activation</a:t>
            </a:r>
          </a:p>
        </p:txBody>
      </p:sp>
      <p:pic>
        <p:nvPicPr>
          <p:cNvPr id="86018" name="Picture 3" descr="BioPsych7e-Box-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088" y="836613"/>
            <a:ext cx="7345362"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95937" y="980728"/>
            <a:ext cx="4207296" cy="646331"/>
          </a:xfrm>
          <a:prstGeom prst="rect">
            <a:avLst/>
          </a:prstGeom>
          <a:noFill/>
        </p:spPr>
        <p:txBody>
          <a:bodyPr wrap="square" rtlCol="0">
            <a:spAutoFit/>
          </a:bodyPr>
          <a:lstStyle/>
          <a:p>
            <a:pPr algn="ctr"/>
            <a:r>
              <a:rPr lang="en-US" sz="1800" dirty="0">
                <a:latin typeface="+mj-lt"/>
              </a:rPr>
              <a:t>This shows PET but the same approach is used in fMRI</a:t>
            </a:r>
          </a:p>
        </p:txBody>
      </p:sp>
    </p:spTree>
    <p:extLst>
      <p:ext uri="{BB962C8B-B14F-4D97-AF65-F5344CB8AC3E}">
        <p14:creationId xmlns:p14="http://schemas.microsoft.com/office/powerpoint/2010/main" val="144727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58B23-85B2-8A49-91B1-DEB4FFB42BC8}"/>
              </a:ext>
            </a:extLst>
          </p:cNvPr>
          <p:cNvSpPr>
            <a:spLocks noGrp="1"/>
          </p:cNvSpPr>
          <p:nvPr>
            <p:ph type="title"/>
          </p:nvPr>
        </p:nvSpPr>
        <p:spPr/>
        <p:txBody>
          <a:bodyPr/>
          <a:lstStyle/>
          <a:p>
            <a:r>
              <a:rPr lang="en-US" dirty="0"/>
              <a:t>Pros and Cons of PET</a:t>
            </a:r>
          </a:p>
        </p:txBody>
      </p:sp>
      <p:sp>
        <p:nvSpPr>
          <p:cNvPr id="3" name="Content Placeholder 2">
            <a:extLst>
              <a:ext uri="{FF2B5EF4-FFF2-40B4-BE49-F238E27FC236}">
                <a16:creationId xmlns:a16="http://schemas.microsoft.com/office/drawing/2014/main" id="{C3CE3155-3C25-304B-9FD9-DD4A03ECC730}"/>
              </a:ext>
            </a:extLst>
          </p:cNvPr>
          <p:cNvSpPr>
            <a:spLocks noGrp="1"/>
          </p:cNvSpPr>
          <p:nvPr>
            <p:ph idx="1"/>
          </p:nvPr>
        </p:nvSpPr>
        <p:spPr/>
        <p:txBody>
          <a:bodyPr/>
          <a:lstStyle/>
          <a:p>
            <a:r>
              <a:rPr lang="en-US" dirty="0"/>
              <a:t>exciting new technique to measure local brain activation in a live human</a:t>
            </a:r>
          </a:p>
          <a:p>
            <a:r>
              <a:rPr lang="en-US" dirty="0"/>
              <a:t>PET scanners are not that common</a:t>
            </a:r>
          </a:p>
          <a:p>
            <a:r>
              <a:rPr lang="en-US" dirty="0"/>
              <a:t>PET involves exposing participants to low levels of radiation so the number of scans is limited</a:t>
            </a:r>
          </a:p>
        </p:txBody>
      </p:sp>
    </p:spTree>
    <p:extLst>
      <p:ext uri="{BB962C8B-B14F-4D97-AF65-F5344CB8AC3E}">
        <p14:creationId xmlns:p14="http://schemas.microsoft.com/office/powerpoint/2010/main" val="378945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762000" y="92075"/>
            <a:ext cx="7772400" cy="579438"/>
          </a:xfrm>
        </p:spPr>
        <p:txBody>
          <a:bodyPr/>
          <a:lstStyle/>
          <a:p>
            <a:pPr eaLnBrk="1" hangingPunct="1"/>
            <a:r>
              <a:rPr lang="en-US" altLang="x-none" dirty="0"/>
              <a:t>1970s: Anatomical MRI</a:t>
            </a:r>
            <a:endParaRPr lang="en-CA" altLang="x-none" sz="2800" b="1" dirty="0"/>
          </a:p>
        </p:txBody>
      </p:sp>
      <p:pic>
        <p:nvPicPr>
          <p:cNvPr id="34819" name="Picture 7" descr="first MR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1124744"/>
            <a:ext cx="3933006" cy="514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8" descr="tl_mink5_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4008" y="1124744"/>
            <a:ext cx="4360362"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9"/>
          <p:cNvSpPr>
            <a:spLocks noChangeArrowheads="1"/>
          </p:cNvSpPr>
          <p:nvPr/>
        </p:nvSpPr>
        <p:spPr bwMode="auto">
          <a:xfrm>
            <a:off x="4503574" y="4678235"/>
            <a:ext cx="43624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128"/>
              </a:defRPr>
            </a:lvl1pPr>
            <a:lvl2pPr marL="742950" indent="-285750" eaLnBrk="0" hangingPunct="0">
              <a:defRPr sz="2800">
                <a:solidFill>
                  <a:schemeClr val="tx1"/>
                </a:solidFill>
                <a:latin typeface="Arial" charset="0"/>
                <a:ea typeface="ＭＳ Ｐゴシック" charset="-128"/>
              </a:defRPr>
            </a:lvl2pPr>
            <a:lvl3pPr marL="1143000" indent="-228600" eaLnBrk="0" hangingPunct="0">
              <a:defRPr sz="2800">
                <a:solidFill>
                  <a:schemeClr val="tx1"/>
                </a:solidFill>
                <a:latin typeface="Arial" charset="0"/>
                <a:ea typeface="ＭＳ Ｐゴシック" charset="-128"/>
              </a:defRPr>
            </a:lvl3pPr>
            <a:lvl4pPr marL="1600200" indent="-228600" eaLnBrk="0" hangingPunct="0">
              <a:defRPr sz="2800">
                <a:solidFill>
                  <a:schemeClr val="tx1"/>
                </a:solidFill>
                <a:latin typeface="Arial" charset="0"/>
                <a:ea typeface="ＭＳ Ｐゴシック" charset="-128"/>
              </a:defRPr>
            </a:lvl4pPr>
            <a:lvl5pPr marL="2057400" indent="-228600" eaLnBrk="0" hangingPunct="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eaLnBrk="1" hangingPunct="1"/>
            <a:r>
              <a:rPr lang="en-US" altLang="x-none" sz="2000" dirty="0"/>
              <a:t>1977: First MR image of human body</a:t>
            </a:r>
          </a:p>
          <a:p>
            <a:pPr eaLnBrk="1" hangingPunct="1">
              <a:buFontTx/>
              <a:buChar char="•"/>
            </a:pPr>
            <a:r>
              <a:rPr lang="en-US" altLang="x-none" sz="2000" dirty="0"/>
              <a:t> Didn</a:t>
            </a:r>
            <a:r>
              <a:rPr lang="en-US" altLang="en-US" sz="2000" dirty="0"/>
              <a:t>’</a:t>
            </a:r>
            <a:r>
              <a:rPr lang="en-US" altLang="x-none" sz="2000" dirty="0"/>
              <a:t>t use EPI</a:t>
            </a:r>
          </a:p>
          <a:p>
            <a:pPr eaLnBrk="1" hangingPunct="1">
              <a:buFontTx/>
              <a:buChar char="•"/>
            </a:pPr>
            <a:r>
              <a:rPr lang="en-US" altLang="x-none" sz="2000" dirty="0"/>
              <a:t> Each voxel took 2 min; 106 voxels</a:t>
            </a:r>
          </a:p>
          <a:p>
            <a:pPr eaLnBrk="1" hangingPunct="1">
              <a:buFontTx/>
              <a:buChar char="•"/>
            </a:pPr>
            <a:r>
              <a:rPr lang="en-US" altLang="x-none" sz="2000" dirty="0"/>
              <a:t> 4 hours to get one slice</a:t>
            </a:r>
          </a:p>
          <a:p>
            <a:pPr eaLnBrk="1" hangingPunct="1">
              <a:buFontTx/>
              <a:buChar char="•"/>
            </a:pPr>
            <a:endParaRPr lang="en-US" altLang="x-none" sz="2000" dirty="0"/>
          </a:p>
        </p:txBody>
      </p:sp>
      <p:sp>
        <p:nvSpPr>
          <p:cNvPr id="2" name="TextBox 1">
            <a:extLst>
              <a:ext uri="{FF2B5EF4-FFF2-40B4-BE49-F238E27FC236}">
                <a16:creationId xmlns:a16="http://schemas.microsoft.com/office/drawing/2014/main" id="{9632D319-E3C6-AD49-8994-6C03C0F32FC9}"/>
              </a:ext>
            </a:extLst>
          </p:cNvPr>
          <p:cNvSpPr txBox="1"/>
          <p:nvPr/>
        </p:nvSpPr>
        <p:spPr>
          <a:xfrm>
            <a:off x="107504" y="6419077"/>
            <a:ext cx="5205271" cy="600164"/>
          </a:xfrm>
          <a:prstGeom prst="rect">
            <a:avLst/>
          </a:prstGeom>
          <a:noFill/>
        </p:spPr>
        <p:txBody>
          <a:bodyPr wrap="none" rtlCol="0">
            <a:spAutoFit/>
          </a:bodyPr>
          <a:lstStyle/>
          <a:p>
            <a:r>
              <a:rPr lang="en-US" sz="1100" dirty="0" err="1"/>
              <a:t>Damadian’s</a:t>
            </a:r>
            <a:r>
              <a:rPr lang="en-US" sz="1100" dirty="0"/>
              <a:t> grad student, Larry Minkoff, in “Indomitable”, first MRI scanner</a:t>
            </a:r>
          </a:p>
          <a:p>
            <a:r>
              <a:rPr lang="en-US" sz="1100" dirty="0">
                <a:hlinkClick r:id="rId5"/>
              </a:rPr>
              <a:t>https://www.smithsonianmag.com/science-nature/the-indomitable-mri-29126670/</a:t>
            </a:r>
            <a:endParaRPr lang="en-US" sz="1100" dirty="0"/>
          </a:p>
          <a:p>
            <a:endParaRPr lang="en-US" sz="1100" dirty="0"/>
          </a:p>
        </p:txBody>
      </p:sp>
      <p:sp>
        <p:nvSpPr>
          <p:cNvPr id="7" name="TextBox 6">
            <a:extLst>
              <a:ext uri="{FF2B5EF4-FFF2-40B4-BE49-F238E27FC236}">
                <a16:creationId xmlns:a16="http://schemas.microsoft.com/office/drawing/2014/main" id="{9C20854E-2DFA-3540-BEA2-F07E99B19DA1}"/>
              </a:ext>
            </a:extLst>
          </p:cNvPr>
          <p:cNvSpPr txBox="1"/>
          <p:nvPr/>
        </p:nvSpPr>
        <p:spPr>
          <a:xfrm>
            <a:off x="5719630" y="4099856"/>
            <a:ext cx="1930337" cy="261610"/>
          </a:xfrm>
          <a:prstGeom prst="rect">
            <a:avLst/>
          </a:prstGeom>
          <a:noFill/>
        </p:spPr>
        <p:txBody>
          <a:bodyPr wrap="none" rtlCol="0">
            <a:spAutoFit/>
          </a:bodyPr>
          <a:lstStyle/>
          <a:p>
            <a:r>
              <a:rPr lang="en-US" sz="1100" dirty="0"/>
              <a:t>slice through Minkoff’s torso</a:t>
            </a:r>
          </a:p>
        </p:txBody>
      </p:sp>
    </p:spTree>
    <p:extLst>
      <p:ext uri="{BB962C8B-B14F-4D97-AF65-F5344CB8AC3E}">
        <p14:creationId xmlns:p14="http://schemas.microsoft.com/office/powerpoint/2010/main" val="29726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971550" y="692150"/>
            <a:ext cx="7272338" cy="302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90000"/>
              </a:lnSpc>
              <a:spcBef>
                <a:spcPct val="20000"/>
              </a:spcBef>
              <a:buFontTx/>
              <a:buChar char="•"/>
            </a:pPr>
            <a:r>
              <a:rPr lang="en-US" altLang="x-none" dirty="0">
                <a:latin typeface="Arial" charset="0"/>
              </a:rPr>
              <a:t>uses a very large </a:t>
            </a:r>
            <a:r>
              <a:rPr lang="en-US" altLang="x-none" dirty="0">
                <a:solidFill>
                  <a:srgbClr val="FFFF00"/>
                </a:solidFill>
                <a:latin typeface="Arial" charset="0"/>
              </a:rPr>
              <a:t>Magnet</a:t>
            </a:r>
          </a:p>
          <a:p>
            <a:pPr lvl="1">
              <a:lnSpc>
                <a:spcPct val="90000"/>
              </a:lnSpc>
              <a:spcBef>
                <a:spcPct val="20000"/>
              </a:spcBef>
              <a:buFontTx/>
              <a:buChar char="–"/>
            </a:pPr>
            <a:r>
              <a:rPr lang="en-US" altLang="x-none" sz="2000" dirty="0">
                <a:latin typeface="Arial" charset="0"/>
              </a:rPr>
              <a:t>1.5 Tesla to ~10 Tesla scanners used with humans</a:t>
            </a:r>
          </a:p>
          <a:p>
            <a:pPr lvl="1">
              <a:lnSpc>
                <a:spcPct val="90000"/>
              </a:lnSpc>
              <a:spcBef>
                <a:spcPct val="20000"/>
              </a:spcBef>
              <a:buFontTx/>
              <a:buChar char="–"/>
            </a:pPr>
            <a:r>
              <a:rPr lang="en-US" altLang="x-none" sz="2000" dirty="0">
                <a:latin typeface="Arial" charset="0"/>
              </a:rPr>
              <a:t>for comparison: Earth</a:t>
            </a:r>
            <a:r>
              <a:rPr lang="ja-JP" altLang="en-US" sz="2000">
                <a:latin typeface="Arial" charset="0"/>
              </a:rPr>
              <a:t>’</a:t>
            </a:r>
            <a:r>
              <a:rPr lang="en-US" altLang="ja-JP" sz="2000" dirty="0">
                <a:latin typeface="Arial" charset="0"/>
              </a:rPr>
              <a:t>s magnetic field is 0.00005 Tesla</a:t>
            </a:r>
          </a:p>
          <a:p>
            <a:pPr lvl="1">
              <a:lnSpc>
                <a:spcPct val="90000"/>
              </a:lnSpc>
              <a:spcBef>
                <a:spcPct val="20000"/>
              </a:spcBef>
              <a:buFontTx/>
              <a:buChar char="–"/>
            </a:pPr>
            <a:r>
              <a:rPr lang="en-US" altLang="x-none" sz="2000" dirty="0">
                <a:latin typeface="Arial" charset="0"/>
              </a:rPr>
              <a:t>3 Tesla scanner = 60,000X earth</a:t>
            </a:r>
            <a:r>
              <a:rPr lang="en-US" altLang="en-US" sz="2000" dirty="0">
                <a:latin typeface="Arial" charset="0"/>
              </a:rPr>
              <a:t>’</a:t>
            </a:r>
            <a:r>
              <a:rPr lang="en-US" altLang="x-none" sz="2000" dirty="0">
                <a:latin typeface="Arial" charset="0"/>
              </a:rPr>
              <a:t>s magnetic field</a:t>
            </a:r>
          </a:p>
          <a:p>
            <a:pPr lvl="1">
              <a:lnSpc>
                <a:spcPct val="90000"/>
              </a:lnSpc>
              <a:spcBef>
                <a:spcPct val="20000"/>
              </a:spcBef>
              <a:buFontTx/>
              <a:buChar char="–"/>
            </a:pPr>
            <a:r>
              <a:rPr lang="en-US" altLang="x-none" sz="2000" dirty="0">
                <a:latin typeface="Arial" charset="0"/>
              </a:rPr>
              <a:t>orients atomic nuclei (typically hydrogen) with the magnetic field</a:t>
            </a:r>
          </a:p>
          <a:p>
            <a:pPr>
              <a:lnSpc>
                <a:spcPct val="90000"/>
              </a:lnSpc>
              <a:spcBef>
                <a:spcPct val="20000"/>
              </a:spcBef>
              <a:buFontTx/>
              <a:buChar char="•"/>
            </a:pPr>
            <a:endParaRPr lang="en-CA" altLang="x-none" dirty="0">
              <a:solidFill>
                <a:schemeClr val="bg1"/>
              </a:solidFill>
              <a:latin typeface="Arial" charset="0"/>
            </a:endParaRPr>
          </a:p>
        </p:txBody>
      </p:sp>
      <p:sp>
        <p:nvSpPr>
          <p:cNvPr id="56322" name="Rectangle 3"/>
          <p:cNvSpPr>
            <a:spLocks noGrp="1" noChangeArrowheads="1"/>
          </p:cNvSpPr>
          <p:nvPr>
            <p:ph type="title"/>
          </p:nvPr>
        </p:nvSpPr>
        <p:spPr/>
        <p:txBody>
          <a:bodyPr/>
          <a:lstStyle/>
          <a:p>
            <a:r>
              <a:rPr lang="en-US" altLang="x-none">
                <a:ea typeface="ＭＳ Ｐゴシック" charset="-128"/>
              </a:rPr>
              <a:t>Magnetic Resonance Imaging</a:t>
            </a:r>
          </a:p>
        </p:txBody>
      </p:sp>
      <p:pic>
        <p:nvPicPr>
          <p:cNvPr id="48436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1594" y="4149080"/>
            <a:ext cx="3960812" cy="238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4632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971550" y="692150"/>
            <a:ext cx="7272338" cy="3024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90000"/>
              </a:lnSpc>
              <a:spcBef>
                <a:spcPct val="20000"/>
              </a:spcBef>
              <a:buFontTx/>
              <a:buChar char="•"/>
            </a:pPr>
            <a:r>
              <a:rPr lang="en-US" altLang="x-none" dirty="0">
                <a:latin typeface="Arial" charset="0"/>
              </a:rPr>
              <a:t>uses a very large </a:t>
            </a:r>
            <a:r>
              <a:rPr lang="en-US" altLang="x-none" dirty="0">
                <a:solidFill>
                  <a:srgbClr val="FFFF00"/>
                </a:solidFill>
                <a:latin typeface="Arial" charset="0"/>
              </a:rPr>
              <a:t>Magnet</a:t>
            </a:r>
          </a:p>
          <a:p>
            <a:pPr lvl="1">
              <a:lnSpc>
                <a:spcPct val="90000"/>
              </a:lnSpc>
              <a:spcBef>
                <a:spcPct val="20000"/>
              </a:spcBef>
              <a:buFontTx/>
              <a:buChar char="–"/>
            </a:pPr>
            <a:r>
              <a:rPr lang="en-US" altLang="x-none" sz="2000" dirty="0">
                <a:latin typeface="Arial" charset="0"/>
              </a:rPr>
              <a:t>1.5 Tesla to ~10 Tesla scanners used with humans</a:t>
            </a:r>
          </a:p>
          <a:p>
            <a:pPr lvl="1">
              <a:lnSpc>
                <a:spcPct val="90000"/>
              </a:lnSpc>
              <a:spcBef>
                <a:spcPct val="20000"/>
              </a:spcBef>
              <a:buFontTx/>
              <a:buChar char="–"/>
            </a:pPr>
            <a:r>
              <a:rPr lang="en-US" altLang="x-none" sz="2000" dirty="0">
                <a:latin typeface="Arial" charset="0"/>
              </a:rPr>
              <a:t>for comparison: Earth</a:t>
            </a:r>
            <a:r>
              <a:rPr lang="ja-JP" altLang="en-US" sz="2000">
                <a:latin typeface="Arial" charset="0"/>
              </a:rPr>
              <a:t>’</a:t>
            </a:r>
            <a:r>
              <a:rPr lang="en-US" altLang="ja-JP" sz="2000" dirty="0">
                <a:latin typeface="Arial" charset="0"/>
              </a:rPr>
              <a:t>s magnetic field is 0.00005 Tesla</a:t>
            </a:r>
          </a:p>
          <a:p>
            <a:pPr lvl="1">
              <a:lnSpc>
                <a:spcPct val="90000"/>
              </a:lnSpc>
              <a:spcBef>
                <a:spcPct val="20000"/>
              </a:spcBef>
              <a:buFontTx/>
              <a:buChar char="–"/>
            </a:pPr>
            <a:r>
              <a:rPr lang="en-US" altLang="x-none" sz="2000" dirty="0">
                <a:latin typeface="Arial" charset="0"/>
              </a:rPr>
              <a:t>3 Tesla scanner = 60,000X earth</a:t>
            </a:r>
            <a:r>
              <a:rPr lang="en-US" altLang="en-US" sz="2000" dirty="0">
                <a:latin typeface="Arial" charset="0"/>
              </a:rPr>
              <a:t>’</a:t>
            </a:r>
            <a:r>
              <a:rPr lang="en-US" altLang="x-none" sz="2000" dirty="0">
                <a:latin typeface="Arial" charset="0"/>
              </a:rPr>
              <a:t>s magnetic field</a:t>
            </a:r>
          </a:p>
          <a:p>
            <a:pPr lvl="1">
              <a:lnSpc>
                <a:spcPct val="90000"/>
              </a:lnSpc>
              <a:spcBef>
                <a:spcPct val="20000"/>
              </a:spcBef>
              <a:buFontTx/>
              <a:buChar char="–"/>
            </a:pPr>
            <a:r>
              <a:rPr lang="en-US" altLang="x-none" sz="2000" dirty="0">
                <a:latin typeface="Arial" charset="0"/>
              </a:rPr>
              <a:t>orients atomic nuclei (typically hydrogen) with the magnetic field</a:t>
            </a:r>
          </a:p>
          <a:p>
            <a:pPr>
              <a:lnSpc>
                <a:spcPct val="90000"/>
              </a:lnSpc>
              <a:spcBef>
                <a:spcPct val="20000"/>
              </a:spcBef>
              <a:buFontTx/>
              <a:buChar char="•"/>
            </a:pPr>
            <a:r>
              <a:rPr lang="en-US" altLang="x-none" dirty="0">
                <a:latin typeface="Arial" charset="0"/>
              </a:rPr>
              <a:t>adds radio waves with frequencies that </a:t>
            </a:r>
            <a:r>
              <a:rPr lang="en-US" altLang="x-none" dirty="0">
                <a:solidFill>
                  <a:srgbClr val="FFFF00"/>
                </a:solidFill>
                <a:latin typeface="Arial" charset="0"/>
              </a:rPr>
              <a:t>Resonate</a:t>
            </a:r>
            <a:r>
              <a:rPr lang="en-US" altLang="x-none" dirty="0">
                <a:latin typeface="Arial" charset="0"/>
              </a:rPr>
              <a:t> with atomic nuclei (typically hydrogen)</a:t>
            </a:r>
          </a:p>
          <a:p>
            <a:pPr>
              <a:lnSpc>
                <a:spcPct val="90000"/>
              </a:lnSpc>
              <a:spcBef>
                <a:spcPct val="20000"/>
              </a:spcBef>
              <a:buFontTx/>
              <a:buChar char="•"/>
            </a:pPr>
            <a:endParaRPr lang="en-CA" altLang="x-none" dirty="0">
              <a:solidFill>
                <a:schemeClr val="bg1"/>
              </a:solidFill>
              <a:latin typeface="Arial" charset="0"/>
            </a:endParaRPr>
          </a:p>
        </p:txBody>
      </p:sp>
      <p:sp>
        <p:nvSpPr>
          <p:cNvPr id="56322" name="Rectangle 3"/>
          <p:cNvSpPr>
            <a:spLocks noGrp="1" noChangeArrowheads="1"/>
          </p:cNvSpPr>
          <p:nvPr>
            <p:ph type="title"/>
          </p:nvPr>
        </p:nvSpPr>
        <p:spPr/>
        <p:txBody>
          <a:bodyPr/>
          <a:lstStyle/>
          <a:p>
            <a:r>
              <a:rPr lang="en-US" altLang="x-none">
                <a:ea typeface="ＭＳ Ｐゴシック" charset="-128"/>
              </a:rPr>
              <a:t>Magnetic Resonance Imaging</a:t>
            </a:r>
          </a:p>
        </p:txBody>
      </p:sp>
      <p:pic>
        <p:nvPicPr>
          <p:cNvPr id="48436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1594" y="4149080"/>
            <a:ext cx="3960812" cy="238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34632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971550" y="692150"/>
            <a:ext cx="7272338" cy="3024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90000"/>
              </a:lnSpc>
              <a:spcBef>
                <a:spcPct val="20000"/>
              </a:spcBef>
              <a:buFontTx/>
              <a:buChar char="•"/>
            </a:pPr>
            <a:r>
              <a:rPr lang="en-US" altLang="x-none" dirty="0">
                <a:latin typeface="Arial" charset="0"/>
              </a:rPr>
              <a:t>uses a very large </a:t>
            </a:r>
            <a:r>
              <a:rPr lang="en-US" altLang="x-none" dirty="0">
                <a:solidFill>
                  <a:srgbClr val="FFFF00"/>
                </a:solidFill>
                <a:latin typeface="Arial" charset="0"/>
              </a:rPr>
              <a:t>Magnet</a:t>
            </a:r>
          </a:p>
          <a:p>
            <a:pPr lvl="1">
              <a:lnSpc>
                <a:spcPct val="90000"/>
              </a:lnSpc>
              <a:spcBef>
                <a:spcPct val="20000"/>
              </a:spcBef>
              <a:buFontTx/>
              <a:buChar char="–"/>
            </a:pPr>
            <a:r>
              <a:rPr lang="en-US" altLang="x-none" sz="2000" dirty="0">
                <a:latin typeface="Arial" charset="0"/>
              </a:rPr>
              <a:t>1.5 Tesla to ~10 Tesla scanners used with humans</a:t>
            </a:r>
          </a:p>
          <a:p>
            <a:pPr lvl="1">
              <a:lnSpc>
                <a:spcPct val="90000"/>
              </a:lnSpc>
              <a:spcBef>
                <a:spcPct val="20000"/>
              </a:spcBef>
              <a:buFontTx/>
              <a:buChar char="–"/>
            </a:pPr>
            <a:r>
              <a:rPr lang="en-US" altLang="x-none" sz="2000" dirty="0">
                <a:latin typeface="Arial" charset="0"/>
              </a:rPr>
              <a:t>for comparison: Earth</a:t>
            </a:r>
            <a:r>
              <a:rPr lang="ja-JP" altLang="en-US" sz="2000">
                <a:latin typeface="Arial" charset="0"/>
              </a:rPr>
              <a:t>’</a:t>
            </a:r>
            <a:r>
              <a:rPr lang="en-US" altLang="ja-JP" sz="2000" dirty="0">
                <a:latin typeface="Arial" charset="0"/>
              </a:rPr>
              <a:t>s magnetic field is 0.00005 Tesla</a:t>
            </a:r>
          </a:p>
          <a:p>
            <a:pPr lvl="1">
              <a:lnSpc>
                <a:spcPct val="90000"/>
              </a:lnSpc>
              <a:spcBef>
                <a:spcPct val="20000"/>
              </a:spcBef>
              <a:buFontTx/>
              <a:buChar char="–"/>
            </a:pPr>
            <a:r>
              <a:rPr lang="en-US" altLang="x-none" sz="2000" dirty="0">
                <a:latin typeface="Arial" charset="0"/>
              </a:rPr>
              <a:t>3 Tesla scanner = 60,000X earth</a:t>
            </a:r>
            <a:r>
              <a:rPr lang="en-US" altLang="en-US" sz="2000" dirty="0">
                <a:latin typeface="Arial" charset="0"/>
              </a:rPr>
              <a:t>’</a:t>
            </a:r>
            <a:r>
              <a:rPr lang="en-US" altLang="x-none" sz="2000" dirty="0">
                <a:latin typeface="Arial" charset="0"/>
              </a:rPr>
              <a:t>s magnetic field</a:t>
            </a:r>
          </a:p>
          <a:p>
            <a:pPr lvl="1">
              <a:lnSpc>
                <a:spcPct val="90000"/>
              </a:lnSpc>
              <a:spcBef>
                <a:spcPct val="20000"/>
              </a:spcBef>
              <a:buFontTx/>
              <a:buChar char="–"/>
            </a:pPr>
            <a:r>
              <a:rPr lang="en-US" altLang="x-none" sz="2000" dirty="0">
                <a:latin typeface="Arial" charset="0"/>
              </a:rPr>
              <a:t>orients atomic nuclei (typically hydrogen) with the magnetic field</a:t>
            </a:r>
          </a:p>
          <a:p>
            <a:pPr>
              <a:lnSpc>
                <a:spcPct val="90000"/>
              </a:lnSpc>
              <a:spcBef>
                <a:spcPct val="20000"/>
              </a:spcBef>
              <a:buFontTx/>
              <a:buChar char="•"/>
            </a:pPr>
            <a:r>
              <a:rPr lang="en-US" altLang="x-none" dirty="0">
                <a:latin typeface="Arial" charset="0"/>
              </a:rPr>
              <a:t>adds radio waves with frequencies that </a:t>
            </a:r>
            <a:r>
              <a:rPr lang="en-US" altLang="x-none" dirty="0">
                <a:solidFill>
                  <a:srgbClr val="FFFF00"/>
                </a:solidFill>
                <a:latin typeface="Arial" charset="0"/>
              </a:rPr>
              <a:t>Resonate</a:t>
            </a:r>
            <a:r>
              <a:rPr lang="en-US" altLang="x-none" dirty="0">
                <a:latin typeface="Arial" charset="0"/>
              </a:rPr>
              <a:t> with atomic nuclei (typically hydrogen)</a:t>
            </a:r>
          </a:p>
          <a:p>
            <a:pPr>
              <a:lnSpc>
                <a:spcPct val="90000"/>
              </a:lnSpc>
              <a:spcBef>
                <a:spcPct val="20000"/>
              </a:spcBef>
              <a:buFontTx/>
              <a:buChar char="•"/>
            </a:pPr>
            <a:r>
              <a:rPr lang="en-US" altLang="x-none" dirty="0">
                <a:latin typeface="Arial" charset="0"/>
              </a:rPr>
              <a:t>to produce an </a:t>
            </a:r>
            <a:r>
              <a:rPr lang="en-US" altLang="x-none" dirty="0">
                <a:solidFill>
                  <a:srgbClr val="FFFF00"/>
                </a:solidFill>
                <a:latin typeface="Arial" charset="0"/>
              </a:rPr>
              <a:t>Image</a:t>
            </a:r>
          </a:p>
          <a:p>
            <a:pPr>
              <a:lnSpc>
                <a:spcPct val="90000"/>
              </a:lnSpc>
              <a:spcBef>
                <a:spcPct val="20000"/>
              </a:spcBef>
              <a:buFontTx/>
              <a:buChar char="•"/>
            </a:pPr>
            <a:endParaRPr lang="en-CA" altLang="x-none" dirty="0">
              <a:solidFill>
                <a:schemeClr val="bg1"/>
              </a:solidFill>
              <a:latin typeface="Arial" charset="0"/>
            </a:endParaRPr>
          </a:p>
        </p:txBody>
      </p:sp>
      <p:sp>
        <p:nvSpPr>
          <p:cNvPr id="56322" name="Rectangle 3"/>
          <p:cNvSpPr>
            <a:spLocks noGrp="1" noChangeArrowheads="1"/>
          </p:cNvSpPr>
          <p:nvPr>
            <p:ph type="title"/>
          </p:nvPr>
        </p:nvSpPr>
        <p:spPr/>
        <p:txBody>
          <a:bodyPr/>
          <a:lstStyle/>
          <a:p>
            <a:r>
              <a:rPr lang="en-US" altLang="x-none">
                <a:ea typeface="ＭＳ Ｐゴシック" charset="-128"/>
              </a:rPr>
              <a:t>Magnetic Resonance Imaging</a:t>
            </a:r>
          </a:p>
        </p:txBody>
      </p:sp>
      <p:pic>
        <p:nvPicPr>
          <p:cNvPr id="48436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1594" y="4149080"/>
            <a:ext cx="3960812" cy="238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1824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8" descr="3t_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7947" y="798840"/>
            <a:ext cx="7891306" cy="536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a:extLst>
              <a:ext uri="{FF2B5EF4-FFF2-40B4-BE49-F238E27FC236}">
                <a16:creationId xmlns:a16="http://schemas.microsoft.com/office/drawing/2014/main" id="{D5DB8D24-54F1-4CD4-B531-DBC38102444E}"/>
              </a:ext>
            </a:extLst>
          </p:cNvPr>
          <p:cNvSpPr>
            <a:spLocks noGrp="1" noChangeArrowheads="1"/>
          </p:cNvSpPr>
          <p:nvPr>
            <p:ph type="title"/>
          </p:nvPr>
        </p:nvSpPr>
        <p:spPr>
          <a:xfrm>
            <a:off x="814747" y="85125"/>
            <a:ext cx="7664896" cy="577979"/>
          </a:xfrm>
        </p:spPr>
        <p:txBody>
          <a:bodyPr/>
          <a:lstStyle/>
          <a:p>
            <a:pPr eaLnBrk="1" hangingPunct="1">
              <a:defRPr/>
            </a:pPr>
            <a:r>
              <a:rPr lang="en-US" altLang="en-US" sz="3156">
                <a:ea typeface="ＭＳ Ｐゴシック" panose="020B0600070205080204" pitchFamily="34" charset="-128"/>
              </a:rPr>
              <a:t>MRI Scanner: Three Key Components</a:t>
            </a:r>
            <a:endParaRPr lang="en-CA" altLang="en-US" sz="3156">
              <a:ea typeface="ＭＳ Ｐゴシック" panose="020B0600070205080204" pitchFamily="34" charset="-128"/>
            </a:endParaRPr>
          </a:p>
        </p:txBody>
      </p:sp>
      <p:sp>
        <p:nvSpPr>
          <p:cNvPr id="50179" name="Text Box 12">
            <a:extLst>
              <a:ext uri="{FF2B5EF4-FFF2-40B4-BE49-F238E27FC236}">
                <a16:creationId xmlns:a16="http://schemas.microsoft.com/office/drawing/2014/main" id="{C27E6176-5805-401B-8D93-361A17E326DA}"/>
              </a:ext>
            </a:extLst>
          </p:cNvPr>
          <p:cNvSpPr txBox="1">
            <a:spLocks noChangeArrowheads="1"/>
          </p:cNvSpPr>
          <p:nvPr/>
        </p:nvSpPr>
        <p:spPr bwMode="auto">
          <a:xfrm>
            <a:off x="3971270" y="2677880"/>
            <a:ext cx="1160146" cy="8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2367" b="1">
                <a:solidFill>
                  <a:schemeClr val="accent2"/>
                </a:solidFill>
              </a:rPr>
              <a:t>RF Coil</a:t>
            </a:r>
            <a:endParaRPr lang="en-CA" altLang="en-US" sz="2367" b="1">
              <a:solidFill>
                <a:schemeClr val="accent2"/>
              </a:solidFill>
            </a:endParaRPr>
          </a:p>
        </p:txBody>
      </p:sp>
      <p:sp>
        <p:nvSpPr>
          <p:cNvPr id="50180" name="Text Box 14">
            <a:extLst>
              <a:ext uri="{FF2B5EF4-FFF2-40B4-BE49-F238E27FC236}">
                <a16:creationId xmlns:a16="http://schemas.microsoft.com/office/drawing/2014/main" id="{1BD1E2CF-E964-4561-8777-3A1A099D9D86}"/>
              </a:ext>
            </a:extLst>
          </p:cNvPr>
          <p:cNvSpPr txBox="1">
            <a:spLocks noChangeArrowheads="1"/>
          </p:cNvSpPr>
          <p:nvPr/>
        </p:nvSpPr>
        <p:spPr bwMode="auto">
          <a:xfrm>
            <a:off x="3219323" y="1330057"/>
            <a:ext cx="1684030" cy="8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2367" b="1" dirty="0">
                <a:solidFill>
                  <a:schemeClr val="accent2"/>
                </a:solidFill>
              </a:rPr>
              <a:t>Main</a:t>
            </a:r>
          </a:p>
          <a:p>
            <a:pPr algn="ctr" eaLnBrk="1" hangingPunct="1">
              <a:spcBef>
                <a:spcPct val="0"/>
              </a:spcBef>
              <a:buFontTx/>
              <a:buNone/>
              <a:defRPr/>
            </a:pPr>
            <a:r>
              <a:rPr lang="en-US" altLang="en-US" sz="2367" b="1" dirty="0">
                <a:solidFill>
                  <a:schemeClr val="accent2"/>
                </a:solidFill>
              </a:rPr>
              <a:t>magnet</a:t>
            </a:r>
            <a:endParaRPr lang="en-CA" altLang="en-US" sz="2367" b="1" dirty="0">
              <a:solidFill>
                <a:schemeClr val="accent2"/>
              </a:solidFill>
            </a:endParaRPr>
          </a:p>
        </p:txBody>
      </p:sp>
      <p:sp>
        <p:nvSpPr>
          <p:cNvPr id="50181" name="Text Box 15">
            <a:extLst>
              <a:ext uri="{FF2B5EF4-FFF2-40B4-BE49-F238E27FC236}">
                <a16:creationId xmlns:a16="http://schemas.microsoft.com/office/drawing/2014/main" id="{CA6B393B-2D9A-4166-A016-B59DFC2E18F8}"/>
              </a:ext>
            </a:extLst>
          </p:cNvPr>
          <p:cNvSpPr txBox="1">
            <a:spLocks noChangeArrowheads="1"/>
          </p:cNvSpPr>
          <p:nvPr/>
        </p:nvSpPr>
        <p:spPr bwMode="auto">
          <a:xfrm>
            <a:off x="1340283" y="4180121"/>
            <a:ext cx="1803018" cy="118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2367" b="1">
                <a:solidFill>
                  <a:schemeClr val="accent2"/>
                </a:solidFill>
              </a:rPr>
              <a:t>gradient coil</a:t>
            </a:r>
          </a:p>
          <a:p>
            <a:pPr algn="ctr" eaLnBrk="1" hangingPunct="1">
              <a:spcBef>
                <a:spcPct val="0"/>
              </a:spcBef>
              <a:buFontTx/>
              <a:buNone/>
              <a:defRPr/>
            </a:pPr>
            <a:r>
              <a:rPr lang="en-US" altLang="en-US" sz="2367" b="1">
                <a:solidFill>
                  <a:schemeClr val="accent2"/>
                </a:solidFill>
              </a:rPr>
              <a:t>(inside)</a:t>
            </a:r>
            <a:endParaRPr lang="en-CA" altLang="en-US" sz="2367" b="1">
              <a:solidFill>
                <a:schemeClr val="accent2"/>
              </a:solidFill>
            </a:endParaRPr>
          </a:p>
        </p:txBody>
      </p:sp>
      <p:sp>
        <p:nvSpPr>
          <p:cNvPr id="50182" name="Freeform 16">
            <a:extLst>
              <a:ext uri="{FF2B5EF4-FFF2-40B4-BE49-F238E27FC236}">
                <a16:creationId xmlns:a16="http://schemas.microsoft.com/office/drawing/2014/main" id="{E181019D-2A13-4AE2-A057-273F272580E2}"/>
              </a:ext>
            </a:extLst>
          </p:cNvPr>
          <p:cNvSpPr>
            <a:spLocks/>
          </p:cNvSpPr>
          <p:nvPr/>
        </p:nvSpPr>
        <p:spPr bwMode="auto">
          <a:xfrm>
            <a:off x="2693787" y="3429826"/>
            <a:ext cx="599905" cy="498278"/>
          </a:xfrm>
          <a:custGeom>
            <a:avLst/>
            <a:gdLst>
              <a:gd name="T0" fmla="*/ 0 w 112"/>
              <a:gd name="T1" fmla="*/ 2147483646 h 192"/>
              <a:gd name="T2" fmla="*/ 2147483646 w 112"/>
              <a:gd name="T3" fmla="*/ 2147483646 h 192"/>
              <a:gd name="T4" fmla="*/ 2147483646 w 112"/>
              <a:gd name="T5" fmla="*/ 0 h 192"/>
              <a:gd name="T6" fmla="*/ 0 60000 65536"/>
              <a:gd name="T7" fmla="*/ 0 60000 65536"/>
              <a:gd name="T8" fmla="*/ 0 60000 65536"/>
              <a:gd name="T9" fmla="*/ 0 w 112"/>
              <a:gd name="T10" fmla="*/ 0 h 192"/>
              <a:gd name="T11" fmla="*/ 112 w 112"/>
              <a:gd name="T12" fmla="*/ 192 h 192"/>
            </a:gdLst>
            <a:ahLst/>
            <a:cxnLst>
              <a:cxn ang="T6">
                <a:pos x="T0" y="T1"/>
              </a:cxn>
              <a:cxn ang="T7">
                <a:pos x="T2" y="T3"/>
              </a:cxn>
              <a:cxn ang="T8">
                <a:pos x="T4" y="T5"/>
              </a:cxn>
            </a:cxnLst>
            <a:rect l="T9" t="T10" r="T11" b="T12"/>
            <a:pathLst>
              <a:path w="112" h="192">
                <a:moveTo>
                  <a:pt x="0" y="192"/>
                </a:moveTo>
                <a:cubicBezTo>
                  <a:pt x="40" y="160"/>
                  <a:pt x="80" y="128"/>
                  <a:pt x="96" y="96"/>
                </a:cubicBezTo>
                <a:cubicBezTo>
                  <a:pt x="112" y="64"/>
                  <a:pt x="96" y="16"/>
                  <a:pt x="96" y="0"/>
                </a:cubicBez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pPr>
              <a:defRPr/>
            </a:pPr>
            <a:endParaRPr lang="en-CA" sz="2638">
              <a:latin typeface="Arial" panose="020B0604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4398BE1F-91A3-914A-8DE1-B5D3C074109C}"/>
              </a:ext>
            </a:extLst>
          </p:cNvPr>
          <p:cNvSpPr txBox="1"/>
          <p:nvPr/>
        </p:nvSpPr>
        <p:spPr>
          <a:xfrm>
            <a:off x="367083" y="6135687"/>
            <a:ext cx="8033033" cy="461665"/>
          </a:xfrm>
          <a:prstGeom prst="rect">
            <a:avLst/>
          </a:prstGeom>
          <a:noFill/>
        </p:spPr>
        <p:txBody>
          <a:bodyPr wrap="none" rtlCol="0">
            <a:spAutoFit/>
          </a:bodyPr>
          <a:lstStyle/>
          <a:p>
            <a:r>
              <a:rPr lang="en-US" sz="2400" dirty="0"/>
              <a:t>For now, more Tesla is better, more coil channels is better</a:t>
            </a:r>
          </a:p>
        </p:txBody>
      </p:sp>
    </p:spTree>
    <p:extLst>
      <p:ext uri="{BB962C8B-B14F-4D97-AF65-F5344CB8AC3E}">
        <p14:creationId xmlns:p14="http://schemas.microsoft.com/office/powerpoint/2010/main" val="302100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vs. 32-channel coil</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922513" y="1105171"/>
            <a:ext cx="1873624" cy="2971901"/>
          </a:xfrm>
          <a:prstGeom prst="rect">
            <a:avLst/>
          </a:prstGeom>
          <a:noFill/>
          <a:ln w="9525">
            <a:noFill/>
            <a:round/>
            <a:headEnd/>
            <a:tailEnd/>
          </a:ln>
        </p:spPr>
      </p:pic>
      <p:pic>
        <p:nvPicPr>
          <p:cNvPr id="3" name="Picture 2">
            <a:extLst>
              <a:ext uri="{FF2B5EF4-FFF2-40B4-BE49-F238E27FC236}">
                <a16:creationId xmlns:a16="http://schemas.microsoft.com/office/drawing/2014/main" id="{B4421320-F3F6-7E4E-92A3-5FF261B29F78}"/>
              </a:ext>
            </a:extLst>
          </p:cNvPr>
          <p:cNvPicPr>
            <a:picLocks noChangeAspect="1"/>
          </p:cNvPicPr>
          <p:nvPr/>
        </p:nvPicPr>
        <p:blipFill>
          <a:blip r:embed="rId4"/>
          <a:stretch>
            <a:fillRect/>
          </a:stretch>
        </p:blipFill>
        <p:spPr>
          <a:xfrm>
            <a:off x="251520" y="1105171"/>
            <a:ext cx="3491880" cy="2327920"/>
          </a:xfrm>
          <a:prstGeom prst="rect">
            <a:avLst/>
          </a:prstGeom>
        </p:spPr>
      </p:pic>
      <p:sp>
        <p:nvSpPr>
          <p:cNvPr id="5" name="TextBox 4">
            <a:extLst>
              <a:ext uri="{FF2B5EF4-FFF2-40B4-BE49-F238E27FC236}">
                <a16:creationId xmlns:a16="http://schemas.microsoft.com/office/drawing/2014/main" id="{D4BF4FB3-248A-2F4C-94EF-FFAE72D9B674}"/>
              </a:ext>
            </a:extLst>
          </p:cNvPr>
          <p:cNvSpPr txBox="1"/>
          <p:nvPr/>
        </p:nvSpPr>
        <p:spPr>
          <a:xfrm>
            <a:off x="539552" y="3573016"/>
            <a:ext cx="2878088" cy="2677656"/>
          </a:xfrm>
          <a:prstGeom prst="rect">
            <a:avLst/>
          </a:prstGeom>
          <a:noFill/>
        </p:spPr>
        <p:txBody>
          <a:bodyPr wrap="square" rtlCol="0">
            <a:spAutoFit/>
          </a:bodyPr>
          <a:lstStyle/>
          <a:p>
            <a:pPr algn="ctr"/>
            <a:r>
              <a:rPr lang="en-US" dirty="0"/>
              <a:t>Coils are like antennas; they receive (and sometimes transmit) radio waves</a:t>
            </a:r>
          </a:p>
        </p:txBody>
      </p:sp>
      <p:sp>
        <p:nvSpPr>
          <p:cNvPr id="6" name="TextBox 5">
            <a:extLst>
              <a:ext uri="{FF2B5EF4-FFF2-40B4-BE49-F238E27FC236}">
                <a16:creationId xmlns:a16="http://schemas.microsoft.com/office/drawing/2014/main" id="{5FF311BD-B8DE-974C-9FA1-91258F667338}"/>
              </a:ext>
            </a:extLst>
          </p:cNvPr>
          <p:cNvSpPr txBox="1"/>
          <p:nvPr/>
        </p:nvSpPr>
        <p:spPr>
          <a:xfrm>
            <a:off x="3876748" y="4911844"/>
            <a:ext cx="4938899" cy="523220"/>
          </a:xfrm>
          <a:prstGeom prst="rect">
            <a:avLst/>
          </a:prstGeom>
          <a:noFill/>
        </p:spPr>
        <p:txBody>
          <a:bodyPr wrap="square" rtlCol="0">
            <a:spAutoFit/>
          </a:bodyPr>
          <a:lstStyle/>
          <a:p>
            <a:pPr algn="ctr"/>
            <a:r>
              <a:rPr lang="en-US" dirty="0"/>
              <a:t>More antennas; better signal</a:t>
            </a:r>
          </a:p>
        </p:txBody>
      </p:sp>
      <p:pic>
        <p:nvPicPr>
          <p:cNvPr id="7" name="Picture 2">
            <a:extLst>
              <a:ext uri="{FF2B5EF4-FFF2-40B4-BE49-F238E27FC236}">
                <a16:creationId xmlns:a16="http://schemas.microsoft.com/office/drawing/2014/main" id="{CB44C0FE-3702-4243-BC8C-8159AEA8A732}"/>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959387" y="1105170"/>
            <a:ext cx="3050698" cy="2971901"/>
          </a:xfrm>
          <a:prstGeom prst="rect">
            <a:avLst/>
          </a:prstGeom>
          <a:noFill/>
          <a:ln w="9525">
            <a:noFill/>
            <a:round/>
            <a:headEnd/>
            <a:tailEnd/>
          </a:ln>
        </p:spPr>
      </p:pic>
      <p:sp>
        <p:nvSpPr>
          <p:cNvPr id="8" name="TextBox 7">
            <a:extLst>
              <a:ext uri="{FF2B5EF4-FFF2-40B4-BE49-F238E27FC236}">
                <a16:creationId xmlns:a16="http://schemas.microsoft.com/office/drawing/2014/main" id="{2E67D715-D56A-244F-B735-071DAC6EC1A0}"/>
              </a:ext>
            </a:extLst>
          </p:cNvPr>
          <p:cNvSpPr txBox="1"/>
          <p:nvPr/>
        </p:nvSpPr>
        <p:spPr>
          <a:xfrm>
            <a:off x="3886768" y="4119247"/>
            <a:ext cx="2125903" cy="523220"/>
          </a:xfrm>
          <a:prstGeom prst="rect">
            <a:avLst/>
          </a:prstGeom>
          <a:noFill/>
        </p:spPr>
        <p:txBody>
          <a:bodyPr wrap="none" rtlCol="0">
            <a:spAutoFit/>
          </a:bodyPr>
          <a:lstStyle/>
          <a:p>
            <a:r>
              <a:rPr lang="en-US" dirty="0"/>
              <a:t>12 channels</a:t>
            </a:r>
          </a:p>
        </p:txBody>
      </p:sp>
      <p:sp>
        <p:nvSpPr>
          <p:cNvPr id="9" name="TextBox 8">
            <a:extLst>
              <a:ext uri="{FF2B5EF4-FFF2-40B4-BE49-F238E27FC236}">
                <a16:creationId xmlns:a16="http://schemas.microsoft.com/office/drawing/2014/main" id="{69468C8C-C788-2242-97EB-121558E8DD5F}"/>
              </a:ext>
            </a:extLst>
          </p:cNvPr>
          <p:cNvSpPr txBox="1"/>
          <p:nvPr/>
        </p:nvSpPr>
        <p:spPr>
          <a:xfrm>
            <a:off x="6489173" y="4084838"/>
            <a:ext cx="2125903" cy="523220"/>
          </a:xfrm>
          <a:prstGeom prst="rect">
            <a:avLst/>
          </a:prstGeom>
          <a:noFill/>
        </p:spPr>
        <p:txBody>
          <a:bodyPr wrap="none" rtlCol="0">
            <a:spAutoFit/>
          </a:bodyPr>
          <a:lstStyle/>
          <a:p>
            <a:r>
              <a:rPr lang="en-US" dirty="0"/>
              <a:t>32 channels</a:t>
            </a:r>
          </a:p>
        </p:txBody>
      </p:sp>
    </p:spTree>
    <p:extLst>
      <p:ext uri="{BB962C8B-B14F-4D97-AF65-F5344CB8AC3E}">
        <p14:creationId xmlns:p14="http://schemas.microsoft.com/office/powerpoint/2010/main" val="333510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a:extLst>
              <a:ext uri="{FF2B5EF4-FFF2-40B4-BE49-F238E27FC236}">
                <a16:creationId xmlns:a16="http://schemas.microsoft.com/office/drawing/2014/main" id="{24E2E256-A4D5-416D-BB5D-17131CC52838}"/>
              </a:ext>
            </a:extLst>
          </p:cNvPr>
          <p:cNvSpPr>
            <a:spLocks noGrp="1"/>
          </p:cNvSpPr>
          <p:nvPr>
            <p:ph type="ctrTitle"/>
          </p:nvPr>
        </p:nvSpPr>
        <p:spPr>
          <a:xfrm>
            <a:off x="738726" y="2583901"/>
            <a:ext cx="7666549" cy="577979"/>
          </a:xfrm>
        </p:spPr>
        <p:txBody>
          <a:bodyPr/>
          <a:lstStyle/>
          <a:p>
            <a:pPr>
              <a:defRPr/>
            </a:pPr>
            <a:r>
              <a:rPr lang="en-US" altLang="en-US" sz="3156" dirty="0">
                <a:ea typeface="ＭＳ Ｐゴシック" panose="020B0600070205080204" pitchFamily="34" charset="-128"/>
              </a:rPr>
              <a:t>General Intro to fMRI (and </a:t>
            </a:r>
            <a:r>
              <a:rPr lang="en-US" altLang="en-US" sz="3156" dirty="0" err="1">
                <a:ea typeface="ＭＳ Ｐゴシック" panose="020B0600070205080204" pitchFamily="34" charset="-128"/>
              </a:rPr>
              <a:t>fNIRS</a:t>
            </a:r>
            <a:r>
              <a:rPr lang="en-US" altLang="en-US" sz="3156" dirty="0">
                <a:ea typeface="ＭＳ Ｐゴシック" panose="020B0600070205080204" pitchFamily="34" charset="-128"/>
              </a:rPr>
              <a:t>)</a:t>
            </a:r>
          </a:p>
        </p:txBody>
      </p:sp>
      <p:sp>
        <p:nvSpPr>
          <p:cNvPr id="20482" name="Subtitle 3">
            <a:extLst>
              <a:ext uri="{FF2B5EF4-FFF2-40B4-BE49-F238E27FC236}">
                <a16:creationId xmlns:a16="http://schemas.microsoft.com/office/drawing/2014/main" id="{F43D771D-87C8-4ECB-BAD3-2F7FA7431585}"/>
              </a:ext>
            </a:extLst>
          </p:cNvPr>
          <p:cNvSpPr>
            <a:spLocks noGrp="1"/>
          </p:cNvSpPr>
          <p:nvPr>
            <p:ph type="subTitle" idx="1"/>
          </p:nvPr>
        </p:nvSpPr>
        <p:spPr>
          <a:xfrm>
            <a:off x="1371683" y="3879342"/>
            <a:ext cx="6400635" cy="1728651"/>
          </a:xfrm>
        </p:spPr>
        <p:txBody>
          <a:bodyPr/>
          <a:lstStyle/>
          <a:p>
            <a:pPr>
              <a:defRPr/>
            </a:pPr>
            <a:endParaRPr lang="en-US" altLang="en-US" sz="2367">
              <a:ea typeface="ＭＳ Ｐゴシック" panose="020B0600070205080204" pitchFamily="34" charset="-128"/>
            </a:endParaRPr>
          </a:p>
        </p:txBody>
      </p:sp>
    </p:spTree>
    <p:extLst>
      <p:ext uri="{BB962C8B-B14F-4D97-AF65-F5344CB8AC3E}">
        <p14:creationId xmlns:p14="http://schemas.microsoft.com/office/powerpoint/2010/main" val="43908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a:extLst>
              <a:ext uri="{FF2B5EF4-FFF2-40B4-BE49-F238E27FC236}">
                <a16:creationId xmlns:a16="http://schemas.microsoft.com/office/drawing/2014/main" id="{27DA5059-4243-4B1C-A6BA-2DB01C0D0138}"/>
              </a:ext>
            </a:extLst>
          </p:cNvPr>
          <p:cNvSpPr txBox="1">
            <a:spLocks noChangeArrowheads="1"/>
          </p:cNvSpPr>
          <p:nvPr/>
        </p:nvSpPr>
        <p:spPr bwMode="auto">
          <a:xfrm>
            <a:off x="310694" y="1525997"/>
            <a:ext cx="4395995" cy="4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r>
              <a:rPr lang="en-US" altLang="en-US" sz="2367" b="1">
                <a:solidFill>
                  <a:schemeClr val="tx2"/>
                </a:solidFill>
              </a:rPr>
              <a:t>MRI</a:t>
            </a:r>
            <a:r>
              <a:rPr lang="en-US" altLang="en-US" sz="2367" b="1"/>
              <a:t> studies brain </a:t>
            </a:r>
            <a:r>
              <a:rPr lang="en-US" altLang="en-US" sz="2367" b="1" u="sng">
                <a:solidFill>
                  <a:schemeClr val="tx2"/>
                </a:solidFill>
              </a:rPr>
              <a:t>anatomy</a:t>
            </a:r>
            <a:r>
              <a:rPr lang="en-US" altLang="en-US" sz="2367" b="1"/>
              <a: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3451" y="2506006"/>
            <a:ext cx="3054060" cy="368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4" descr="SIMPS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66056" y="2575417"/>
            <a:ext cx="2505387" cy="36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 Box 5">
            <a:extLst>
              <a:ext uri="{FF2B5EF4-FFF2-40B4-BE49-F238E27FC236}">
                <a16:creationId xmlns:a16="http://schemas.microsoft.com/office/drawing/2014/main" id="{EC2F0CD2-A472-4EB1-9FD5-7C87C5D9FA02}"/>
              </a:ext>
            </a:extLst>
          </p:cNvPr>
          <p:cNvSpPr txBox="1">
            <a:spLocks noChangeArrowheads="1"/>
          </p:cNvSpPr>
          <p:nvPr/>
        </p:nvSpPr>
        <p:spPr bwMode="auto">
          <a:xfrm>
            <a:off x="5139679" y="1340903"/>
            <a:ext cx="3402765" cy="118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r>
              <a:rPr lang="en-US" altLang="en-US" sz="2367" b="1" u="sng">
                <a:solidFill>
                  <a:schemeClr val="tx2"/>
                </a:solidFill>
              </a:rPr>
              <a:t>Functional</a:t>
            </a:r>
            <a:r>
              <a:rPr lang="en-US" altLang="en-US" sz="2367" b="1"/>
              <a:t> MRI (fMRI) studies brain </a:t>
            </a:r>
            <a:r>
              <a:rPr lang="en-US" altLang="en-US" sz="2367" b="1" u="sng">
                <a:solidFill>
                  <a:schemeClr val="tx2"/>
                </a:solidFill>
              </a:rPr>
              <a:t>function</a:t>
            </a:r>
            <a:r>
              <a:rPr lang="en-US" altLang="en-US" sz="2367" b="1"/>
              <a:t>.</a:t>
            </a:r>
          </a:p>
        </p:txBody>
      </p:sp>
      <p:sp>
        <p:nvSpPr>
          <p:cNvPr id="21509" name="Rectangle 6">
            <a:extLst>
              <a:ext uri="{FF2B5EF4-FFF2-40B4-BE49-F238E27FC236}">
                <a16:creationId xmlns:a16="http://schemas.microsoft.com/office/drawing/2014/main" id="{CB0C63B6-5EA9-487C-A13E-8745605C66A8}"/>
              </a:ext>
            </a:extLst>
          </p:cNvPr>
          <p:cNvSpPr>
            <a:spLocks noGrp="1" noChangeArrowheads="1"/>
          </p:cNvSpPr>
          <p:nvPr>
            <p:ph type="title"/>
          </p:nvPr>
        </p:nvSpPr>
        <p:spPr>
          <a:xfrm>
            <a:off x="712284" y="171062"/>
            <a:ext cx="7364118" cy="577979"/>
          </a:xfrm>
        </p:spPr>
        <p:txBody>
          <a:bodyPr/>
          <a:lstStyle/>
          <a:p>
            <a:pPr eaLnBrk="1" hangingPunct="1">
              <a:defRPr/>
            </a:pPr>
            <a:r>
              <a:rPr lang="en-US" altLang="en-US" sz="3156">
                <a:ea typeface="ＭＳ Ｐゴシック" panose="020B0600070205080204" pitchFamily="34" charset="-128"/>
              </a:rPr>
              <a:t>MRI vs. fMRI</a:t>
            </a:r>
            <a:endParaRPr lang="en-US" altLang="en-US" sz="2762" b="1">
              <a:ea typeface="ＭＳ Ｐゴシック" panose="020B0600070205080204" pitchFamily="34" charset="-128"/>
            </a:endParaRPr>
          </a:p>
        </p:txBody>
      </p:sp>
    </p:spTree>
    <p:extLst>
      <p:ext uri="{BB962C8B-B14F-4D97-AF65-F5344CB8AC3E}">
        <p14:creationId xmlns:p14="http://schemas.microsoft.com/office/powerpoint/2010/main" val="895984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7D5DDAB1-0E52-42BD-AC7B-A615ED1FB141}"/>
              </a:ext>
            </a:extLst>
          </p:cNvPr>
          <p:cNvSpPr>
            <a:spLocks noGrp="1" noChangeArrowheads="1"/>
          </p:cNvSpPr>
          <p:nvPr>
            <p:ph type="title"/>
          </p:nvPr>
        </p:nvSpPr>
        <p:spPr>
          <a:xfrm>
            <a:off x="814747" y="134704"/>
            <a:ext cx="7664896" cy="577979"/>
          </a:xfrm>
        </p:spPr>
        <p:txBody>
          <a:bodyPr/>
          <a:lstStyle/>
          <a:p>
            <a:pPr eaLnBrk="1" hangingPunct="1">
              <a:defRPr/>
            </a:pPr>
            <a:r>
              <a:rPr lang="en-US" altLang="en-US" sz="3156" dirty="0">
                <a:ea typeface="ＭＳ Ｐゴシック" panose="020B0600070205080204" pitchFamily="34" charset="-128"/>
              </a:rPr>
              <a:t>1992: Functional MRI</a:t>
            </a:r>
            <a:endParaRPr lang="en-CA" altLang="en-US" sz="2762" b="1" dirty="0">
              <a:ea typeface="ＭＳ Ｐゴシック" panose="020B0600070205080204" pitchFamily="34" charset="-128"/>
            </a:endParaRPr>
          </a:p>
        </p:txBody>
      </p:sp>
      <p:pic>
        <p:nvPicPr>
          <p:cNvPr id="117763" name="Picture 4" descr="Ogaw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3884" y="1052736"/>
            <a:ext cx="1723692" cy="210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 Box 5">
            <a:extLst>
              <a:ext uri="{FF2B5EF4-FFF2-40B4-BE49-F238E27FC236}">
                <a16:creationId xmlns:a16="http://schemas.microsoft.com/office/drawing/2014/main" id="{3B0E8ABA-ACFC-4E58-9B58-EE333CCCEB92}"/>
              </a:ext>
            </a:extLst>
          </p:cNvPr>
          <p:cNvSpPr txBox="1">
            <a:spLocks noChangeArrowheads="1"/>
          </p:cNvSpPr>
          <p:nvPr/>
        </p:nvSpPr>
        <p:spPr bwMode="auto">
          <a:xfrm>
            <a:off x="674273" y="3232555"/>
            <a:ext cx="1402948" cy="3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776" i="1" dirty="0"/>
              <a:t>Seiji Ogawa</a:t>
            </a:r>
            <a:endParaRPr lang="en-CA" altLang="en-US" sz="1776" i="1" dirty="0"/>
          </a:p>
        </p:txBody>
      </p:sp>
      <p:pic>
        <p:nvPicPr>
          <p:cNvPr id="117766" name="Picture 1" descr="Screen Shot 2014-09-14 at 8.56.50 PM.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080502" y="1164909"/>
            <a:ext cx="5681741" cy="177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2" descr="Screen Shot 2014-09-14 at 8.57.34 PM.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054903" y="3907412"/>
            <a:ext cx="5681741" cy="178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8735636-B17D-6549-AC90-074D7EA67D15}"/>
              </a:ext>
            </a:extLst>
          </p:cNvPr>
          <p:cNvPicPr>
            <a:picLocks noChangeAspect="1"/>
          </p:cNvPicPr>
          <p:nvPr/>
        </p:nvPicPr>
        <p:blipFill>
          <a:blip r:embed="rId6"/>
          <a:stretch>
            <a:fillRect/>
          </a:stretch>
        </p:blipFill>
        <p:spPr>
          <a:xfrm>
            <a:off x="650602" y="3889269"/>
            <a:ext cx="1596974" cy="2103798"/>
          </a:xfrm>
          <a:prstGeom prst="rect">
            <a:avLst/>
          </a:prstGeom>
        </p:spPr>
      </p:pic>
      <p:sp>
        <p:nvSpPr>
          <p:cNvPr id="9" name="Text Box 5">
            <a:extLst>
              <a:ext uri="{FF2B5EF4-FFF2-40B4-BE49-F238E27FC236}">
                <a16:creationId xmlns:a16="http://schemas.microsoft.com/office/drawing/2014/main" id="{DA1CAB41-2AEF-4542-9731-52F5B8073939}"/>
              </a:ext>
            </a:extLst>
          </p:cNvPr>
          <p:cNvSpPr txBox="1">
            <a:spLocks noChangeArrowheads="1"/>
          </p:cNvSpPr>
          <p:nvPr/>
        </p:nvSpPr>
        <p:spPr bwMode="auto">
          <a:xfrm>
            <a:off x="755576" y="6101361"/>
            <a:ext cx="1350050" cy="3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776" i="1" dirty="0"/>
              <a:t>Ken </a:t>
            </a:r>
            <a:r>
              <a:rPr lang="en-US" altLang="en-US" sz="1776" i="1" dirty="0" err="1"/>
              <a:t>Kwong</a:t>
            </a:r>
            <a:endParaRPr lang="en-CA" altLang="en-US" sz="1776" i="1" dirty="0"/>
          </a:p>
        </p:txBody>
      </p:sp>
    </p:spTree>
    <p:extLst>
      <p:ext uri="{BB962C8B-B14F-4D97-AF65-F5344CB8AC3E}">
        <p14:creationId xmlns:p14="http://schemas.microsoft.com/office/powerpoint/2010/main" val="3908704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6E785AB8-7C08-794B-945D-A4BD6A010798}"/>
              </a:ext>
            </a:extLst>
          </p:cNvPr>
          <p:cNvSpPr>
            <a:spLocks noGrp="1" noChangeArrowheads="1"/>
          </p:cNvSpPr>
          <p:nvPr>
            <p:ph type="title"/>
          </p:nvPr>
        </p:nvSpPr>
        <p:spPr>
          <a:xfrm>
            <a:off x="762000" y="92075"/>
            <a:ext cx="7772400" cy="579438"/>
          </a:xfrm>
        </p:spPr>
        <p:txBody>
          <a:bodyPr/>
          <a:lstStyle/>
          <a:p>
            <a:r>
              <a:rPr lang="en-US" altLang="en-US"/>
              <a:t>fMRI Setup</a:t>
            </a:r>
            <a:endParaRPr lang="en-CA" altLang="en-US"/>
          </a:p>
        </p:txBody>
      </p:sp>
      <p:pic>
        <p:nvPicPr>
          <p:cNvPr id="178179" name="Picture 3">
            <a:extLst>
              <a:ext uri="{FF2B5EF4-FFF2-40B4-BE49-F238E27FC236}">
                <a16:creationId xmlns:a16="http://schemas.microsoft.com/office/drawing/2014/main" id="{A118A819-FCC6-5F4B-8202-D8B5B0757E0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914400"/>
            <a:ext cx="7924800" cy="48434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183" name="Text Box 7">
            <a:extLst>
              <a:ext uri="{FF2B5EF4-FFF2-40B4-BE49-F238E27FC236}">
                <a16:creationId xmlns:a16="http://schemas.microsoft.com/office/drawing/2014/main" id="{644E7063-B23F-434F-AADA-C3D6F6B26B3D}"/>
              </a:ext>
            </a:extLst>
          </p:cNvPr>
          <p:cNvSpPr txBox="1">
            <a:spLocks noChangeArrowheads="1"/>
          </p:cNvSpPr>
          <p:nvPr/>
        </p:nvSpPr>
        <p:spPr bwMode="auto">
          <a:xfrm>
            <a:off x="6999288" y="6583363"/>
            <a:ext cx="2144712" cy="2746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i="1">
                <a:solidFill>
                  <a:srgbClr val="FF66FF"/>
                </a:solidFill>
                <a:latin typeface="Comic Sans MS" panose="030F0902030302020204" pitchFamily="66" charset="0"/>
                <a:hlinkClick r:id="rId3"/>
              </a:rPr>
              <a:t>fMRI for Newbies web site</a:t>
            </a:r>
            <a:endParaRPr lang="en-US" altLang="en-US" sz="1200" i="1">
              <a:solidFill>
                <a:srgbClr val="FF66FF"/>
              </a:solidFill>
              <a:latin typeface="Comic Sans MS" panose="030F0902030302020204" pitchFamily="66" charset="0"/>
            </a:endParaRPr>
          </a:p>
        </p:txBody>
      </p:sp>
    </p:spTree>
    <p:extLst>
      <p:ext uri="{BB962C8B-B14F-4D97-AF65-F5344CB8AC3E}">
        <p14:creationId xmlns:p14="http://schemas.microsoft.com/office/powerpoint/2010/main" val="1048497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bwMode="auto">
          <a:xfrm>
            <a:off x="7505700" y="4241800"/>
            <a:ext cx="268288" cy="18732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4514" name="Title 1"/>
          <p:cNvSpPr>
            <a:spLocks noGrp="1"/>
          </p:cNvSpPr>
          <p:nvPr>
            <p:ph type="title"/>
          </p:nvPr>
        </p:nvSpPr>
        <p:spPr/>
        <p:txBody>
          <a:bodyPr/>
          <a:lstStyle/>
          <a:p>
            <a:r>
              <a:rPr lang="en-US" altLang="x-none">
                <a:ea typeface="ＭＳ Ｐゴシック" charset="-128"/>
              </a:rPr>
              <a:t>PET vs. fMRI</a:t>
            </a:r>
          </a:p>
        </p:txBody>
      </p:sp>
      <p:pic>
        <p:nvPicPr>
          <p:cNvPr id="64515"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51050" y="765175"/>
            <a:ext cx="4860925"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3"/>
          <p:cNvSpPr txBox="1">
            <a:spLocks noChangeArrowheads="1"/>
          </p:cNvSpPr>
          <p:nvPr/>
        </p:nvSpPr>
        <p:spPr bwMode="auto">
          <a:xfrm>
            <a:off x="2916238" y="3716338"/>
            <a:ext cx="77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dirty="0">
                <a:latin typeface="Arial" charset="0"/>
              </a:rPr>
              <a:t>PET</a:t>
            </a:r>
          </a:p>
        </p:txBody>
      </p:sp>
      <p:sp>
        <p:nvSpPr>
          <p:cNvPr id="64517" name="TextBox 4"/>
          <p:cNvSpPr txBox="1">
            <a:spLocks noChangeArrowheads="1"/>
          </p:cNvSpPr>
          <p:nvPr/>
        </p:nvSpPr>
        <p:spPr bwMode="auto">
          <a:xfrm>
            <a:off x="5220072" y="3716338"/>
            <a:ext cx="833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dirty="0">
                <a:latin typeface="Arial" charset="0"/>
              </a:rPr>
              <a:t>fMRI</a:t>
            </a:r>
          </a:p>
        </p:txBody>
      </p:sp>
      <p:sp>
        <p:nvSpPr>
          <p:cNvPr id="64518" name="TextBox 5"/>
          <p:cNvSpPr txBox="1">
            <a:spLocks noChangeArrowheads="1"/>
          </p:cNvSpPr>
          <p:nvPr/>
        </p:nvSpPr>
        <p:spPr bwMode="auto">
          <a:xfrm>
            <a:off x="323850" y="1628775"/>
            <a:ext cx="1497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x-none">
                <a:solidFill>
                  <a:srgbClr val="FFFFFF"/>
                </a:solidFill>
                <a:latin typeface="Arial" charset="0"/>
              </a:rPr>
              <a:t>Auditory</a:t>
            </a:r>
          </a:p>
          <a:p>
            <a:pPr algn="ctr"/>
            <a:r>
              <a:rPr lang="en-US" altLang="x-none">
                <a:solidFill>
                  <a:srgbClr val="FFFFFF"/>
                </a:solidFill>
                <a:latin typeface="Arial" charset="0"/>
              </a:rPr>
              <a:t>activation</a:t>
            </a:r>
          </a:p>
        </p:txBody>
      </p:sp>
      <p:sp>
        <p:nvSpPr>
          <p:cNvPr id="64519" name="TextBox 6"/>
          <p:cNvSpPr txBox="1">
            <a:spLocks noChangeArrowheads="1"/>
          </p:cNvSpPr>
          <p:nvPr/>
        </p:nvSpPr>
        <p:spPr bwMode="auto">
          <a:xfrm>
            <a:off x="107950" y="6524625"/>
            <a:ext cx="3113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100" i="1">
                <a:solidFill>
                  <a:srgbClr val="FFFFFF"/>
                </a:solidFill>
                <a:latin typeface="Arial" charset="0"/>
              </a:rPr>
              <a:t>(Hugdahl et al., 2008, Front. Hum. Neurosci.)</a:t>
            </a:r>
          </a:p>
        </p:txBody>
      </p:sp>
      <p:grpSp>
        <p:nvGrpSpPr>
          <p:cNvPr id="64521" name="Group 75"/>
          <p:cNvGrpSpPr>
            <a:grpSpLocks/>
          </p:cNvGrpSpPr>
          <p:nvPr/>
        </p:nvGrpSpPr>
        <p:grpSpPr bwMode="auto">
          <a:xfrm>
            <a:off x="2771775" y="4221163"/>
            <a:ext cx="1354138" cy="1295399"/>
            <a:chOff x="7797800" y="381000"/>
            <a:chExt cx="1354138" cy="1295400"/>
          </a:xfrm>
        </p:grpSpPr>
        <p:sp>
          <p:nvSpPr>
            <p:cNvPr id="64551" name="Rectangle 61"/>
            <p:cNvSpPr>
              <a:spLocks noChangeArrowheads="1"/>
            </p:cNvSpPr>
            <p:nvPr/>
          </p:nvSpPr>
          <p:spPr bwMode="auto">
            <a:xfrm>
              <a:off x="8542337" y="533400"/>
              <a:ext cx="323850" cy="1143000"/>
            </a:xfrm>
            <a:prstGeom prst="rect">
              <a:avLst/>
            </a:prstGeom>
            <a:solidFill>
              <a:srgbClr val="CC66FF"/>
            </a:solidFill>
            <a:ln w="127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sp>
          <p:nvSpPr>
            <p:cNvPr id="64552" name="Line 57"/>
            <p:cNvSpPr>
              <a:spLocks noChangeShapeType="1"/>
            </p:cNvSpPr>
            <p:nvPr/>
          </p:nvSpPr>
          <p:spPr bwMode="auto">
            <a:xfrm>
              <a:off x="7797800" y="381000"/>
              <a:ext cx="0"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3" name="Line 58"/>
            <p:cNvSpPr>
              <a:spLocks noChangeShapeType="1"/>
            </p:cNvSpPr>
            <p:nvPr/>
          </p:nvSpPr>
          <p:spPr bwMode="auto">
            <a:xfrm>
              <a:off x="7797800" y="1676400"/>
              <a:ext cx="13541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5" name="Rectangle 60"/>
            <p:cNvSpPr>
              <a:spLocks noChangeArrowheads="1"/>
            </p:cNvSpPr>
            <p:nvPr/>
          </p:nvSpPr>
          <p:spPr bwMode="auto">
            <a:xfrm>
              <a:off x="8081962" y="1371600"/>
              <a:ext cx="325438" cy="304800"/>
            </a:xfrm>
            <a:prstGeom prst="rect">
              <a:avLst/>
            </a:prstGeom>
            <a:solidFill>
              <a:srgbClr val="5F5F5F"/>
            </a:solidFill>
            <a:ln w="127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sp>
          <p:nvSpPr>
            <p:cNvPr id="64556" name="Line 62"/>
            <p:cNvSpPr>
              <a:spLocks noChangeShapeType="1"/>
            </p:cNvSpPr>
            <p:nvPr/>
          </p:nvSpPr>
          <p:spPr bwMode="auto">
            <a:xfrm>
              <a:off x="8237537" y="12954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7" name="Line 63"/>
            <p:cNvSpPr>
              <a:spLocks noChangeShapeType="1"/>
            </p:cNvSpPr>
            <p:nvPr/>
          </p:nvSpPr>
          <p:spPr bwMode="auto">
            <a:xfrm>
              <a:off x="8161337" y="1295400"/>
              <a:ext cx="136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8" name="Line 64"/>
            <p:cNvSpPr>
              <a:spLocks noChangeShapeType="1"/>
            </p:cNvSpPr>
            <p:nvPr/>
          </p:nvSpPr>
          <p:spPr bwMode="auto">
            <a:xfrm>
              <a:off x="8161337" y="1447800"/>
              <a:ext cx="136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9" name="Line 65"/>
            <p:cNvSpPr>
              <a:spLocks noChangeShapeType="1"/>
            </p:cNvSpPr>
            <p:nvPr/>
          </p:nvSpPr>
          <p:spPr bwMode="auto">
            <a:xfrm>
              <a:off x="8620793" y="381000"/>
              <a:ext cx="1349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0" name="Line 66"/>
            <p:cNvSpPr>
              <a:spLocks noChangeShapeType="1"/>
            </p:cNvSpPr>
            <p:nvPr/>
          </p:nvSpPr>
          <p:spPr bwMode="auto">
            <a:xfrm>
              <a:off x="8620793" y="660400"/>
              <a:ext cx="1349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1" name="Line 67"/>
            <p:cNvSpPr>
              <a:spLocks noChangeShapeType="1"/>
            </p:cNvSpPr>
            <p:nvPr/>
          </p:nvSpPr>
          <p:spPr bwMode="auto">
            <a:xfrm>
              <a:off x="8686799" y="381000"/>
              <a:ext cx="0" cy="274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 name="TextBox 20"/>
          <p:cNvSpPr txBox="1"/>
          <p:nvPr/>
        </p:nvSpPr>
        <p:spPr>
          <a:xfrm>
            <a:off x="2411760" y="5548313"/>
            <a:ext cx="1310800" cy="523220"/>
          </a:xfrm>
          <a:prstGeom prst="rect">
            <a:avLst/>
          </a:prstGeom>
          <a:noFill/>
        </p:spPr>
        <p:txBody>
          <a:bodyPr wrap="square">
            <a:spAutoFit/>
          </a:bodyPr>
          <a:lstStyle/>
          <a:p>
            <a:pPr algn="ctr">
              <a:defRPr/>
            </a:pPr>
            <a:r>
              <a:rPr lang="en-US" sz="1400" dirty="0">
                <a:latin typeface="Arial"/>
                <a:ea typeface="ＭＳ Ｐゴシック" charset="0"/>
                <a:cs typeface="Arial"/>
              </a:rPr>
              <a:t>Resting</a:t>
            </a:r>
          </a:p>
          <a:p>
            <a:pPr algn="ctr">
              <a:defRPr/>
            </a:pPr>
            <a:r>
              <a:rPr lang="en-US" sz="1400" dirty="0">
                <a:latin typeface="Arial"/>
                <a:ea typeface="ＭＳ Ｐゴシック" charset="0"/>
                <a:cs typeface="Arial"/>
              </a:rPr>
              <a:t>for 10 min</a:t>
            </a:r>
          </a:p>
        </p:txBody>
      </p:sp>
      <p:sp>
        <p:nvSpPr>
          <p:cNvPr id="64523" name="TextBox 21"/>
          <p:cNvSpPr txBox="1">
            <a:spLocks noChangeArrowheads="1"/>
          </p:cNvSpPr>
          <p:nvPr/>
        </p:nvSpPr>
        <p:spPr bwMode="auto">
          <a:xfrm>
            <a:off x="3517329" y="5589588"/>
            <a:ext cx="982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x-none" sz="1400" dirty="0">
                <a:solidFill>
                  <a:srgbClr val="FF6FCF"/>
                </a:solidFill>
                <a:latin typeface="Arial" charset="0"/>
              </a:rPr>
              <a:t>Hearing</a:t>
            </a:r>
          </a:p>
          <a:p>
            <a:pPr algn="ctr"/>
            <a:r>
              <a:rPr lang="en-US" altLang="x-none" sz="1400" dirty="0">
                <a:solidFill>
                  <a:srgbClr val="FF6FCF"/>
                </a:solidFill>
                <a:latin typeface="Arial" charset="0"/>
              </a:rPr>
              <a:t>for 10 min</a:t>
            </a:r>
          </a:p>
        </p:txBody>
      </p:sp>
      <p:sp>
        <p:nvSpPr>
          <p:cNvPr id="64524" name="TextBox 22"/>
          <p:cNvSpPr txBox="1">
            <a:spLocks noChangeArrowheads="1"/>
          </p:cNvSpPr>
          <p:nvPr/>
        </p:nvSpPr>
        <p:spPr bwMode="auto">
          <a:xfrm rot="-5400000">
            <a:off x="1678781" y="4666457"/>
            <a:ext cx="1412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x-none" sz="1400" dirty="0">
                <a:latin typeface="Arial" charset="0"/>
              </a:rPr>
              <a:t>Activation</a:t>
            </a:r>
          </a:p>
          <a:p>
            <a:pPr algn="ctr"/>
            <a:r>
              <a:rPr lang="en-US" altLang="x-none" sz="1400" dirty="0">
                <a:latin typeface="Arial" charset="0"/>
              </a:rPr>
              <a:t>in Brain Region</a:t>
            </a:r>
          </a:p>
        </p:txBody>
      </p:sp>
      <p:sp>
        <p:nvSpPr>
          <p:cNvPr id="64525" name="Line 41"/>
          <p:cNvSpPr>
            <a:spLocks noChangeShapeType="1"/>
          </p:cNvSpPr>
          <p:nvPr/>
        </p:nvSpPr>
        <p:spPr bwMode="auto">
          <a:xfrm flipH="1">
            <a:off x="6108700" y="4085617"/>
            <a:ext cx="270" cy="171987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42"/>
          <p:cNvSpPr>
            <a:spLocks noChangeShapeType="1"/>
          </p:cNvSpPr>
          <p:nvPr/>
        </p:nvSpPr>
        <p:spPr bwMode="auto">
          <a:xfrm>
            <a:off x="6108700" y="5805488"/>
            <a:ext cx="216852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48" name="Straight Connector 47"/>
          <p:cNvCxnSpPr>
            <a:stCxn id="64544" idx="2"/>
            <a:endCxn id="64550" idx="2"/>
          </p:cNvCxnSpPr>
          <p:nvPr/>
        </p:nvCxnSpPr>
        <p:spPr bwMode="auto">
          <a:xfrm flipH="1" flipV="1">
            <a:off x="7780338" y="4457700"/>
            <a:ext cx="220662" cy="6858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64545" idx="3"/>
            <a:endCxn id="64546" idx="2"/>
          </p:cNvCxnSpPr>
          <p:nvPr/>
        </p:nvCxnSpPr>
        <p:spPr bwMode="auto">
          <a:xfrm>
            <a:off x="6446838" y="5178425"/>
            <a:ext cx="236537" cy="269875"/>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4546" idx="3"/>
            <a:endCxn id="64547" idx="1"/>
          </p:cNvCxnSpPr>
          <p:nvPr/>
        </p:nvCxnSpPr>
        <p:spPr bwMode="auto">
          <a:xfrm flipV="1">
            <a:off x="6721475" y="5330825"/>
            <a:ext cx="200025" cy="7620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64547" idx="0"/>
            <a:endCxn id="64548" idx="2"/>
          </p:cNvCxnSpPr>
          <p:nvPr/>
        </p:nvCxnSpPr>
        <p:spPr bwMode="auto">
          <a:xfrm flipV="1">
            <a:off x="6958013" y="4610100"/>
            <a:ext cx="273050" cy="677863"/>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64549" idx="0"/>
            <a:endCxn id="64548" idx="2"/>
          </p:cNvCxnSpPr>
          <p:nvPr/>
        </p:nvCxnSpPr>
        <p:spPr bwMode="auto">
          <a:xfrm flipH="1">
            <a:off x="7231063" y="4221163"/>
            <a:ext cx="274637" cy="388937"/>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64532" name="Group 111"/>
          <p:cNvGrpSpPr>
            <a:grpSpLocks/>
          </p:cNvGrpSpPr>
          <p:nvPr/>
        </p:nvGrpSpPr>
        <p:grpSpPr bwMode="auto">
          <a:xfrm>
            <a:off x="6372225" y="4221163"/>
            <a:ext cx="1666875" cy="1227137"/>
            <a:chOff x="5418137" y="381000"/>
            <a:chExt cx="1667352" cy="1226820"/>
          </a:xfrm>
        </p:grpSpPr>
        <p:grpSp>
          <p:nvGrpSpPr>
            <p:cNvPr id="64543" name="Group 74"/>
            <p:cNvGrpSpPr>
              <a:grpSpLocks/>
            </p:cNvGrpSpPr>
            <p:nvPr/>
          </p:nvGrpSpPr>
          <p:grpSpPr bwMode="auto">
            <a:xfrm>
              <a:off x="5418137" y="381000"/>
              <a:ext cx="1444943" cy="1226820"/>
              <a:chOff x="5418137" y="381000"/>
              <a:chExt cx="1444943" cy="1226820"/>
            </a:xfrm>
          </p:grpSpPr>
          <p:sp>
            <p:nvSpPr>
              <p:cNvPr id="64545" name="Rectangle 43"/>
              <p:cNvSpPr>
                <a:spLocks noChangeArrowheads="1"/>
              </p:cNvSpPr>
              <p:nvPr/>
            </p:nvSpPr>
            <p:spPr bwMode="auto">
              <a:xfrm>
                <a:off x="5418137" y="1295400"/>
                <a:ext cx="75089" cy="83820"/>
              </a:xfrm>
              <a:prstGeom prst="rect">
                <a:avLst/>
              </a:prstGeom>
              <a:solidFill>
                <a:srgbClr val="4D4D4D"/>
              </a:solidFill>
              <a:ln w="19050">
                <a:solidFill>
                  <a:srgbClr val="FFFFFF"/>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sp>
            <p:nvSpPr>
              <p:cNvPr id="64546" name="Rectangle 44"/>
              <p:cNvSpPr>
                <a:spLocks noChangeArrowheads="1"/>
              </p:cNvSpPr>
              <p:nvPr/>
            </p:nvSpPr>
            <p:spPr bwMode="auto">
              <a:xfrm>
                <a:off x="5692775" y="1524000"/>
                <a:ext cx="75089" cy="83820"/>
              </a:xfrm>
              <a:prstGeom prst="rect">
                <a:avLst/>
              </a:prstGeom>
              <a:solidFill>
                <a:srgbClr val="4D4D4D"/>
              </a:solidFill>
              <a:ln w="19050">
                <a:solidFill>
                  <a:srgbClr val="FFFFFF"/>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sp>
            <p:nvSpPr>
              <p:cNvPr id="64547" name="Rectangle 45"/>
              <p:cNvSpPr>
                <a:spLocks noChangeArrowheads="1"/>
              </p:cNvSpPr>
              <p:nvPr/>
            </p:nvSpPr>
            <p:spPr bwMode="auto">
              <a:xfrm>
                <a:off x="5967412" y="1447800"/>
                <a:ext cx="73343" cy="83820"/>
              </a:xfrm>
              <a:prstGeom prst="rect">
                <a:avLst/>
              </a:prstGeom>
              <a:solidFill>
                <a:srgbClr val="4D4D4D"/>
              </a:solidFill>
              <a:ln w="19050">
                <a:solidFill>
                  <a:srgbClr val="FFFFFF"/>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sp>
            <p:nvSpPr>
              <p:cNvPr id="64548" name="Rectangle 46"/>
              <p:cNvSpPr>
                <a:spLocks noChangeArrowheads="1"/>
              </p:cNvSpPr>
              <p:nvPr/>
            </p:nvSpPr>
            <p:spPr bwMode="auto">
              <a:xfrm>
                <a:off x="6240462" y="685800"/>
                <a:ext cx="75089" cy="83820"/>
              </a:xfrm>
              <a:prstGeom prst="rect">
                <a:avLst/>
              </a:prstGeom>
              <a:solidFill>
                <a:srgbClr val="CC66FF"/>
              </a:solidFill>
              <a:ln w="19050">
                <a:solidFill>
                  <a:srgbClr val="FFFFFF"/>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sp>
            <p:nvSpPr>
              <p:cNvPr id="64549" name="Rectangle 47"/>
              <p:cNvSpPr>
                <a:spLocks noChangeArrowheads="1"/>
              </p:cNvSpPr>
              <p:nvPr/>
            </p:nvSpPr>
            <p:spPr bwMode="auto">
              <a:xfrm>
                <a:off x="6515100" y="381000"/>
                <a:ext cx="75089" cy="83820"/>
              </a:xfrm>
              <a:prstGeom prst="rect">
                <a:avLst/>
              </a:prstGeom>
              <a:solidFill>
                <a:srgbClr val="CC66FF"/>
              </a:solidFill>
              <a:ln w="19050">
                <a:solidFill>
                  <a:srgbClr val="FFFFFF"/>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sp>
            <p:nvSpPr>
              <p:cNvPr id="64550" name="Rectangle 48"/>
              <p:cNvSpPr>
                <a:spLocks noChangeArrowheads="1"/>
              </p:cNvSpPr>
              <p:nvPr/>
            </p:nvSpPr>
            <p:spPr bwMode="auto">
              <a:xfrm>
                <a:off x="6789737" y="533400"/>
                <a:ext cx="73343" cy="83820"/>
              </a:xfrm>
              <a:prstGeom prst="rect">
                <a:avLst/>
              </a:prstGeom>
              <a:solidFill>
                <a:srgbClr val="CC66FF"/>
              </a:solidFill>
              <a:ln w="19050">
                <a:solidFill>
                  <a:srgbClr val="FFFFFF"/>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grpSp>
        <p:sp>
          <p:nvSpPr>
            <p:cNvPr id="64544" name="Rectangle 43"/>
            <p:cNvSpPr>
              <a:spLocks noChangeArrowheads="1"/>
            </p:cNvSpPr>
            <p:nvPr/>
          </p:nvSpPr>
          <p:spPr bwMode="auto">
            <a:xfrm>
              <a:off x="7010400" y="1219200"/>
              <a:ext cx="75089" cy="83820"/>
            </a:xfrm>
            <a:prstGeom prst="rect">
              <a:avLst/>
            </a:prstGeom>
            <a:solidFill>
              <a:srgbClr val="4D4D4D"/>
            </a:solidFill>
            <a:ln w="19050">
              <a:solidFill>
                <a:srgbClr val="FFFFFF"/>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grpSp>
      <p:sp>
        <p:nvSpPr>
          <p:cNvPr id="64533" name="TextBox 63"/>
          <p:cNvSpPr txBox="1">
            <a:spLocks noChangeArrowheads="1"/>
          </p:cNvSpPr>
          <p:nvPr/>
        </p:nvSpPr>
        <p:spPr bwMode="auto">
          <a:xfrm>
            <a:off x="6084168" y="5784850"/>
            <a:ext cx="793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400">
                <a:solidFill>
                  <a:srgbClr val="A6A6A6"/>
                </a:solidFill>
                <a:latin typeface="Arial" charset="0"/>
              </a:rPr>
              <a:t>Resting</a:t>
            </a:r>
          </a:p>
        </p:txBody>
      </p:sp>
      <p:sp>
        <p:nvSpPr>
          <p:cNvPr id="64534" name="TextBox 64"/>
          <p:cNvSpPr txBox="1">
            <a:spLocks noChangeArrowheads="1"/>
          </p:cNvSpPr>
          <p:nvPr/>
        </p:nvSpPr>
        <p:spPr bwMode="auto">
          <a:xfrm>
            <a:off x="6783536" y="5784850"/>
            <a:ext cx="81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400">
                <a:solidFill>
                  <a:srgbClr val="FF6FCF"/>
                </a:solidFill>
                <a:latin typeface="Arial" charset="0"/>
              </a:rPr>
              <a:t>Hearing</a:t>
            </a:r>
          </a:p>
        </p:txBody>
      </p:sp>
      <p:sp>
        <p:nvSpPr>
          <p:cNvPr id="64535" name="TextBox 65"/>
          <p:cNvSpPr txBox="1">
            <a:spLocks noChangeArrowheads="1"/>
          </p:cNvSpPr>
          <p:nvPr/>
        </p:nvSpPr>
        <p:spPr bwMode="auto">
          <a:xfrm>
            <a:off x="6854512" y="6093296"/>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400">
                <a:solidFill>
                  <a:schemeClr val="bg1"/>
                </a:solidFill>
                <a:latin typeface="Arial" charset="0"/>
              </a:rPr>
              <a:t>TIME</a:t>
            </a:r>
          </a:p>
        </p:txBody>
      </p:sp>
      <p:sp>
        <p:nvSpPr>
          <p:cNvPr id="64536" name="Rectangle 66"/>
          <p:cNvSpPr>
            <a:spLocks noChangeArrowheads="1"/>
          </p:cNvSpPr>
          <p:nvPr/>
        </p:nvSpPr>
        <p:spPr bwMode="auto">
          <a:xfrm>
            <a:off x="6948264" y="5599431"/>
            <a:ext cx="144000" cy="144000"/>
          </a:xfrm>
          <a:prstGeom prst="rect">
            <a:avLst/>
          </a:prstGeom>
          <a:solidFill>
            <a:srgbClr val="FF66FF"/>
          </a:solidFill>
          <a:ln>
            <a:noFill/>
          </a:ln>
          <a:extLst>
            <a:ext uri="{91240B29-F687-4F45-9708-019B960494DF}">
              <a14:hiddenLine xmlns:a14="http://schemas.microsoft.com/office/drawing/2010/main" w="28575">
                <a:solidFill>
                  <a:srgbClr val="000000"/>
                </a:solidFill>
                <a:round/>
                <a:headEnd/>
                <a:tailEnd type="none" w="lg" len="lg"/>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sp>
        <p:nvSpPr>
          <p:cNvPr id="68" name="Rectangle 67"/>
          <p:cNvSpPr/>
          <p:nvPr/>
        </p:nvSpPr>
        <p:spPr bwMode="auto">
          <a:xfrm>
            <a:off x="6228184" y="5598968"/>
            <a:ext cx="719137" cy="144463"/>
          </a:xfrm>
          <a:prstGeom prst="rect">
            <a:avLst/>
          </a:prstGeom>
          <a:solidFill>
            <a:schemeClr val="accent3"/>
          </a:solidFill>
          <a:ln w="28575" cap="flat" cmpd="sng" algn="ctr">
            <a:noFill/>
            <a:prstDash val="solid"/>
            <a:round/>
            <a:headEnd type="none" w="med" len="med"/>
            <a:tailEnd type="none" w="lg" len="lg"/>
          </a:ln>
          <a:effectLst/>
        </p:spPr>
        <p:txBody>
          <a:bodyPr/>
          <a:lstStyle/>
          <a:p>
            <a:pPr>
              <a:defRPr/>
            </a:pPr>
            <a:r>
              <a:rPr lang="en-US" dirty="0">
                <a:latin typeface="Times New Roman" pitchFamily="18" charset="0"/>
                <a:ea typeface="ＭＳ Ｐゴシック" charset="0"/>
                <a:cs typeface="ＭＳ Ｐゴシック" charset="0"/>
              </a:rPr>
              <a:t>  </a:t>
            </a:r>
          </a:p>
        </p:txBody>
      </p:sp>
      <p:sp>
        <p:nvSpPr>
          <p:cNvPr id="69" name="Rectangle 68"/>
          <p:cNvSpPr/>
          <p:nvPr/>
        </p:nvSpPr>
        <p:spPr bwMode="auto">
          <a:xfrm>
            <a:off x="7092280" y="5599431"/>
            <a:ext cx="1175436" cy="144000"/>
          </a:xfrm>
          <a:prstGeom prst="rect">
            <a:avLst/>
          </a:prstGeom>
          <a:solidFill>
            <a:schemeClr val="accent3"/>
          </a:solidFill>
          <a:ln w="28575" cap="flat" cmpd="sng" algn="ctr">
            <a:noFill/>
            <a:prstDash val="solid"/>
            <a:round/>
            <a:headEnd type="none" w="med" len="med"/>
            <a:tailEnd type="none" w="lg" len="lg"/>
          </a:ln>
          <a:effectLst/>
        </p:spPr>
        <p:txBody>
          <a:bodyPr/>
          <a:lstStyle/>
          <a:p>
            <a:pPr>
              <a:defRPr/>
            </a:pPr>
            <a:endParaRPr lang="en-US">
              <a:latin typeface="Times New Roman" pitchFamily="18" charset="0"/>
              <a:ea typeface="ＭＳ Ｐゴシック" charset="0"/>
              <a:cs typeface="ＭＳ Ｐゴシック" charset="0"/>
            </a:endParaRPr>
          </a:p>
        </p:txBody>
      </p:sp>
      <p:sp>
        <p:nvSpPr>
          <p:cNvPr id="64539" name="TextBox 69"/>
          <p:cNvSpPr txBox="1">
            <a:spLocks noChangeArrowheads="1"/>
          </p:cNvSpPr>
          <p:nvPr/>
        </p:nvSpPr>
        <p:spPr bwMode="auto">
          <a:xfrm>
            <a:off x="7524328" y="5784850"/>
            <a:ext cx="793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400">
                <a:solidFill>
                  <a:srgbClr val="A6A6A6"/>
                </a:solidFill>
                <a:latin typeface="Arial" charset="0"/>
              </a:rPr>
              <a:t>Resting</a:t>
            </a:r>
          </a:p>
        </p:txBody>
      </p:sp>
      <p:sp>
        <p:nvSpPr>
          <p:cNvPr id="64540" name="TextBox 70"/>
          <p:cNvSpPr txBox="1">
            <a:spLocks noChangeArrowheads="1"/>
          </p:cNvSpPr>
          <p:nvPr/>
        </p:nvSpPr>
        <p:spPr bwMode="auto">
          <a:xfrm rot="-5400000">
            <a:off x="5063331" y="4737894"/>
            <a:ext cx="1412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x-none" sz="1400">
                <a:latin typeface="Arial" charset="0"/>
              </a:rPr>
              <a:t>Activation</a:t>
            </a:r>
          </a:p>
          <a:p>
            <a:pPr algn="ctr"/>
            <a:r>
              <a:rPr lang="en-US" altLang="x-none" sz="1400">
                <a:latin typeface="Arial" charset="0"/>
              </a:rPr>
              <a:t>in Brain Region</a:t>
            </a:r>
          </a:p>
        </p:txBody>
      </p:sp>
      <p:sp>
        <p:nvSpPr>
          <p:cNvPr id="64542" name="TextBox 73"/>
          <p:cNvSpPr txBox="1">
            <a:spLocks noChangeArrowheads="1"/>
          </p:cNvSpPr>
          <p:nvPr/>
        </p:nvSpPr>
        <p:spPr bwMode="auto">
          <a:xfrm>
            <a:off x="6898531" y="5347007"/>
            <a:ext cx="3722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100" dirty="0">
                <a:solidFill>
                  <a:srgbClr val="FF66FF"/>
                </a:solidFill>
                <a:latin typeface="Arial" charset="0"/>
              </a:rPr>
              <a:t>1 s</a:t>
            </a:r>
          </a:p>
        </p:txBody>
      </p:sp>
      <p:cxnSp>
        <p:nvCxnSpPr>
          <p:cNvPr id="53" name="Straight Arrow Connector 72"/>
          <p:cNvCxnSpPr>
            <a:cxnSpLocks noChangeShapeType="1"/>
          </p:cNvCxnSpPr>
          <p:nvPr/>
        </p:nvCxnSpPr>
        <p:spPr bwMode="auto">
          <a:xfrm>
            <a:off x="6943063" y="3960308"/>
            <a:ext cx="576000" cy="0"/>
          </a:xfrm>
          <a:prstGeom prst="straightConnector1">
            <a:avLst/>
          </a:prstGeom>
          <a:noFill/>
          <a:ln w="2857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 name="Straight Connector 5"/>
          <p:cNvCxnSpPr/>
          <p:nvPr/>
        </p:nvCxnSpPr>
        <p:spPr bwMode="auto">
          <a:xfrm flipV="1">
            <a:off x="6958013" y="4085617"/>
            <a:ext cx="0" cy="1719647"/>
          </a:xfrm>
          <a:prstGeom prst="line">
            <a:avLst/>
          </a:prstGeom>
          <a:noFill/>
          <a:ln w="12700" cap="flat" cmpd="sng" algn="ctr">
            <a:solidFill>
              <a:schemeClr val="bg1"/>
            </a:solidFill>
            <a:prstDash val="sysDot"/>
            <a:round/>
            <a:headEnd type="none" w="med" len="med"/>
            <a:tailEnd type="none" w="lg" len="lg"/>
          </a:ln>
          <a:effectLst/>
        </p:spPr>
      </p:cxnSp>
      <p:sp>
        <p:nvSpPr>
          <p:cNvPr id="61" name="TextBox 73"/>
          <p:cNvSpPr txBox="1">
            <a:spLocks noChangeArrowheads="1"/>
          </p:cNvSpPr>
          <p:nvPr/>
        </p:nvSpPr>
        <p:spPr bwMode="auto">
          <a:xfrm>
            <a:off x="7022041" y="3612848"/>
            <a:ext cx="9973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100" dirty="0">
                <a:solidFill>
                  <a:srgbClr val="FF66FF"/>
                </a:solidFill>
                <a:latin typeface="Arial" charset="0"/>
              </a:rPr>
              <a:t>4-6 s to peak</a:t>
            </a:r>
          </a:p>
        </p:txBody>
      </p:sp>
      <p:sp>
        <p:nvSpPr>
          <p:cNvPr id="2" name="TextBox 1"/>
          <p:cNvSpPr txBox="1"/>
          <p:nvPr/>
        </p:nvSpPr>
        <p:spPr>
          <a:xfrm>
            <a:off x="7009420" y="1321383"/>
            <a:ext cx="2059360" cy="1477328"/>
          </a:xfrm>
          <a:prstGeom prst="rect">
            <a:avLst/>
          </a:prstGeom>
          <a:noFill/>
        </p:spPr>
        <p:txBody>
          <a:bodyPr wrap="square" rtlCol="0">
            <a:spAutoFit/>
          </a:bodyPr>
          <a:lstStyle/>
          <a:p>
            <a:pPr algn="ctr"/>
            <a:r>
              <a:rPr lang="en-US" sz="1800" dirty="0">
                <a:latin typeface="+mn-lt"/>
              </a:rPr>
              <a:t>fMRI has better spatial resolution and better temporal resolution</a:t>
            </a:r>
          </a:p>
        </p:txBody>
      </p:sp>
    </p:spTree>
    <p:extLst>
      <p:ext uri="{BB962C8B-B14F-4D97-AF65-F5344CB8AC3E}">
        <p14:creationId xmlns:p14="http://schemas.microsoft.com/office/powerpoint/2010/main" val="1246156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4">
            <a:extLst>
              <a:ext uri="{FF2B5EF4-FFF2-40B4-BE49-F238E27FC236}">
                <a16:creationId xmlns:a16="http://schemas.microsoft.com/office/drawing/2014/main" id="{FEA1F9A0-BE6A-4FA8-A347-1A5DAC014E84}"/>
              </a:ext>
            </a:extLst>
          </p:cNvPr>
          <p:cNvSpPr>
            <a:spLocks noGrp="1" noChangeArrowheads="1"/>
          </p:cNvSpPr>
          <p:nvPr>
            <p:ph type="title"/>
          </p:nvPr>
        </p:nvSpPr>
        <p:spPr>
          <a:xfrm>
            <a:off x="776736" y="195852"/>
            <a:ext cx="7666550" cy="577979"/>
          </a:xfrm>
        </p:spPr>
        <p:txBody>
          <a:bodyPr/>
          <a:lstStyle/>
          <a:p>
            <a:pPr defTabSz="994301" eaLnBrk="1" hangingPunct="1">
              <a:defRPr/>
            </a:pPr>
            <a:r>
              <a:rPr lang="en-US" altLang="en-US" sz="3156">
                <a:ea typeface="ＭＳ Ｐゴシック" panose="020B0600070205080204" pitchFamily="34" charset="-128"/>
              </a:rPr>
              <a:t>The Rise of fMRI</a:t>
            </a:r>
            <a:endParaRPr lang="en-CA" altLang="en-US" sz="3156">
              <a:ea typeface="ＭＳ Ｐゴシック" panose="020B0600070205080204" pitchFamily="34" charset="-128"/>
            </a:endParaRPr>
          </a:p>
        </p:txBody>
      </p:sp>
      <p:pic>
        <p:nvPicPr>
          <p:cNvPr id="16387" name="Picture 45" descr="screen-cap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02987" y="897998"/>
            <a:ext cx="5124805" cy="576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46">
            <a:extLst>
              <a:ext uri="{FF2B5EF4-FFF2-40B4-BE49-F238E27FC236}">
                <a16:creationId xmlns:a16="http://schemas.microsoft.com/office/drawing/2014/main" id="{E89BEB17-BA67-4EBB-835C-FBEC540D506B}"/>
              </a:ext>
            </a:extLst>
          </p:cNvPr>
          <p:cNvSpPr txBox="1">
            <a:spLocks noChangeArrowheads="1"/>
          </p:cNvSpPr>
          <p:nvPr/>
        </p:nvSpPr>
        <p:spPr bwMode="auto">
          <a:xfrm>
            <a:off x="272684" y="5998014"/>
            <a:ext cx="1518766" cy="5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1578" i="1"/>
              <a:t>Friston, 2010,</a:t>
            </a:r>
          </a:p>
          <a:p>
            <a:pPr algn="ctr" eaLnBrk="1" hangingPunct="1">
              <a:spcBef>
                <a:spcPct val="0"/>
              </a:spcBef>
              <a:buFontTx/>
              <a:buNone/>
              <a:defRPr/>
            </a:pPr>
            <a:r>
              <a:rPr lang="en-US" altLang="en-US" sz="1578" i="1"/>
              <a:t>Science</a:t>
            </a:r>
          </a:p>
        </p:txBody>
      </p:sp>
    </p:spTree>
    <p:extLst>
      <p:ext uri="{BB962C8B-B14F-4D97-AF65-F5344CB8AC3E}">
        <p14:creationId xmlns:p14="http://schemas.microsoft.com/office/powerpoint/2010/main" val="10537122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E8ECC0-C55B-EE48-83DB-58B4F797A53E}"/>
              </a:ext>
            </a:extLst>
          </p:cNvPr>
          <p:cNvSpPr>
            <a:spLocks noGrp="1"/>
          </p:cNvSpPr>
          <p:nvPr>
            <p:ph type="ctrTitle"/>
          </p:nvPr>
        </p:nvSpPr>
        <p:spPr>
          <a:xfrm>
            <a:off x="685800" y="2573050"/>
            <a:ext cx="7772400" cy="584775"/>
          </a:xfrm>
        </p:spPr>
        <p:txBody>
          <a:bodyPr/>
          <a:lstStyle/>
          <a:p>
            <a:r>
              <a:rPr lang="en-US" dirty="0"/>
              <a:t>Bare Bones Basics of BOLD</a:t>
            </a:r>
          </a:p>
        </p:txBody>
      </p:sp>
      <p:sp>
        <p:nvSpPr>
          <p:cNvPr id="4" name="Subtitle 3">
            <a:extLst>
              <a:ext uri="{FF2B5EF4-FFF2-40B4-BE49-F238E27FC236}">
                <a16:creationId xmlns:a16="http://schemas.microsoft.com/office/drawing/2014/main" id="{95B9E61C-90E6-FA49-B00E-25116743A64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4761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6C93116F-C8CF-A241-8ED2-12E49E6EABAB}"/>
              </a:ext>
            </a:extLst>
          </p:cNvPr>
          <p:cNvSpPr>
            <a:spLocks noGrp="1" noChangeArrowheads="1"/>
          </p:cNvSpPr>
          <p:nvPr>
            <p:ph type="title"/>
          </p:nvPr>
        </p:nvSpPr>
        <p:spPr/>
        <p:txBody>
          <a:bodyPr/>
          <a:lstStyle/>
          <a:p>
            <a:r>
              <a:rPr lang="en-US" altLang="en-US"/>
              <a:t>Deoxygenated Blood </a:t>
            </a:r>
            <a:r>
              <a:rPr lang="en-US" altLang="en-US">
                <a:sym typeface="Wingdings" pitchFamily="2" charset="2"/>
              </a:rPr>
              <a:t> Signal Loss</a:t>
            </a:r>
            <a:endParaRPr lang="en-US" altLang="en-US" sz="2000"/>
          </a:p>
        </p:txBody>
      </p:sp>
      <p:pic>
        <p:nvPicPr>
          <p:cNvPr id="244739" name="Picture 3">
            <a:extLst>
              <a:ext uri="{FF2B5EF4-FFF2-40B4-BE49-F238E27FC236}">
                <a16:creationId xmlns:a16="http://schemas.microsoft.com/office/drawing/2014/main" id="{8698DA9B-F3B6-7940-993D-009DFCFF129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313" y="1235075"/>
            <a:ext cx="197485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44740" name="Picture 4">
            <a:extLst>
              <a:ext uri="{FF2B5EF4-FFF2-40B4-BE49-F238E27FC236}">
                <a16:creationId xmlns:a16="http://schemas.microsoft.com/office/drawing/2014/main" id="{6530EB68-49B8-764F-B1D2-BC66FE5AB2C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5113" y="1268760"/>
            <a:ext cx="3313112" cy="4205288"/>
          </a:xfrm>
          <a:prstGeom prst="rect">
            <a:avLst/>
          </a:prstGeom>
          <a:noFill/>
          <a:extLst>
            <a:ext uri="{909E8E84-426E-40DD-AFC4-6F175D3DCCD1}">
              <a14:hiddenFill xmlns:a14="http://schemas.microsoft.com/office/drawing/2010/main">
                <a:solidFill>
                  <a:srgbClr val="FFFFFF"/>
                </a:solidFill>
              </a14:hiddenFill>
            </a:ext>
          </a:extLst>
        </p:spPr>
      </p:pic>
      <p:sp>
        <p:nvSpPr>
          <p:cNvPr id="244741" name="Rectangle 5">
            <a:extLst>
              <a:ext uri="{FF2B5EF4-FFF2-40B4-BE49-F238E27FC236}">
                <a16:creationId xmlns:a16="http://schemas.microsoft.com/office/drawing/2014/main" id="{2BD91E93-C2D2-5C42-8024-E8FACDB37796}"/>
              </a:ext>
            </a:extLst>
          </p:cNvPr>
          <p:cNvSpPr>
            <a:spLocks noGrp="1" noChangeArrowheads="1"/>
          </p:cNvSpPr>
          <p:nvPr>
            <p:ph type="body" idx="1"/>
          </p:nvPr>
        </p:nvSpPr>
        <p:spPr>
          <a:xfrm>
            <a:off x="2466975" y="1303338"/>
            <a:ext cx="2895600" cy="1262062"/>
          </a:xfrm>
          <a:noFill/>
          <a:ln/>
        </p:spPr>
        <p:txBody>
          <a:bodyPr lIns="92075" tIns="46038" rIns="92075" bIns="46038"/>
          <a:lstStyle/>
          <a:p>
            <a:pPr marL="609600" indent="-609600">
              <a:buFont typeface="Times" pitchFamily="2" charset="0"/>
              <a:buNone/>
            </a:pPr>
            <a:r>
              <a:rPr lang="en-US" altLang="en-US" sz="1800"/>
              <a:t>Oxygenated blood?</a:t>
            </a:r>
          </a:p>
          <a:p>
            <a:pPr marL="609600" indent="-609600">
              <a:buFont typeface="Times" pitchFamily="2" charset="0"/>
              <a:buNone/>
            </a:pPr>
            <a:r>
              <a:rPr lang="en-US" altLang="en-US" sz="1800"/>
              <a:t>No signal loss…</a:t>
            </a:r>
          </a:p>
        </p:txBody>
      </p:sp>
      <p:sp>
        <p:nvSpPr>
          <p:cNvPr id="244742" name="Rectangle 6">
            <a:extLst>
              <a:ext uri="{FF2B5EF4-FFF2-40B4-BE49-F238E27FC236}">
                <a16:creationId xmlns:a16="http://schemas.microsoft.com/office/drawing/2014/main" id="{E728247D-D3F2-D241-965E-978C192BD065}"/>
              </a:ext>
            </a:extLst>
          </p:cNvPr>
          <p:cNvSpPr>
            <a:spLocks noChangeArrowheads="1"/>
          </p:cNvSpPr>
          <p:nvPr/>
        </p:nvSpPr>
        <p:spPr bwMode="auto">
          <a:xfrm>
            <a:off x="2522538" y="3937000"/>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609600" indent="-609600">
              <a:spcBef>
                <a:spcPct val="20000"/>
              </a:spcBef>
              <a:buChar char="•"/>
              <a:defRPr sz="2400">
                <a:solidFill>
                  <a:schemeClr val="tx1"/>
                </a:solidFill>
                <a:latin typeface="Arial" panose="020B0604020202020204" pitchFamily="34" charset="0"/>
              </a:defRPr>
            </a:lvl1pPr>
            <a:lvl2pPr marL="1066800" indent="-609600">
              <a:spcBef>
                <a:spcPct val="20000"/>
              </a:spcBef>
              <a:buChar char="–"/>
              <a:defRPr sz="2000">
                <a:solidFill>
                  <a:schemeClr val="tx1"/>
                </a:solidFill>
                <a:latin typeface="Arial" panose="020B0604020202020204" pitchFamily="34" charset="0"/>
              </a:defRPr>
            </a:lvl2pPr>
            <a:lvl3pPr marL="1524000" indent="-609600">
              <a:spcBef>
                <a:spcPct val="20000"/>
              </a:spcBef>
              <a:buChar char="•"/>
              <a:defRPr>
                <a:solidFill>
                  <a:schemeClr val="tx1"/>
                </a:solidFill>
                <a:latin typeface="Arial" panose="020B0604020202020204" pitchFamily="34" charset="0"/>
              </a:defRPr>
            </a:lvl3pPr>
            <a:lvl4pPr marL="1981200" indent="-609600">
              <a:spcBef>
                <a:spcPct val="20000"/>
              </a:spcBef>
              <a:buChar char="–"/>
              <a:defRPr sz="1600">
                <a:solidFill>
                  <a:schemeClr val="tx1"/>
                </a:solidFill>
                <a:latin typeface="Arial" panose="020B0604020202020204" pitchFamily="34" charset="0"/>
              </a:defRPr>
            </a:lvl4pPr>
            <a:lvl5pPr marL="2438400" indent="-609600">
              <a:spcBef>
                <a:spcPct val="20000"/>
              </a:spcBef>
              <a:buChar char="»"/>
              <a:defRPr sz="1600">
                <a:solidFill>
                  <a:schemeClr val="tx1"/>
                </a:solidFill>
                <a:latin typeface="Arial" panose="020B0604020202020204" pitchFamily="34" charset="0"/>
              </a:defRPr>
            </a:lvl5pPr>
            <a:lvl6pPr marL="2895600" indent="-609600" fontAlgn="base">
              <a:spcBef>
                <a:spcPct val="20000"/>
              </a:spcBef>
              <a:spcAft>
                <a:spcPct val="0"/>
              </a:spcAft>
              <a:buChar char="»"/>
              <a:defRPr sz="1600">
                <a:solidFill>
                  <a:schemeClr val="tx1"/>
                </a:solidFill>
                <a:latin typeface="Arial" panose="020B0604020202020204" pitchFamily="34" charset="0"/>
              </a:defRPr>
            </a:lvl6pPr>
            <a:lvl7pPr marL="3352800" indent="-609600" fontAlgn="base">
              <a:spcBef>
                <a:spcPct val="20000"/>
              </a:spcBef>
              <a:spcAft>
                <a:spcPct val="0"/>
              </a:spcAft>
              <a:buChar char="»"/>
              <a:defRPr sz="1600">
                <a:solidFill>
                  <a:schemeClr val="tx1"/>
                </a:solidFill>
                <a:latin typeface="Arial" panose="020B0604020202020204" pitchFamily="34" charset="0"/>
              </a:defRPr>
            </a:lvl7pPr>
            <a:lvl8pPr marL="3810000" indent="-609600" fontAlgn="base">
              <a:spcBef>
                <a:spcPct val="20000"/>
              </a:spcBef>
              <a:spcAft>
                <a:spcPct val="0"/>
              </a:spcAft>
              <a:buChar char="»"/>
              <a:defRPr sz="1600">
                <a:solidFill>
                  <a:schemeClr val="tx1"/>
                </a:solidFill>
                <a:latin typeface="Arial" panose="020B0604020202020204" pitchFamily="34" charset="0"/>
              </a:defRPr>
            </a:lvl8pPr>
            <a:lvl9pPr marL="4267200" indent="-609600" fontAlgn="base">
              <a:spcBef>
                <a:spcPct val="20000"/>
              </a:spcBef>
              <a:spcAft>
                <a:spcPct val="0"/>
              </a:spcAft>
              <a:buChar char="»"/>
              <a:defRPr sz="1600">
                <a:solidFill>
                  <a:schemeClr val="tx1"/>
                </a:solidFill>
                <a:latin typeface="Arial" panose="020B0604020202020204" pitchFamily="34" charset="0"/>
              </a:defRPr>
            </a:lvl9pPr>
          </a:lstStyle>
          <a:p>
            <a:pPr>
              <a:buFont typeface="Times" pitchFamily="2" charset="0"/>
              <a:buNone/>
            </a:pPr>
            <a:r>
              <a:rPr lang="en-US" altLang="en-US" sz="1800" u="sng"/>
              <a:t>De</a:t>
            </a:r>
            <a:r>
              <a:rPr lang="en-US" altLang="en-US" sz="1800"/>
              <a:t>oxygenated blood?</a:t>
            </a:r>
          </a:p>
          <a:p>
            <a:pPr>
              <a:buFont typeface="Times" pitchFamily="2" charset="0"/>
              <a:buNone/>
            </a:pPr>
            <a:r>
              <a:rPr lang="en-US" altLang="en-US" sz="1800"/>
              <a:t>Signal loss!!!</a:t>
            </a:r>
          </a:p>
        </p:txBody>
      </p:sp>
      <p:sp>
        <p:nvSpPr>
          <p:cNvPr id="244744" name="Text Box 8">
            <a:extLst>
              <a:ext uri="{FF2B5EF4-FFF2-40B4-BE49-F238E27FC236}">
                <a16:creationId xmlns:a16="http://schemas.microsoft.com/office/drawing/2014/main" id="{5ED926E5-B795-1B46-9EC8-06D616043433}"/>
              </a:ext>
            </a:extLst>
          </p:cNvPr>
          <p:cNvSpPr txBox="1">
            <a:spLocks noChangeArrowheads="1"/>
          </p:cNvSpPr>
          <p:nvPr/>
        </p:nvSpPr>
        <p:spPr bwMode="auto">
          <a:xfrm>
            <a:off x="1525588" y="5805488"/>
            <a:ext cx="6091237" cy="2746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i="1"/>
              <a:t>Images from Huettel, Song &amp; McCarthy, 2004, Functional Magnetic Resonance Imaging</a:t>
            </a:r>
          </a:p>
        </p:txBody>
      </p:sp>
      <p:sp>
        <p:nvSpPr>
          <p:cNvPr id="244748" name="Text Box 12">
            <a:extLst>
              <a:ext uri="{FF2B5EF4-FFF2-40B4-BE49-F238E27FC236}">
                <a16:creationId xmlns:a16="http://schemas.microsoft.com/office/drawing/2014/main" id="{14E0E375-418D-C14A-A2C2-96DC8CFA376E}"/>
              </a:ext>
            </a:extLst>
          </p:cNvPr>
          <p:cNvSpPr txBox="1">
            <a:spLocks noChangeArrowheads="1"/>
          </p:cNvSpPr>
          <p:nvPr/>
        </p:nvSpPr>
        <p:spPr bwMode="auto">
          <a:xfrm>
            <a:off x="6999288" y="6583363"/>
            <a:ext cx="2144712" cy="2746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i="1">
                <a:solidFill>
                  <a:srgbClr val="FF66FF"/>
                </a:solidFill>
                <a:latin typeface="Comic Sans MS" panose="030F0902030302020204" pitchFamily="66" charset="0"/>
                <a:hlinkClick r:id="rId4"/>
              </a:rPr>
              <a:t>fMRI for Newbies web site</a:t>
            </a:r>
            <a:endParaRPr lang="en-US" altLang="en-US" sz="1200" i="1">
              <a:solidFill>
                <a:srgbClr val="FF66FF"/>
              </a:solidFill>
              <a:latin typeface="Comic Sans MS" panose="030F0902030302020204" pitchFamily="66" charset="0"/>
            </a:endParaRPr>
          </a:p>
        </p:txBody>
      </p:sp>
    </p:spTree>
    <p:extLst>
      <p:ext uri="{BB962C8B-B14F-4D97-AF65-F5344CB8AC3E}">
        <p14:creationId xmlns:p14="http://schemas.microsoft.com/office/powerpoint/2010/main" val="3125476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41BCA6F4-3719-B643-B41F-2FE06F387A06}"/>
              </a:ext>
            </a:extLst>
          </p:cNvPr>
          <p:cNvSpPr>
            <a:spLocks noGrp="1" noChangeArrowheads="1"/>
          </p:cNvSpPr>
          <p:nvPr>
            <p:ph type="title"/>
          </p:nvPr>
        </p:nvSpPr>
        <p:spPr/>
        <p:txBody>
          <a:bodyPr/>
          <a:lstStyle/>
          <a:p>
            <a:r>
              <a:rPr lang="en-US" altLang="en-US"/>
              <a:t>Hemoglobin</a:t>
            </a:r>
          </a:p>
        </p:txBody>
      </p:sp>
      <p:pic>
        <p:nvPicPr>
          <p:cNvPr id="202756" name="Picture 4">
            <a:extLst>
              <a:ext uri="{FF2B5EF4-FFF2-40B4-BE49-F238E27FC236}">
                <a16:creationId xmlns:a16="http://schemas.microsoft.com/office/drawing/2014/main" id="{2E14AF84-E1F0-A740-ADB2-46671C9D1356}"/>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192588" y="1054100"/>
            <a:ext cx="42672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757" name="Picture 5">
            <a:extLst>
              <a:ext uri="{FF2B5EF4-FFF2-40B4-BE49-F238E27FC236}">
                <a16:creationId xmlns:a16="http://schemas.microsoft.com/office/drawing/2014/main" id="{FAFB722C-6898-E94B-A56C-1E4597DA20EE}"/>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192588" y="3430588"/>
            <a:ext cx="41656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758" name="Picture 6" descr="hemo2">
            <a:extLst>
              <a:ext uri="{FF2B5EF4-FFF2-40B4-BE49-F238E27FC236}">
                <a16:creationId xmlns:a16="http://schemas.microsoft.com/office/drawing/2014/main" id="{B626DD12-270F-F642-8667-F086D3B18D38}"/>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395288" y="908050"/>
            <a:ext cx="3024187" cy="2790825"/>
          </a:xfrm>
          <a:prstGeom prst="rect">
            <a:avLst/>
          </a:prstGeom>
          <a:noFill/>
          <a:extLst>
            <a:ext uri="{909E8E84-426E-40DD-AFC4-6F175D3DCCD1}">
              <a14:hiddenFill xmlns:a14="http://schemas.microsoft.com/office/drawing/2010/main">
                <a:solidFill>
                  <a:srgbClr val="FFFFFF"/>
                </a:solidFill>
              </a14:hiddenFill>
            </a:ext>
          </a:extLst>
        </p:spPr>
      </p:pic>
      <p:sp>
        <p:nvSpPr>
          <p:cNvPr id="202759" name="Rectangle 7">
            <a:extLst>
              <a:ext uri="{FF2B5EF4-FFF2-40B4-BE49-F238E27FC236}">
                <a16:creationId xmlns:a16="http://schemas.microsoft.com/office/drawing/2014/main" id="{1139EBAE-A87C-0B4A-A1D3-4409B8323F4B}"/>
              </a:ext>
            </a:extLst>
          </p:cNvPr>
          <p:cNvSpPr>
            <a:spLocks noChangeArrowheads="1"/>
          </p:cNvSpPr>
          <p:nvPr/>
        </p:nvSpPr>
        <p:spPr bwMode="auto">
          <a:xfrm>
            <a:off x="4427538" y="5589588"/>
            <a:ext cx="3671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t>Figure Source, Huettel, Song &amp; McCarthy,</a:t>
            </a:r>
            <a:r>
              <a:rPr lang="en-US" altLang="en-US" sz="1200" i="1"/>
              <a:t> 2004, Functional Magnetic Resonance Imaging</a:t>
            </a:r>
          </a:p>
        </p:txBody>
      </p:sp>
      <p:sp>
        <p:nvSpPr>
          <p:cNvPr id="202763" name="Text Box 11">
            <a:extLst>
              <a:ext uri="{FF2B5EF4-FFF2-40B4-BE49-F238E27FC236}">
                <a16:creationId xmlns:a16="http://schemas.microsoft.com/office/drawing/2014/main" id="{18E1677B-E450-A24A-94F9-006C57BC416F}"/>
              </a:ext>
            </a:extLst>
          </p:cNvPr>
          <p:cNvSpPr txBox="1">
            <a:spLocks noChangeArrowheads="1"/>
          </p:cNvSpPr>
          <p:nvPr/>
        </p:nvSpPr>
        <p:spPr bwMode="auto">
          <a:xfrm>
            <a:off x="6999288" y="6583363"/>
            <a:ext cx="2144712" cy="2746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i="1">
                <a:solidFill>
                  <a:srgbClr val="FF66FF"/>
                </a:solidFill>
                <a:latin typeface="Comic Sans MS" panose="030F0902030302020204" pitchFamily="66" charset="0"/>
                <a:hlinkClick r:id="rId5"/>
              </a:rPr>
              <a:t>fMRI for Newbies web site</a:t>
            </a:r>
            <a:endParaRPr lang="en-US" altLang="en-US" sz="1200" i="1">
              <a:solidFill>
                <a:srgbClr val="FF66FF"/>
              </a:solidFill>
              <a:latin typeface="Comic Sans MS" panose="030F0902030302020204" pitchFamily="66" charset="0"/>
            </a:endParaRPr>
          </a:p>
        </p:txBody>
      </p:sp>
    </p:spTree>
    <p:extLst>
      <p:ext uri="{BB962C8B-B14F-4D97-AF65-F5344CB8AC3E}">
        <p14:creationId xmlns:p14="http://schemas.microsoft.com/office/powerpoint/2010/main" val="1067348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34925"/>
            <a:ext cx="7772400" cy="954088"/>
          </a:xfrm>
        </p:spPr>
        <p:txBody>
          <a:bodyPr/>
          <a:lstStyle/>
          <a:p>
            <a:pPr eaLnBrk="1" hangingPunct="1"/>
            <a:r>
              <a:rPr lang="en-US" altLang="en-US">
                <a:ea typeface="ＭＳ Ｐゴシック" charset="-128"/>
              </a:rPr>
              <a:t>BOLD Time Course</a:t>
            </a:r>
            <a:br>
              <a:rPr lang="en-US" altLang="en-US">
                <a:ea typeface="ＭＳ Ｐゴシック" charset="-128"/>
              </a:rPr>
            </a:br>
            <a:r>
              <a:rPr lang="en-US" altLang="en-US" sz="2400">
                <a:solidFill>
                  <a:schemeClr val="tx1"/>
                </a:solidFill>
                <a:ea typeface="ＭＳ Ｐゴシック" charset="-128"/>
              </a:rPr>
              <a:t>Blood Oxygenation Level-Dependent Signal</a:t>
            </a:r>
            <a:endParaRPr lang="en-US" altLang="en-US">
              <a:solidFill>
                <a:schemeClr val="tx1"/>
              </a:solidFill>
              <a:ea typeface="ＭＳ Ｐゴシック" charset="-128"/>
            </a:endParaRPr>
          </a:p>
        </p:txBody>
      </p:sp>
      <p:grpSp>
        <p:nvGrpSpPr>
          <p:cNvPr id="32770" name="Group 31"/>
          <p:cNvGrpSpPr>
            <a:grpSpLocks/>
          </p:cNvGrpSpPr>
          <p:nvPr/>
        </p:nvGrpSpPr>
        <p:grpSpPr bwMode="auto">
          <a:xfrm>
            <a:off x="1146175" y="1196975"/>
            <a:ext cx="7386638" cy="3168650"/>
            <a:chOff x="1146649" y="1196752"/>
            <a:chExt cx="7385791" cy="3168352"/>
          </a:xfrm>
        </p:grpSpPr>
        <p:sp>
          <p:nvSpPr>
            <p:cNvPr id="32771" name="TextBox 7"/>
            <p:cNvSpPr txBox="1">
              <a:spLocks noChangeArrowheads="1"/>
            </p:cNvSpPr>
            <p:nvPr/>
          </p:nvSpPr>
          <p:spPr bwMode="auto">
            <a:xfrm>
              <a:off x="3666928" y="1196752"/>
              <a:ext cx="18611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t>Positive BOLD response</a:t>
              </a:r>
            </a:p>
          </p:txBody>
        </p:sp>
        <p:sp>
          <p:nvSpPr>
            <p:cNvPr id="32772" name="Right Brace 8"/>
            <p:cNvSpPr>
              <a:spLocks/>
            </p:cNvSpPr>
            <p:nvPr/>
          </p:nvSpPr>
          <p:spPr bwMode="auto">
            <a:xfrm rot="-5400000">
              <a:off x="4423012" y="656692"/>
              <a:ext cx="288032" cy="2088232"/>
            </a:xfrm>
            <a:prstGeom prst="rightBrace">
              <a:avLst>
                <a:gd name="adj1" fmla="val 83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marL="495300" indent="-4953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32773" name="TextBox 11"/>
            <p:cNvSpPr txBox="1">
              <a:spLocks noChangeArrowheads="1"/>
            </p:cNvSpPr>
            <p:nvPr/>
          </p:nvSpPr>
          <p:spPr bwMode="auto">
            <a:xfrm>
              <a:off x="2514800" y="2708920"/>
              <a:ext cx="543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200"/>
                <a:t>Initial</a:t>
              </a:r>
              <a:br>
                <a:rPr lang="en-US" altLang="en-US" sz="1200"/>
              </a:br>
              <a:r>
                <a:rPr lang="en-US" altLang="en-US" sz="1200"/>
                <a:t>Dip</a:t>
              </a:r>
            </a:p>
          </p:txBody>
        </p:sp>
        <p:cxnSp>
          <p:nvCxnSpPr>
            <p:cNvPr id="32774" name="Straight Arrow Connector 10"/>
            <p:cNvCxnSpPr>
              <a:cxnSpLocks noChangeShapeType="1"/>
            </p:cNvCxnSpPr>
            <p:nvPr/>
          </p:nvCxnSpPr>
          <p:spPr bwMode="auto">
            <a:xfrm>
              <a:off x="2963093" y="3005816"/>
              <a:ext cx="199779" cy="351176"/>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75" name="Straight Connector 13"/>
            <p:cNvCxnSpPr>
              <a:cxnSpLocks noChangeShapeType="1"/>
            </p:cNvCxnSpPr>
            <p:nvPr/>
          </p:nvCxnSpPr>
          <p:spPr bwMode="auto">
            <a:xfrm>
              <a:off x="2082752" y="1556792"/>
              <a:ext cx="0" cy="28083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2776" name="Straight Connector 16"/>
            <p:cNvCxnSpPr>
              <a:cxnSpLocks noChangeShapeType="1"/>
            </p:cNvCxnSpPr>
            <p:nvPr/>
          </p:nvCxnSpPr>
          <p:spPr bwMode="auto">
            <a:xfrm flipH="1" flipV="1">
              <a:off x="2082752" y="3385060"/>
              <a:ext cx="5680248" cy="0"/>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cxnSp>
        <p:sp>
          <p:nvSpPr>
            <p:cNvPr id="32777" name="Freeform 6"/>
            <p:cNvSpPr>
              <a:spLocks/>
            </p:cNvSpPr>
            <p:nvPr/>
          </p:nvSpPr>
          <p:spPr bwMode="auto">
            <a:xfrm>
              <a:off x="2154761" y="1988840"/>
              <a:ext cx="5170152" cy="1630803"/>
            </a:xfrm>
            <a:custGeom>
              <a:avLst/>
              <a:gdLst>
                <a:gd name="T0" fmla="*/ 0 w 5170152"/>
                <a:gd name="T1" fmla="*/ 1380400 h 1630803"/>
                <a:gd name="T2" fmla="*/ 918024 w 5170152"/>
                <a:gd name="T3" fmla="*/ 1394204 h 1630803"/>
                <a:gd name="T4" fmla="*/ 1007756 w 5170152"/>
                <a:gd name="T5" fmla="*/ 1491291 h 1630803"/>
                <a:gd name="T6" fmla="*/ 1125097 w 5170152"/>
                <a:gd name="T7" fmla="*/ 1380400 h 1630803"/>
                <a:gd name="T8" fmla="*/ 1366682 w 5170152"/>
                <a:gd name="T9" fmla="*/ 117334 h 1630803"/>
                <a:gd name="T10" fmla="*/ 1504161 w 5170152"/>
                <a:gd name="T11" fmla="*/ 0 h 1630803"/>
                <a:gd name="T12" fmla="*/ 1656358 w 5170152"/>
                <a:gd name="T13" fmla="*/ 90070 h 1630803"/>
                <a:gd name="T14" fmla="*/ 1801536 w 5170152"/>
                <a:gd name="T15" fmla="*/ 193256 h 1630803"/>
                <a:gd name="T16" fmla="*/ 2153561 w 5170152"/>
                <a:gd name="T17" fmla="*/ 296786 h 1630803"/>
                <a:gd name="T18" fmla="*/ 2829999 w 5170152"/>
                <a:gd name="T19" fmla="*/ 303688 h 1630803"/>
                <a:gd name="T20" fmla="*/ 3189040 w 5170152"/>
                <a:gd name="T21" fmla="*/ 311164 h 1630803"/>
                <a:gd name="T22" fmla="*/ 3347339 w 5170152"/>
                <a:gd name="T23" fmla="*/ 380414 h 1630803"/>
                <a:gd name="T24" fmla="*/ 3423609 w 5170152"/>
                <a:gd name="T25" fmla="*/ 690200 h 1630803"/>
                <a:gd name="T26" fmla="*/ 3540949 w 5170152"/>
                <a:gd name="T27" fmla="*/ 1221654 h 1630803"/>
                <a:gd name="T28" fmla="*/ 3685900 w 5170152"/>
                <a:gd name="T29" fmla="*/ 1552950 h 1630803"/>
                <a:gd name="T30" fmla="*/ 3927486 w 5170152"/>
                <a:gd name="T31" fmla="*/ 1621970 h 1630803"/>
                <a:gd name="T32" fmla="*/ 4315161 w 5170152"/>
                <a:gd name="T33" fmla="*/ 1512686 h 1630803"/>
                <a:gd name="T34" fmla="*/ 4755891 w 5170152"/>
                <a:gd name="T35" fmla="*/ 1409041 h 1630803"/>
                <a:gd name="T36" fmla="*/ 5170152 w 5170152"/>
                <a:gd name="T37" fmla="*/ 1408926 h 16308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70152" h="1630803">
                  <a:moveTo>
                    <a:pt x="0" y="1380400"/>
                  </a:moveTo>
                  <a:lnTo>
                    <a:pt x="918024" y="1394204"/>
                  </a:lnTo>
                  <a:lnTo>
                    <a:pt x="1007756" y="1491291"/>
                  </a:lnTo>
                  <a:cubicBezTo>
                    <a:pt x="1088967" y="1475378"/>
                    <a:pt x="1085983" y="1417364"/>
                    <a:pt x="1125097" y="1380400"/>
                  </a:cubicBezTo>
                  <a:lnTo>
                    <a:pt x="1366682" y="117334"/>
                  </a:lnTo>
                  <a:cubicBezTo>
                    <a:pt x="1444910" y="23007"/>
                    <a:pt x="1446641" y="39111"/>
                    <a:pt x="1504161" y="0"/>
                  </a:cubicBezTo>
                  <a:cubicBezTo>
                    <a:pt x="1538673" y="27608"/>
                    <a:pt x="1621846" y="62462"/>
                    <a:pt x="1656358" y="90070"/>
                  </a:cubicBezTo>
                  <a:lnTo>
                    <a:pt x="1801536" y="193256"/>
                  </a:lnTo>
                  <a:cubicBezTo>
                    <a:pt x="1921178" y="204759"/>
                    <a:pt x="2033919" y="285283"/>
                    <a:pt x="2153561" y="296786"/>
                  </a:cubicBezTo>
                  <a:lnTo>
                    <a:pt x="2829999" y="303688"/>
                  </a:lnTo>
                  <a:lnTo>
                    <a:pt x="3189040" y="311164"/>
                  </a:lnTo>
                  <a:lnTo>
                    <a:pt x="3347339" y="380414"/>
                  </a:lnTo>
                  <a:cubicBezTo>
                    <a:pt x="3374949" y="500049"/>
                    <a:pt x="3395999" y="570565"/>
                    <a:pt x="3423609" y="690200"/>
                  </a:cubicBezTo>
                  <a:lnTo>
                    <a:pt x="3540949" y="1221654"/>
                  </a:lnTo>
                  <a:lnTo>
                    <a:pt x="3685900" y="1552950"/>
                  </a:lnTo>
                  <a:cubicBezTo>
                    <a:pt x="3750323" y="1619669"/>
                    <a:pt x="3834303" y="1646223"/>
                    <a:pt x="3927486" y="1621970"/>
                  </a:cubicBezTo>
                  <a:lnTo>
                    <a:pt x="4315161" y="1512686"/>
                  </a:lnTo>
                  <a:lnTo>
                    <a:pt x="4755891" y="1409041"/>
                  </a:lnTo>
                  <a:lnTo>
                    <a:pt x="5170152" y="1408926"/>
                  </a:lnTo>
                </a:path>
              </a:pathLst>
            </a:custGeom>
            <a:noFill/>
            <a:ln w="38100" cmpd="sng">
              <a:solidFill>
                <a:srgbClr val="FF66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2778" name="TextBox 18"/>
            <p:cNvSpPr txBox="1">
              <a:spLocks noChangeArrowheads="1"/>
            </p:cNvSpPr>
            <p:nvPr/>
          </p:nvSpPr>
          <p:spPr bwMode="auto">
            <a:xfrm>
              <a:off x="3738936" y="2431921"/>
              <a:ext cx="8945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t>Overshoot</a:t>
              </a:r>
            </a:p>
          </p:txBody>
        </p:sp>
        <p:cxnSp>
          <p:nvCxnSpPr>
            <p:cNvPr id="32779" name="Straight Arrow Connector 19"/>
            <p:cNvCxnSpPr>
              <a:cxnSpLocks noChangeShapeType="1"/>
            </p:cNvCxnSpPr>
            <p:nvPr/>
          </p:nvCxnSpPr>
          <p:spPr bwMode="auto">
            <a:xfrm flipH="1" flipV="1">
              <a:off x="3666928" y="2132856"/>
              <a:ext cx="144016" cy="36004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80" name="Right Brace 21"/>
            <p:cNvSpPr>
              <a:spLocks/>
            </p:cNvSpPr>
            <p:nvPr/>
          </p:nvSpPr>
          <p:spPr bwMode="auto">
            <a:xfrm rot="-5400000">
              <a:off x="6259216" y="2564904"/>
              <a:ext cx="216024" cy="1080120"/>
            </a:xfrm>
            <a:prstGeom prst="rightBrace">
              <a:avLst>
                <a:gd name="adj1" fmla="val 83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marL="495300" indent="-4953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32781" name="TextBox 22"/>
            <p:cNvSpPr txBox="1">
              <a:spLocks noChangeArrowheads="1"/>
            </p:cNvSpPr>
            <p:nvPr/>
          </p:nvSpPr>
          <p:spPr bwMode="auto">
            <a:xfrm>
              <a:off x="5827168" y="2570420"/>
              <a:ext cx="110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200"/>
                <a:t>Post-stimulus</a:t>
              </a:r>
              <a:br>
                <a:rPr lang="en-US" altLang="en-US" sz="1200"/>
              </a:br>
              <a:r>
                <a:rPr lang="en-US" altLang="en-US" sz="1200"/>
                <a:t>Undershoot</a:t>
              </a:r>
            </a:p>
          </p:txBody>
        </p:sp>
        <p:sp>
          <p:nvSpPr>
            <p:cNvPr id="32782" name="TextBox 23"/>
            <p:cNvSpPr txBox="1">
              <a:spLocks noChangeArrowheads="1"/>
            </p:cNvSpPr>
            <p:nvPr/>
          </p:nvSpPr>
          <p:spPr bwMode="auto">
            <a:xfrm>
              <a:off x="1794720" y="3212976"/>
              <a:ext cx="2702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200"/>
                <a:t>0</a:t>
              </a:r>
            </a:p>
          </p:txBody>
        </p:sp>
        <p:sp>
          <p:nvSpPr>
            <p:cNvPr id="32783" name="TextBox 24"/>
            <p:cNvSpPr txBox="1">
              <a:spLocks noChangeArrowheads="1"/>
            </p:cNvSpPr>
            <p:nvPr/>
          </p:nvSpPr>
          <p:spPr bwMode="auto">
            <a:xfrm>
              <a:off x="1794720" y="2736601"/>
              <a:ext cx="2702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200"/>
                <a:t>1</a:t>
              </a:r>
            </a:p>
          </p:txBody>
        </p:sp>
        <p:sp>
          <p:nvSpPr>
            <p:cNvPr id="32784" name="TextBox 25"/>
            <p:cNvSpPr txBox="1">
              <a:spLocks noChangeArrowheads="1"/>
            </p:cNvSpPr>
            <p:nvPr/>
          </p:nvSpPr>
          <p:spPr bwMode="auto">
            <a:xfrm>
              <a:off x="1794720" y="2260225"/>
              <a:ext cx="2702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200"/>
                <a:t>2</a:t>
              </a:r>
            </a:p>
          </p:txBody>
        </p:sp>
        <p:sp>
          <p:nvSpPr>
            <p:cNvPr id="32785" name="TextBox 26"/>
            <p:cNvSpPr txBox="1">
              <a:spLocks noChangeArrowheads="1"/>
            </p:cNvSpPr>
            <p:nvPr/>
          </p:nvSpPr>
          <p:spPr bwMode="auto">
            <a:xfrm>
              <a:off x="1794720" y="1783849"/>
              <a:ext cx="2702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200"/>
                <a:t>3</a:t>
              </a:r>
            </a:p>
          </p:txBody>
        </p:sp>
        <p:sp>
          <p:nvSpPr>
            <p:cNvPr id="32786" name="TextBox 17"/>
            <p:cNvSpPr txBox="1">
              <a:spLocks noChangeArrowheads="1"/>
            </p:cNvSpPr>
            <p:nvPr/>
          </p:nvSpPr>
          <p:spPr bwMode="auto">
            <a:xfrm rot="-5400000">
              <a:off x="421579" y="2569895"/>
              <a:ext cx="209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t>BOLD Response</a:t>
              </a:r>
              <a:br>
                <a:rPr lang="en-US" altLang="en-US" sz="1800"/>
              </a:br>
              <a:r>
                <a:rPr lang="en-US" altLang="en-US" sz="1800"/>
                <a:t>(% signal change)</a:t>
              </a:r>
            </a:p>
          </p:txBody>
        </p:sp>
        <p:sp>
          <p:nvSpPr>
            <p:cNvPr id="32787" name="TextBox 28"/>
            <p:cNvSpPr txBox="1">
              <a:spLocks noChangeArrowheads="1"/>
            </p:cNvSpPr>
            <p:nvPr/>
          </p:nvSpPr>
          <p:spPr bwMode="auto">
            <a:xfrm>
              <a:off x="7843392" y="3212976"/>
              <a:ext cx="689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t>Time</a:t>
              </a:r>
            </a:p>
          </p:txBody>
        </p:sp>
        <p:sp>
          <p:nvSpPr>
            <p:cNvPr id="32788" name="Rectangle 20"/>
            <p:cNvSpPr>
              <a:spLocks noChangeArrowheads="1"/>
            </p:cNvSpPr>
            <p:nvPr/>
          </p:nvSpPr>
          <p:spPr bwMode="auto">
            <a:xfrm>
              <a:off x="3018856" y="3645024"/>
              <a:ext cx="2448272" cy="144016"/>
            </a:xfrm>
            <a:prstGeom prst="rect">
              <a:avLst/>
            </a:prstGeom>
            <a:solidFill>
              <a:srgbClr val="66FFFF"/>
            </a:solidFill>
            <a:ln w="9525">
              <a:solidFill>
                <a:schemeClr val="tx1"/>
              </a:solidFill>
              <a:round/>
              <a:headEnd/>
              <a:tailEnd/>
            </a:ln>
          </p:spPr>
          <p:txBody>
            <a:bodyPr>
              <a:spAutoFit/>
            </a:bodyPr>
            <a:lstStyle>
              <a:lvl1pPr marL="495300" indent="-4953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32789" name="TextBox 33"/>
            <p:cNvSpPr txBox="1">
              <a:spLocks noChangeArrowheads="1"/>
            </p:cNvSpPr>
            <p:nvPr/>
          </p:nvSpPr>
          <p:spPr bwMode="auto">
            <a:xfrm>
              <a:off x="3378896" y="3861048"/>
              <a:ext cx="774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solidFill>
                    <a:srgbClr val="66FFFF"/>
                  </a:solidFill>
                </a:rPr>
                <a:t>Stimulus</a:t>
              </a:r>
            </a:p>
          </p:txBody>
        </p:sp>
      </p:grpSp>
    </p:spTree>
    <p:extLst>
      <p:ext uri="{BB962C8B-B14F-4D97-AF65-F5344CB8AC3E}">
        <p14:creationId xmlns:p14="http://schemas.microsoft.com/office/powerpoint/2010/main" val="1985217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altLang="en-US">
                <a:ea typeface="ＭＳ Ｐゴシック" charset="-128"/>
              </a:rPr>
              <a:t>Stimulus to BOLD</a:t>
            </a:r>
          </a:p>
        </p:txBody>
      </p:sp>
      <p:pic>
        <p:nvPicPr>
          <p:cNvPr id="11878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113" y="908720"/>
            <a:ext cx="81057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4"/>
          <p:cNvSpPr>
            <a:spLocks noChangeArrowheads="1"/>
          </p:cNvSpPr>
          <p:nvPr/>
        </p:nvSpPr>
        <p:spPr bwMode="auto">
          <a:xfrm>
            <a:off x="2024063" y="5257800"/>
            <a:ext cx="509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Source: Arthurs &amp; Boniface, 2002, </a:t>
            </a:r>
            <a:r>
              <a:rPr lang="en-US" altLang="en-US" sz="1400" i="1"/>
              <a:t>Trends in Neurosciences</a:t>
            </a:r>
          </a:p>
        </p:txBody>
      </p:sp>
    </p:spTree>
    <p:extLst>
      <p:ext uri="{BB962C8B-B14F-4D97-AF65-F5344CB8AC3E}">
        <p14:creationId xmlns:p14="http://schemas.microsoft.com/office/powerpoint/2010/main" val="372636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3">
            <a:extLst>
              <a:ext uri="{FF2B5EF4-FFF2-40B4-BE49-F238E27FC236}">
                <a16:creationId xmlns:a16="http://schemas.microsoft.com/office/drawing/2014/main" id="{01130B71-483B-470A-8E17-08EC64BCCA18}"/>
              </a:ext>
            </a:extLst>
          </p:cNvPr>
          <p:cNvSpPr>
            <a:spLocks noChangeArrowheads="1"/>
          </p:cNvSpPr>
          <p:nvPr/>
        </p:nvSpPr>
        <p:spPr bwMode="auto">
          <a:xfrm>
            <a:off x="5494994" y="3266216"/>
            <a:ext cx="555284" cy="943652"/>
          </a:xfrm>
          <a:prstGeom prst="flowChartExtra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grpSp>
        <p:nvGrpSpPr>
          <p:cNvPr id="2" name="Group 1"/>
          <p:cNvGrpSpPr>
            <a:grpSpLocks/>
          </p:cNvGrpSpPr>
          <p:nvPr/>
        </p:nvGrpSpPr>
        <p:grpSpPr bwMode="auto">
          <a:xfrm>
            <a:off x="3363102" y="2322565"/>
            <a:ext cx="4830636" cy="943651"/>
            <a:chOff x="3346450" y="2306563"/>
            <a:chExt cx="4897438" cy="957263"/>
          </a:xfrm>
        </p:grpSpPr>
        <p:grpSp>
          <p:nvGrpSpPr>
            <p:cNvPr id="11329" name="Group 4"/>
            <p:cNvGrpSpPr>
              <a:grpSpLocks/>
            </p:cNvGrpSpPr>
            <p:nvPr/>
          </p:nvGrpSpPr>
          <p:grpSpPr bwMode="auto">
            <a:xfrm>
              <a:off x="3346450" y="2306563"/>
              <a:ext cx="4897438" cy="957263"/>
              <a:chOff x="912" y="845"/>
              <a:chExt cx="3946" cy="771"/>
            </a:xfrm>
          </p:grpSpPr>
          <p:sp>
            <p:nvSpPr>
              <p:cNvPr id="25666" name="Rectangle 5">
                <a:extLst>
                  <a:ext uri="{FF2B5EF4-FFF2-40B4-BE49-F238E27FC236}">
                    <a16:creationId xmlns:a16="http://schemas.microsoft.com/office/drawing/2014/main" id="{64BF4EC1-940F-488B-B448-F53FBCC50A3D}"/>
                  </a:ext>
                </a:extLst>
              </p:cNvPr>
              <p:cNvSpPr>
                <a:spLocks noChangeArrowheads="1"/>
              </p:cNvSpPr>
              <p:nvPr/>
            </p:nvSpPr>
            <p:spPr bwMode="auto">
              <a:xfrm>
                <a:off x="912" y="1570"/>
                <a:ext cx="3946"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67" name="Oval 6">
                <a:extLst>
                  <a:ext uri="{FF2B5EF4-FFF2-40B4-BE49-F238E27FC236}">
                    <a16:creationId xmlns:a16="http://schemas.microsoft.com/office/drawing/2014/main" id="{B3474318-39D7-40E2-A6B1-1E3EC4375AD4}"/>
                  </a:ext>
                </a:extLst>
              </p:cNvPr>
              <p:cNvSpPr>
                <a:spLocks noChangeArrowheads="1"/>
              </p:cNvSpPr>
              <p:nvPr/>
            </p:nvSpPr>
            <p:spPr bwMode="auto">
              <a:xfrm>
                <a:off x="1110" y="1026"/>
                <a:ext cx="726" cy="54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68" name="AutoShape 7">
                <a:extLst>
                  <a:ext uri="{FF2B5EF4-FFF2-40B4-BE49-F238E27FC236}">
                    <a16:creationId xmlns:a16="http://schemas.microsoft.com/office/drawing/2014/main" id="{B34F5F95-99E7-4E1C-838F-7220DC87901A}"/>
                  </a:ext>
                </a:extLst>
              </p:cNvPr>
              <p:cNvSpPr>
                <a:spLocks noChangeArrowheads="1"/>
              </p:cNvSpPr>
              <p:nvPr/>
            </p:nvSpPr>
            <p:spPr bwMode="auto">
              <a:xfrm>
                <a:off x="1428" y="845"/>
                <a:ext cx="92" cy="181"/>
              </a:xfrm>
              <a:prstGeom prst="flowChartExtra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69" name="Oval 8">
                <a:extLst>
                  <a:ext uri="{FF2B5EF4-FFF2-40B4-BE49-F238E27FC236}">
                    <a16:creationId xmlns:a16="http://schemas.microsoft.com/office/drawing/2014/main" id="{D78D1A33-D870-4F34-925D-6ABF3DCCE957}"/>
                  </a:ext>
                </a:extLst>
              </p:cNvPr>
              <p:cNvSpPr>
                <a:spLocks noChangeArrowheads="1"/>
              </p:cNvSpPr>
              <p:nvPr/>
            </p:nvSpPr>
            <p:spPr bwMode="auto">
              <a:xfrm>
                <a:off x="1316" y="1087"/>
                <a:ext cx="46" cy="4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0" name="Rectangle 9">
                <a:extLst>
                  <a:ext uri="{FF2B5EF4-FFF2-40B4-BE49-F238E27FC236}">
                    <a16:creationId xmlns:a16="http://schemas.microsoft.com/office/drawing/2014/main" id="{D5F1EE15-F359-4B72-A530-FD0C16F35EA0}"/>
                  </a:ext>
                </a:extLst>
              </p:cNvPr>
              <p:cNvSpPr>
                <a:spLocks noChangeArrowheads="1"/>
              </p:cNvSpPr>
              <p:nvPr/>
            </p:nvSpPr>
            <p:spPr bwMode="auto">
              <a:xfrm>
                <a:off x="1837" y="1207"/>
                <a:ext cx="46" cy="18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1" name="AutoShape 10">
                <a:extLst>
                  <a:ext uri="{FF2B5EF4-FFF2-40B4-BE49-F238E27FC236}">
                    <a16:creationId xmlns:a16="http://schemas.microsoft.com/office/drawing/2014/main" id="{BA57A426-F898-443B-8250-DA841A376381}"/>
                  </a:ext>
                </a:extLst>
              </p:cNvPr>
              <p:cNvSpPr>
                <a:spLocks noChangeArrowheads="1"/>
              </p:cNvSpPr>
              <p:nvPr/>
            </p:nvSpPr>
            <p:spPr bwMode="auto">
              <a:xfrm>
                <a:off x="1883" y="1070"/>
                <a:ext cx="1405" cy="5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2" name="Rectangle 11">
                <a:extLst>
                  <a:ext uri="{FF2B5EF4-FFF2-40B4-BE49-F238E27FC236}">
                    <a16:creationId xmlns:a16="http://schemas.microsoft.com/office/drawing/2014/main" id="{20360B32-CF81-4756-931D-9F3F287A037B}"/>
                  </a:ext>
                </a:extLst>
              </p:cNvPr>
              <p:cNvSpPr>
                <a:spLocks noChangeArrowheads="1"/>
              </p:cNvSpPr>
              <p:nvPr/>
            </p:nvSpPr>
            <p:spPr bwMode="auto">
              <a:xfrm>
                <a:off x="3288" y="1253"/>
                <a:ext cx="1224" cy="31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3" name="Rectangle 12">
                <a:extLst>
                  <a:ext uri="{FF2B5EF4-FFF2-40B4-BE49-F238E27FC236}">
                    <a16:creationId xmlns:a16="http://schemas.microsoft.com/office/drawing/2014/main" id="{D724E7D6-A501-4D92-A320-85F0272B75C8}"/>
                  </a:ext>
                </a:extLst>
              </p:cNvPr>
              <p:cNvSpPr>
                <a:spLocks noChangeArrowheads="1"/>
              </p:cNvSpPr>
              <p:nvPr/>
            </p:nvSpPr>
            <p:spPr bwMode="auto">
              <a:xfrm>
                <a:off x="4512" y="1116"/>
                <a:ext cx="136" cy="4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4" name="Rectangle 13">
                <a:extLst>
                  <a:ext uri="{FF2B5EF4-FFF2-40B4-BE49-F238E27FC236}">
                    <a16:creationId xmlns:a16="http://schemas.microsoft.com/office/drawing/2014/main" id="{C20466C7-0B5C-4145-B15B-D979A4506CA9}"/>
                  </a:ext>
                </a:extLst>
              </p:cNvPr>
              <p:cNvSpPr>
                <a:spLocks noChangeArrowheads="1"/>
              </p:cNvSpPr>
              <p:nvPr/>
            </p:nvSpPr>
            <p:spPr bwMode="auto">
              <a:xfrm>
                <a:off x="2018" y="1253"/>
                <a:ext cx="953" cy="13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5" name="Oval 14">
                <a:extLst>
                  <a:ext uri="{FF2B5EF4-FFF2-40B4-BE49-F238E27FC236}">
                    <a16:creationId xmlns:a16="http://schemas.microsoft.com/office/drawing/2014/main" id="{3DAF21B1-FBF3-44E2-82AC-0AC0B2D32B31}"/>
                  </a:ext>
                </a:extLst>
              </p:cNvPr>
              <p:cNvSpPr>
                <a:spLocks noChangeArrowheads="1"/>
              </p:cNvSpPr>
              <p:nvPr/>
            </p:nvSpPr>
            <p:spPr bwMode="auto">
              <a:xfrm>
                <a:off x="2971" y="1231"/>
                <a:ext cx="181" cy="18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grpSp>
        <p:sp>
          <p:nvSpPr>
            <p:cNvPr id="25665" name="Freeform 15">
              <a:extLst>
                <a:ext uri="{FF2B5EF4-FFF2-40B4-BE49-F238E27FC236}">
                  <a16:creationId xmlns:a16="http://schemas.microsoft.com/office/drawing/2014/main" id="{FFFF998E-E947-4E7B-A13C-6E2A3E5867E9}"/>
                </a:ext>
              </a:extLst>
            </p:cNvPr>
            <p:cNvSpPr>
              <a:spLocks/>
            </p:cNvSpPr>
            <p:nvPr/>
          </p:nvSpPr>
          <p:spPr bwMode="auto">
            <a:xfrm>
              <a:off x="4133927" y="2588210"/>
              <a:ext cx="169223" cy="169323"/>
            </a:xfrm>
            <a:custGeom>
              <a:avLst/>
              <a:gdLst>
                <a:gd name="T0" fmla="*/ 0 w 136"/>
                <a:gd name="T1" fmla="*/ 2147483646 h 136"/>
                <a:gd name="T2" fmla="*/ 2147483646 w 136"/>
                <a:gd name="T3" fmla="*/ 2147483646 h 136"/>
                <a:gd name="T4" fmla="*/ 2147483646 w 136"/>
                <a:gd name="T5" fmla="*/ 0 h 136"/>
                <a:gd name="T6" fmla="*/ 0 60000 65536"/>
                <a:gd name="T7" fmla="*/ 0 60000 65536"/>
                <a:gd name="T8" fmla="*/ 0 60000 65536"/>
                <a:gd name="T9" fmla="*/ 0 w 136"/>
                <a:gd name="T10" fmla="*/ 0 h 136"/>
                <a:gd name="T11" fmla="*/ 136 w 136"/>
                <a:gd name="T12" fmla="*/ 136 h 136"/>
              </a:gdLst>
              <a:ahLst/>
              <a:cxnLst>
                <a:cxn ang="T6">
                  <a:pos x="T0" y="T1"/>
                </a:cxn>
                <a:cxn ang="T7">
                  <a:pos x="T2" y="T3"/>
                </a:cxn>
                <a:cxn ang="T8">
                  <a:pos x="T4" y="T5"/>
                </a:cxn>
              </a:cxnLst>
              <a:rect l="T9" t="T10" r="T11" b="T12"/>
              <a:pathLst>
                <a:path w="136" h="136">
                  <a:moveTo>
                    <a:pt x="0" y="136"/>
                  </a:moveTo>
                  <a:cubicBezTo>
                    <a:pt x="33" y="125"/>
                    <a:pt x="67" y="114"/>
                    <a:pt x="90" y="91"/>
                  </a:cubicBezTo>
                  <a:cubicBezTo>
                    <a:pt x="113" y="68"/>
                    <a:pt x="124" y="34"/>
                    <a:pt x="1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8769" tIns="46160" rIns="88769" bIns="46160"/>
            <a:lstStyle/>
            <a:p>
              <a:pPr>
                <a:defRPr/>
              </a:pPr>
              <a:endParaRPr lang="en-CA" sz="2638">
                <a:latin typeface="Arial" panose="020B0604020202020204" pitchFamily="34" charset="0"/>
                <a:ea typeface="ＭＳ Ｐゴシック" panose="020B0600070205080204" pitchFamily="34" charset="-128"/>
              </a:endParaRPr>
            </a:p>
          </p:txBody>
        </p:sp>
      </p:grpSp>
      <p:sp>
        <p:nvSpPr>
          <p:cNvPr id="25603" name="Rectangle 33">
            <a:extLst>
              <a:ext uri="{FF2B5EF4-FFF2-40B4-BE49-F238E27FC236}">
                <a16:creationId xmlns:a16="http://schemas.microsoft.com/office/drawing/2014/main" id="{B9DD6D9F-B10E-48F6-83EE-69A847ECF88A}"/>
              </a:ext>
            </a:extLst>
          </p:cNvPr>
          <p:cNvSpPr>
            <a:spLocks noGrp="1" noChangeArrowheads="1"/>
          </p:cNvSpPr>
          <p:nvPr>
            <p:ph type="title"/>
          </p:nvPr>
        </p:nvSpPr>
        <p:spPr>
          <a:xfrm>
            <a:off x="513968" y="217883"/>
            <a:ext cx="8116064" cy="517386"/>
          </a:xfrm>
        </p:spPr>
        <p:txBody>
          <a:bodyPr/>
          <a:lstStyle/>
          <a:p>
            <a:pPr eaLnBrk="1" hangingPunct="1">
              <a:defRPr/>
            </a:pPr>
            <a:r>
              <a:rPr lang="en-US" altLang="en-US" sz="2762">
                <a:ea typeface="ＭＳ Ｐゴシック" panose="020B0600070205080204" pitchFamily="34" charset="-128"/>
              </a:rPr>
              <a:t>The First “Brain Imaging Experiment” (1884)</a:t>
            </a:r>
            <a:endParaRPr lang="en-US" altLang="en-US" sz="2367" b="1">
              <a:ea typeface="ＭＳ Ｐゴシック" panose="020B0600070205080204" pitchFamily="34" charset="-128"/>
            </a:endParaRPr>
          </a:p>
        </p:txBody>
      </p:sp>
      <p:sp>
        <p:nvSpPr>
          <p:cNvPr id="25604" name="Rectangle 34">
            <a:extLst>
              <a:ext uri="{FF2B5EF4-FFF2-40B4-BE49-F238E27FC236}">
                <a16:creationId xmlns:a16="http://schemas.microsoft.com/office/drawing/2014/main" id="{B3E8D23D-3FF8-4060-9CF0-A6EFD27AC5E5}"/>
              </a:ext>
            </a:extLst>
          </p:cNvPr>
          <p:cNvSpPr>
            <a:spLocks noChangeArrowheads="1"/>
          </p:cNvSpPr>
          <p:nvPr/>
        </p:nvSpPr>
        <p:spPr bwMode="auto">
          <a:xfrm>
            <a:off x="381758" y="4961646"/>
            <a:ext cx="8380485" cy="135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69" tIns="46160" rIns="88769" bIns="46160"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578"/>
              <a:t>“[In Mosso’s experiments] the subject to be observed lay on a delicately balanced table which could tip downward either at the head or at the foot if the weight of either end were increased. The moment emotional or intellectual activity began in the subject, down went the balance at the head-end, in consequence of the redistribution of blood in his system.”</a:t>
            </a:r>
          </a:p>
          <a:p>
            <a:pPr algn="r" eaLnBrk="1" hangingPunct="1">
              <a:spcBef>
                <a:spcPct val="0"/>
              </a:spcBef>
              <a:buFontTx/>
              <a:buNone/>
              <a:defRPr/>
            </a:pPr>
            <a:r>
              <a:rPr lang="en-US" altLang="en-US" sz="1578"/>
              <a:t>-- William James, </a:t>
            </a:r>
            <a:r>
              <a:rPr lang="en-US" altLang="en-US" sz="1578" i="1"/>
              <a:t>Principles of Psychology</a:t>
            </a:r>
            <a:r>
              <a:rPr lang="en-US" altLang="en-US" sz="1578"/>
              <a:t> (1890)</a:t>
            </a:r>
          </a:p>
        </p:txBody>
      </p:sp>
      <p:pic>
        <p:nvPicPr>
          <p:cNvPr id="11270" name="Picture 35" descr="lwf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0694" y="871556"/>
            <a:ext cx="1753441" cy="234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36">
            <a:extLst>
              <a:ext uri="{FF2B5EF4-FFF2-40B4-BE49-F238E27FC236}">
                <a16:creationId xmlns:a16="http://schemas.microsoft.com/office/drawing/2014/main" id="{5DD1F913-54EF-4BCA-AC37-33F1DFA31798}"/>
              </a:ext>
            </a:extLst>
          </p:cNvPr>
          <p:cNvSpPr txBox="1">
            <a:spLocks noChangeArrowheads="1"/>
          </p:cNvSpPr>
          <p:nvPr/>
        </p:nvSpPr>
        <p:spPr bwMode="auto">
          <a:xfrm>
            <a:off x="230107" y="3286047"/>
            <a:ext cx="1896436" cy="110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769" tIns="46160" rIns="88769" bIns="4616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1578" i="1"/>
              <a:t>Angelo Mosso</a:t>
            </a:r>
          </a:p>
          <a:p>
            <a:pPr algn="ctr" eaLnBrk="1" hangingPunct="1">
              <a:spcBef>
                <a:spcPct val="0"/>
              </a:spcBef>
              <a:buFontTx/>
              <a:buNone/>
              <a:defRPr/>
            </a:pPr>
            <a:r>
              <a:rPr lang="en-US" altLang="en-US" sz="1578" i="1"/>
              <a:t>Italian physiologist</a:t>
            </a:r>
          </a:p>
          <a:p>
            <a:pPr algn="ctr" eaLnBrk="1" hangingPunct="1">
              <a:spcBef>
                <a:spcPct val="0"/>
              </a:spcBef>
              <a:buFontTx/>
              <a:buNone/>
              <a:defRPr/>
            </a:pPr>
            <a:r>
              <a:rPr lang="en-US" altLang="en-US" sz="1578" i="1"/>
              <a:t>(1846-1910)</a:t>
            </a:r>
            <a:br>
              <a:rPr lang="en-US" altLang="en-US" sz="1578" i="1"/>
            </a:br>
            <a:endParaRPr lang="en-US" altLang="en-US" sz="1578" i="1"/>
          </a:p>
        </p:txBody>
      </p:sp>
      <p:sp>
        <p:nvSpPr>
          <p:cNvPr id="25607" name="Text Box 37">
            <a:extLst>
              <a:ext uri="{FF2B5EF4-FFF2-40B4-BE49-F238E27FC236}">
                <a16:creationId xmlns:a16="http://schemas.microsoft.com/office/drawing/2014/main" id="{BB5B3E3C-AD74-4B45-97D5-FD8D6DBF7E73}"/>
              </a:ext>
            </a:extLst>
          </p:cNvPr>
          <p:cNvSpPr txBox="1">
            <a:spLocks noChangeArrowheads="1"/>
          </p:cNvSpPr>
          <p:nvPr/>
        </p:nvSpPr>
        <p:spPr bwMode="auto">
          <a:xfrm>
            <a:off x="5139679" y="658367"/>
            <a:ext cx="4181153" cy="30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381">
                <a:solidFill>
                  <a:srgbClr val="FF00FF"/>
                </a:solidFill>
                <a:latin typeface="Comic Sans MS" panose="030F0702030302020204" pitchFamily="66" charset="0"/>
              </a:rPr>
              <a:t>… and probably the cheapest one too!</a:t>
            </a:r>
            <a:endParaRPr lang="en-CA" altLang="en-US" sz="1973">
              <a:latin typeface="Comic Sans MS" panose="030F0702030302020204" pitchFamily="66" charset="0"/>
            </a:endParaRPr>
          </a:p>
        </p:txBody>
      </p:sp>
      <p:sp>
        <p:nvSpPr>
          <p:cNvPr id="25608" name="TextBox 2">
            <a:extLst>
              <a:ext uri="{FF2B5EF4-FFF2-40B4-BE49-F238E27FC236}">
                <a16:creationId xmlns:a16="http://schemas.microsoft.com/office/drawing/2014/main" id="{EAA712D8-7E80-4494-A368-2D73D4D0F33F}"/>
              </a:ext>
            </a:extLst>
          </p:cNvPr>
          <p:cNvSpPr txBox="1">
            <a:spLocks noChangeArrowheads="1"/>
          </p:cNvSpPr>
          <p:nvPr/>
        </p:nvSpPr>
        <p:spPr bwMode="auto">
          <a:xfrm>
            <a:off x="4085301" y="2724153"/>
            <a:ext cx="184731" cy="51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Tree>
    <p:extLst>
      <p:ext uri="{BB962C8B-B14F-4D97-AF65-F5344CB8AC3E}">
        <p14:creationId xmlns:p14="http://schemas.microsoft.com/office/powerpoint/2010/main" val="289210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3">
            <a:extLst>
              <a:ext uri="{FF2B5EF4-FFF2-40B4-BE49-F238E27FC236}">
                <a16:creationId xmlns:a16="http://schemas.microsoft.com/office/drawing/2014/main" id="{01130B71-483B-470A-8E17-08EC64BCCA18}"/>
              </a:ext>
            </a:extLst>
          </p:cNvPr>
          <p:cNvSpPr>
            <a:spLocks noChangeArrowheads="1"/>
          </p:cNvSpPr>
          <p:nvPr/>
        </p:nvSpPr>
        <p:spPr bwMode="auto">
          <a:xfrm>
            <a:off x="5494994" y="3266216"/>
            <a:ext cx="555284" cy="943652"/>
          </a:xfrm>
          <a:prstGeom prst="flowChartExtra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grpSp>
        <p:nvGrpSpPr>
          <p:cNvPr id="2" name="Group 1"/>
          <p:cNvGrpSpPr>
            <a:grpSpLocks/>
          </p:cNvGrpSpPr>
          <p:nvPr/>
        </p:nvGrpSpPr>
        <p:grpSpPr bwMode="auto">
          <a:xfrm>
            <a:off x="3363102" y="2322565"/>
            <a:ext cx="4830636" cy="943651"/>
            <a:chOff x="3346450" y="2306563"/>
            <a:chExt cx="4897438" cy="957263"/>
          </a:xfrm>
        </p:grpSpPr>
        <p:grpSp>
          <p:nvGrpSpPr>
            <p:cNvPr id="11329" name="Group 4"/>
            <p:cNvGrpSpPr>
              <a:grpSpLocks/>
            </p:cNvGrpSpPr>
            <p:nvPr/>
          </p:nvGrpSpPr>
          <p:grpSpPr bwMode="auto">
            <a:xfrm>
              <a:off x="3346450" y="2306563"/>
              <a:ext cx="4897438" cy="957263"/>
              <a:chOff x="912" y="845"/>
              <a:chExt cx="3946" cy="771"/>
            </a:xfrm>
          </p:grpSpPr>
          <p:sp>
            <p:nvSpPr>
              <p:cNvPr id="25666" name="Rectangle 5">
                <a:extLst>
                  <a:ext uri="{FF2B5EF4-FFF2-40B4-BE49-F238E27FC236}">
                    <a16:creationId xmlns:a16="http://schemas.microsoft.com/office/drawing/2014/main" id="{64BF4EC1-940F-488B-B448-F53FBCC50A3D}"/>
                  </a:ext>
                </a:extLst>
              </p:cNvPr>
              <p:cNvSpPr>
                <a:spLocks noChangeArrowheads="1"/>
              </p:cNvSpPr>
              <p:nvPr/>
            </p:nvSpPr>
            <p:spPr bwMode="auto">
              <a:xfrm>
                <a:off x="912" y="1570"/>
                <a:ext cx="3946"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67" name="Oval 6">
                <a:extLst>
                  <a:ext uri="{FF2B5EF4-FFF2-40B4-BE49-F238E27FC236}">
                    <a16:creationId xmlns:a16="http://schemas.microsoft.com/office/drawing/2014/main" id="{B3474318-39D7-40E2-A6B1-1E3EC4375AD4}"/>
                  </a:ext>
                </a:extLst>
              </p:cNvPr>
              <p:cNvSpPr>
                <a:spLocks noChangeArrowheads="1"/>
              </p:cNvSpPr>
              <p:nvPr/>
            </p:nvSpPr>
            <p:spPr bwMode="auto">
              <a:xfrm>
                <a:off x="1110" y="1026"/>
                <a:ext cx="726" cy="54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68" name="AutoShape 7">
                <a:extLst>
                  <a:ext uri="{FF2B5EF4-FFF2-40B4-BE49-F238E27FC236}">
                    <a16:creationId xmlns:a16="http://schemas.microsoft.com/office/drawing/2014/main" id="{B34F5F95-99E7-4E1C-838F-7220DC87901A}"/>
                  </a:ext>
                </a:extLst>
              </p:cNvPr>
              <p:cNvSpPr>
                <a:spLocks noChangeArrowheads="1"/>
              </p:cNvSpPr>
              <p:nvPr/>
            </p:nvSpPr>
            <p:spPr bwMode="auto">
              <a:xfrm>
                <a:off x="1428" y="845"/>
                <a:ext cx="92" cy="181"/>
              </a:xfrm>
              <a:prstGeom prst="flowChartExtra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69" name="Oval 8">
                <a:extLst>
                  <a:ext uri="{FF2B5EF4-FFF2-40B4-BE49-F238E27FC236}">
                    <a16:creationId xmlns:a16="http://schemas.microsoft.com/office/drawing/2014/main" id="{D78D1A33-D870-4F34-925D-6ABF3DCCE957}"/>
                  </a:ext>
                </a:extLst>
              </p:cNvPr>
              <p:cNvSpPr>
                <a:spLocks noChangeArrowheads="1"/>
              </p:cNvSpPr>
              <p:nvPr/>
            </p:nvSpPr>
            <p:spPr bwMode="auto">
              <a:xfrm>
                <a:off x="1316" y="1087"/>
                <a:ext cx="46" cy="4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0" name="Rectangle 9">
                <a:extLst>
                  <a:ext uri="{FF2B5EF4-FFF2-40B4-BE49-F238E27FC236}">
                    <a16:creationId xmlns:a16="http://schemas.microsoft.com/office/drawing/2014/main" id="{D5F1EE15-F359-4B72-A530-FD0C16F35EA0}"/>
                  </a:ext>
                </a:extLst>
              </p:cNvPr>
              <p:cNvSpPr>
                <a:spLocks noChangeArrowheads="1"/>
              </p:cNvSpPr>
              <p:nvPr/>
            </p:nvSpPr>
            <p:spPr bwMode="auto">
              <a:xfrm>
                <a:off x="1837" y="1207"/>
                <a:ext cx="46" cy="18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1" name="AutoShape 10">
                <a:extLst>
                  <a:ext uri="{FF2B5EF4-FFF2-40B4-BE49-F238E27FC236}">
                    <a16:creationId xmlns:a16="http://schemas.microsoft.com/office/drawing/2014/main" id="{BA57A426-F898-443B-8250-DA841A376381}"/>
                  </a:ext>
                </a:extLst>
              </p:cNvPr>
              <p:cNvSpPr>
                <a:spLocks noChangeArrowheads="1"/>
              </p:cNvSpPr>
              <p:nvPr/>
            </p:nvSpPr>
            <p:spPr bwMode="auto">
              <a:xfrm>
                <a:off x="1883" y="1070"/>
                <a:ext cx="1405" cy="5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2" name="Rectangle 11">
                <a:extLst>
                  <a:ext uri="{FF2B5EF4-FFF2-40B4-BE49-F238E27FC236}">
                    <a16:creationId xmlns:a16="http://schemas.microsoft.com/office/drawing/2014/main" id="{20360B32-CF81-4756-931D-9F3F287A037B}"/>
                  </a:ext>
                </a:extLst>
              </p:cNvPr>
              <p:cNvSpPr>
                <a:spLocks noChangeArrowheads="1"/>
              </p:cNvSpPr>
              <p:nvPr/>
            </p:nvSpPr>
            <p:spPr bwMode="auto">
              <a:xfrm>
                <a:off x="3288" y="1253"/>
                <a:ext cx="1224" cy="31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3" name="Rectangle 12">
                <a:extLst>
                  <a:ext uri="{FF2B5EF4-FFF2-40B4-BE49-F238E27FC236}">
                    <a16:creationId xmlns:a16="http://schemas.microsoft.com/office/drawing/2014/main" id="{D724E7D6-A501-4D92-A320-85F0272B75C8}"/>
                  </a:ext>
                </a:extLst>
              </p:cNvPr>
              <p:cNvSpPr>
                <a:spLocks noChangeArrowheads="1"/>
              </p:cNvSpPr>
              <p:nvPr/>
            </p:nvSpPr>
            <p:spPr bwMode="auto">
              <a:xfrm>
                <a:off x="4512" y="1116"/>
                <a:ext cx="136" cy="4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4" name="Rectangle 13">
                <a:extLst>
                  <a:ext uri="{FF2B5EF4-FFF2-40B4-BE49-F238E27FC236}">
                    <a16:creationId xmlns:a16="http://schemas.microsoft.com/office/drawing/2014/main" id="{C20466C7-0B5C-4145-B15B-D979A4506CA9}"/>
                  </a:ext>
                </a:extLst>
              </p:cNvPr>
              <p:cNvSpPr>
                <a:spLocks noChangeArrowheads="1"/>
              </p:cNvSpPr>
              <p:nvPr/>
            </p:nvSpPr>
            <p:spPr bwMode="auto">
              <a:xfrm>
                <a:off x="2018" y="1253"/>
                <a:ext cx="953" cy="13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75" name="Oval 14">
                <a:extLst>
                  <a:ext uri="{FF2B5EF4-FFF2-40B4-BE49-F238E27FC236}">
                    <a16:creationId xmlns:a16="http://schemas.microsoft.com/office/drawing/2014/main" id="{3DAF21B1-FBF3-44E2-82AC-0AC0B2D32B31}"/>
                  </a:ext>
                </a:extLst>
              </p:cNvPr>
              <p:cNvSpPr>
                <a:spLocks noChangeArrowheads="1"/>
              </p:cNvSpPr>
              <p:nvPr/>
            </p:nvSpPr>
            <p:spPr bwMode="auto">
              <a:xfrm>
                <a:off x="2971" y="1231"/>
                <a:ext cx="181" cy="18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grpSp>
        <p:sp>
          <p:nvSpPr>
            <p:cNvPr id="25665" name="Freeform 15">
              <a:extLst>
                <a:ext uri="{FF2B5EF4-FFF2-40B4-BE49-F238E27FC236}">
                  <a16:creationId xmlns:a16="http://schemas.microsoft.com/office/drawing/2014/main" id="{FFFF998E-E947-4E7B-A13C-6E2A3E5867E9}"/>
                </a:ext>
              </a:extLst>
            </p:cNvPr>
            <p:cNvSpPr>
              <a:spLocks/>
            </p:cNvSpPr>
            <p:nvPr/>
          </p:nvSpPr>
          <p:spPr bwMode="auto">
            <a:xfrm>
              <a:off x="4133927" y="2588210"/>
              <a:ext cx="169223" cy="169323"/>
            </a:xfrm>
            <a:custGeom>
              <a:avLst/>
              <a:gdLst>
                <a:gd name="T0" fmla="*/ 0 w 136"/>
                <a:gd name="T1" fmla="*/ 2147483646 h 136"/>
                <a:gd name="T2" fmla="*/ 2147483646 w 136"/>
                <a:gd name="T3" fmla="*/ 2147483646 h 136"/>
                <a:gd name="T4" fmla="*/ 2147483646 w 136"/>
                <a:gd name="T5" fmla="*/ 0 h 136"/>
                <a:gd name="T6" fmla="*/ 0 60000 65536"/>
                <a:gd name="T7" fmla="*/ 0 60000 65536"/>
                <a:gd name="T8" fmla="*/ 0 60000 65536"/>
                <a:gd name="T9" fmla="*/ 0 w 136"/>
                <a:gd name="T10" fmla="*/ 0 h 136"/>
                <a:gd name="T11" fmla="*/ 136 w 136"/>
                <a:gd name="T12" fmla="*/ 136 h 136"/>
              </a:gdLst>
              <a:ahLst/>
              <a:cxnLst>
                <a:cxn ang="T6">
                  <a:pos x="T0" y="T1"/>
                </a:cxn>
                <a:cxn ang="T7">
                  <a:pos x="T2" y="T3"/>
                </a:cxn>
                <a:cxn ang="T8">
                  <a:pos x="T4" y="T5"/>
                </a:cxn>
              </a:cxnLst>
              <a:rect l="T9" t="T10" r="T11" b="T12"/>
              <a:pathLst>
                <a:path w="136" h="136">
                  <a:moveTo>
                    <a:pt x="0" y="136"/>
                  </a:moveTo>
                  <a:cubicBezTo>
                    <a:pt x="33" y="125"/>
                    <a:pt x="67" y="114"/>
                    <a:pt x="90" y="91"/>
                  </a:cubicBezTo>
                  <a:cubicBezTo>
                    <a:pt x="113" y="68"/>
                    <a:pt x="124" y="34"/>
                    <a:pt x="1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8769" tIns="46160" rIns="88769" bIns="46160"/>
            <a:lstStyle/>
            <a:p>
              <a:pPr>
                <a:defRPr/>
              </a:pPr>
              <a:endParaRPr lang="en-CA" sz="2638">
                <a:latin typeface="Arial" panose="020B0604020202020204" pitchFamily="34" charset="0"/>
                <a:ea typeface="ＭＳ Ｐゴシック" panose="020B0600070205080204" pitchFamily="34" charset="-128"/>
              </a:endParaRPr>
            </a:p>
          </p:txBody>
        </p:sp>
      </p:grpSp>
      <p:sp>
        <p:nvSpPr>
          <p:cNvPr id="25603" name="Rectangle 33">
            <a:extLst>
              <a:ext uri="{FF2B5EF4-FFF2-40B4-BE49-F238E27FC236}">
                <a16:creationId xmlns:a16="http://schemas.microsoft.com/office/drawing/2014/main" id="{B9DD6D9F-B10E-48F6-83EE-69A847ECF88A}"/>
              </a:ext>
            </a:extLst>
          </p:cNvPr>
          <p:cNvSpPr>
            <a:spLocks noGrp="1" noChangeArrowheads="1"/>
          </p:cNvSpPr>
          <p:nvPr>
            <p:ph type="title"/>
          </p:nvPr>
        </p:nvSpPr>
        <p:spPr>
          <a:xfrm>
            <a:off x="513968" y="217883"/>
            <a:ext cx="8116064" cy="517386"/>
          </a:xfrm>
        </p:spPr>
        <p:txBody>
          <a:bodyPr/>
          <a:lstStyle/>
          <a:p>
            <a:pPr eaLnBrk="1" hangingPunct="1">
              <a:defRPr/>
            </a:pPr>
            <a:r>
              <a:rPr lang="en-US" altLang="en-US" sz="2762">
                <a:ea typeface="ＭＳ Ｐゴシック" panose="020B0600070205080204" pitchFamily="34" charset="-128"/>
              </a:rPr>
              <a:t>The First “Brain Imaging Experiment” (1884)</a:t>
            </a:r>
            <a:endParaRPr lang="en-US" altLang="en-US" sz="2367" b="1">
              <a:ea typeface="ＭＳ Ｐゴシック" panose="020B0600070205080204" pitchFamily="34" charset="-128"/>
            </a:endParaRPr>
          </a:p>
        </p:txBody>
      </p:sp>
      <p:sp>
        <p:nvSpPr>
          <p:cNvPr id="25604" name="Rectangle 34">
            <a:extLst>
              <a:ext uri="{FF2B5EF4-FFF2-40B4-BE49-F238E27FC236}">
                <a16:creationId xmlns:a16="http://schemas.microsoft.com/office/drawing/2014/main" id="{B3E8D23D-3FF8-4060-9CF0-A6EFD27AC5E5}"/>
              </a:ext>
            </a:extLst>
          </p:cNvPr>
          <p:cNvSpPr>
            <a:spLocks noChangeArrowheads="1"/>
          </p:cNvSpPr>
          <p:nvPr/>
        </p:nvSpPr>
        <p:spPr bwMode="auto">
          <a:xfrm>
            <a:off x="381758" y="4961646"/>
            <a:ext cx="8380485" cy="135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69" tIns="46160" rIns="88769" bIns="46160"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578"/>
              <a:t>“[In Mosso’s experiments] the subject to be observed lay on a delicately balanced table which could tip downward either at the head or at the foot if the weight of either end were increased. The moment emotional or intellectual activity began in the subject, down went the balance at the head-end, in consequence of the redistribution of blood in his system.”</a:t>
            </a:r>
          </a:p>
          <a:p>
            <a:pPr algn="r" eaLnBrk="1" hangingPunct="1">
              <a:spcBef>
                <a:spcPct val="0"/>
              </a:spcBef>
              <a:buFontTx/>
              <a:buNone/>
              <a:defRPr/>
            </a:pPr>
            <a:r>
              <a:rPr lang="en-US" altLang="en-US" sz="1578"/>
              <a:t>-- William James, </a:t>
            </a:r>
            <a:r>
              <a:rPr lang="en-US" altLang="en-US" sz="1578" i="1"/>
              <a:t>Principles of Psychology</a:t>
            </a:r>
            <a:r>
              <a:rPr lang="en-US" altLang="en-US" sz="1578"/>
              <a:t> (1890)</a:t>
            </a:r>
          </a:p>
        </p:txBody>
      </p:sp>
      <p:pic>
        <p:nvPicPr>
          <p:cNvPr id="11270" name="Picture 35" descr="lwf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0694" y="871556"/>
            <a:ext cx="1753441" cy="234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36">
            <a:extLst>
              <a:ext uri="{FF2B5EF4-FFF2-40B4-BE49-F238E27FC236}">
                <a16:creationId xmlns:a16="http://schemas.microsoft.com/office/drawing/2014/main" id="{5DD1F913-54EF-4BCA-AC37-33F1DFA31798}"/>
              </a:ext>
            </a:extLst>
          </p:cNvPr>
          <p:cNvSpPr txBox="1">
            <a:spLocks noChangeArrowheads="1"/>
          </p:cNvSpPr>
          <p:nvPr/>
        </p:nvSpPr>
        <p:spPr bwMode="auto">
          <a:xfrm>
            <a:off x="230107" y="3286047"/>
            <a:ext cx="1896436" cy="110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769" tIns="46160" rIns="88769" bIns="4616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1578" i="1"/>
              <a:t>Angelo Mosso</a:t>
            </a:r>
          </a:p>
          <a:p>
            <a:pPr algn="ctr" eaLnBrk="1" hangingPunct="1">
              <a:spcBef>
                <a:spcPct val="0"/>
              </a:spcBef>
              <a:buFontTx/>
              <a:buNone/>
              <a:defRPr/>
            </a:pPr>
            <a:r>
              <a:rPr lang="en-US" altLang="en-US" sz="1578" i="1"/>
              <a:t>Italian physiologist</a:t>
            </a:r>
          </a:p>
          <a:p>
            <a:pPr algn="ctr" eaLnBrk="1" hangingPunct="1">
              <a:spcBef>
                <a:spcPct val="0"/>
              </a:spcBef>
              <a:buFontTx/>
              <a:buNone/>
              <a:defRPr/>
            </a:pPr>
            <a:r>
              <a:rPr lang="en-US" altLang="en-US" sz="1578" i="1"/>
              <a:t>(1846-1910)</a:t>
            </a:r>
            <a:br>
              <a:rPr lang="en-US" altLang="en-US" sz="1578" i="1"/>
            </a:br>
            <a:endParaRPr lang="en-US" altLang="en-US" sz="1578" i="1"/>
          </a:p>
        </p:txBody>
      </p:sp>
      <p:sp>
        <p:nvSpPr>
          <p:cNvPr id="25607" name="Text Box 37">
            <a:extLst>
              <a:ext uri="{FF2B5EF4-FFF2-40B4-BE49-F238E27FC236}">
                <a16:creationId xmlns:a16="http://schemas.microsoft.com/office/drawing/2014/main" id="{BB5B3E3C-AD74-4B45-97D5-FD8D6DBF7E73}"/>
              </a:ext>
            </a:extLst>
          </p:cNvPr>
          <p:cNvSpPr txBox="1">
            <a:spLocks noChangeArrowheads="1"/>
          </p:cNvSpPr>
          <p:nvPr/>
        </p:nvSpPr>
        <p:spPr bwMode="auto">
          <a:xfrm>
            <a:off x="5139679" y="658367"/>
            <a:ext cx="4181153" cy="30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381">
                <a:solidFill>
                  <a:srgbClr val="FF00FF"/>
                </a:solidFill>
                <a:latin typeface="Comic Sans MS" panose="030F0702030302020204" pitchFamily="66" charset="0"/>
              </a:rPr>
              <a:t>… and probably the cheapest one too!</a:t>
            </a:r>
            <a:endParaRPr lang="en-CA" altLang="en-US" sz="1973">
              <a:latin typeface="Comic Sans MS" panose="030F0702030302020204" pitchFamily="66" charset="0"/>
            </a:endParaRPr>
          </a:p>
        </p:txBody>
      </p:sp>
      <p:sp>
        <p:nvSpPr>
          <p:cNvPr id="25608" name="TextBox 2">
            <a:extLst>
              <a:ext uri="{FF2B5EF4-FFF2-40B4-BE49-F238E27FC236}">
                <a16:creationId xmlns:a16="http://schemas.microsoft.com/office/drawing/2014/main" id="{EAA712D8-7E80-4494-A368-2D73D4D0F33F}"/>
              </a:ext>
            </a:extLst>
          </p:cNvPr>
          <p:cNvSpPr txBox="1">
            <a:spLocks noChangeArrowheads="1"/>
          </p:cNvSpPr>
          <p:nvPr/>
        </p:nvSpPr>
        <p:spPr bwMode="auto">
          <a:xfrm>
            <a:off x="4085301" y="2724153"/>
            <a:ext cx="184731" cy="51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grpSp>
        <p:nvGrpSpPr>
          <p:cNvPr id="5" name="Group 4"/>
          <p:cNvGrpSpPr>
            <a:grpSpLocks/>
          </p:cNvGrpSpPr>
          <p:nvPr/>
        </p:nvGrpSpPr>
        <p:grpSpPr bwMode="auto">
          <a:xfrm>
            <a:off x="2298809" y="1440061"/>
            <a:ext cx="1634450" cy="781693"/>
            <a:chOff x="2195512" y="1124744"/>
            <a:chExt cx="1656408" cy="792088"/>
          </a:xfrm>
        </p:grpSpPr>
        <p:sp>
          <p:nvSpPr>
            <p:cNvPr id="25614" name="AutoShape 29">
              <a:extLst>
                <a:ext uri="{FF2B5EF4-FFF2-40B4-BE49-F238E27FC236}">
                  <a16:creationId xmlns:a16="http://schemas.microsoft.com/office/drawing/2014/main" id="{D5C55E47-CA1B-4772-853F-58436CF00F15}"/>
                </a:ext>
              </a:extLst>
            </p:cNvPr>
            <p:cNvSpPr>
              <a:spLocks noChangeArrowheads="1"/>
            </p:cNvSpPr>
            <p:nvPr/>
          </p:nvSpPr>
          <p:spPr bwMode="auto">
            <a:xfrm flipH="1">
              <a:off x="2195512" y="1124744"/>
              <a:ext cx="1656408" cy="792088"/>
            </a:xfrm>
            <a:prstGeom prst="cloudCallout">
              <a:avLst>
                <a:gd name="adj1" fmla="val -43194"/>
                <a:gd name="adj2" fmla="val 81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8769" tIns="46160" rIns="88769" bIns="46160"/>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endParaRPr lang="en-US" altLang="en-US" sz="1776"/>
            </a:p>
          </p:txBody>
        </p:sp>
        <p:sp>
          <p:nvSpPr>
            <p:cNvPr id="25615" name="Text Box 30">
              <a:extLst>
                <a:ext uri="{FF2B5EF4-FFF2-40B4-BE49-F238E27FC236}">
                  <a16:creationId xmlns:a16="http://schemas.microsoft.com/office/drawing/2014/main" id="{8F16E9AB-8C3A-4E46-9E08-99041DE6409D}"/>
                </a:ext>
              </a:extLst>
            </p:cNvPr>
            <p:cNvSpPr txBox="1">
              <a:spLocks noChangeArrowheads="1"/>
            </p:cNvSpPr>
            <p:nvPr/>
          </p:nvSpPr>
          <p:spPr bwMode="auto">
            <a:xfrm>
              <a:off x="2555315" y="1268760"/>
              <a:ext cx="1023892" cy="38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8769" tIns="46160" rIns="88769" bIns="4616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1776"/>
                <a:t>E = mc</a:t>
              </a:r>
              <a:r>
                <a:rPr lang="en-US" altLang="en-US" sz="1776" baseline="30000"/>
                <a:t>2</a:t>
              </a:r>
            </a:p>
          </p:txBody>
        </p:sp>
      </p:grpSp>
    </p:spTree>
    <p:extLst>
      <p:ext uri="{BB962C8B-B14F-4D97-AF65-F5344CB8AC3E}">
        <p14:creationId xmlns:p14="http://schemas.microsoft.com/office/powerpoint/2010/main" val="77395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3">
            <a:extLst>
              <a:ext uri="{FF2B5EF4-FFF2-40B4-BE49-F238E27FC236}">
                <a16:creationId xmlns:a16="http://schemas.microsoft.com/office/drawing/2014/main" id="{01130B71-483B-470A-8E17-08EC64BCCA18}"/>
              </a:ext>
            </a:extLst>
          </p:cNvPr>
          <p:cNvSpPr>
            <a:spLocks noChangeArrowheads="1"/>
          </p:cNvSpPr>
          <p:nvPr/>
        </p:nvSpPr>
        <p:spPr bwMode="auto">
          <a:xfrm>
            <a:off x="5494994" y="3266216"/>
            <a:ext cx="555284" cy="943652"/>
          </a:xfrm>
          <a:prstGeom prst="flowChartExtra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03" name="Rectangle 33">
            <a:extLst>
              <a:ext uri="{FF2B5EF4-FFF2-40B4-BE49-F238E27FC236}">
                <a16:creationId xmlns:a16="http://schemas.microsoft.com/office/drawing/2014/main" id="{B9DD6D9F-B10E-48F6-83EE-69A847ECF88A}"/>
              </a:ext>
            </a:extLst>
          </p:cNvPr>
          <p:cNvSpPr>
            <a:spLocks noGrp="1" noChangeArrowheads="1"/>
          </p:cNvSpPr>
          <p:nvPr>
            <p:ph type="title"/>
          </p:nvPr>
        </p:nvSpPr>
        <p:spPr>
          <a:xfrm>
            <a:off x="513968" y="217883"/>
            <a:ext cx="8116064" cy="517386"/>
          </a:xfrm>
        </p:spPr>
        <p:txBody>
          <a:bodyPr/>
          <a:lstStyle/>
          <a:p>
            <a:pPr eaLnBrk="1" hangingPunct="1">
              <a:defRPr/>
            </a:pPr>
            <a:r>
              <a:rPr lang="en-US" altLang="en-US" sz="2762">
                <a:ea typeface="ＭＳ Ｐゴシック" panose="020B0600070205080204" pitchFamily="34" charset="-128"/>
              </a:rPr>
              <a:t>The First “Brain Imaging Experiment” (1884)</a:t>
            </a:r>
            <a:endParaRPr lang="en-US" altLang="en-US" sz="2367" b="1">
              <a:ea typeface="ＭＳ Ｐゴシック" panose="020B0600070205080204" pitchFamily="34" charset="-128"/>
            </a:endParaRPr>
          </a:p>
        </p:txBody>
      </p:sp>
      <p:sp>
        <p:nvSpPr>
          <p:cNvPr id="25604" name="Rectangle 34">
            <a:extLst>
              <a:ext uri="{FF2B5EF4-FFF2-40B4-BE49-F238E27FC236}">
                <a16:creationId xmlns:a16="http://schemas.microsoft.com/office/drawing/2014/main" id="{B3E8D23D-3FF8-4060-9CF0-A6EFD27AC5E5}"/>
              </a:ext>
            </a:extLst>
          </p:cNvPr>
          <p:cNvSpPr>
            <a:spLocks noChangeArrowheads="1"/>
          </p:cNvSpPr>
          <p:nvPr/>
        </p:nvSpPr>
        <p:spPr bwMode="auto">
          <a:xfrm>
            <a:off x="381758" y="4961646"/>
            <a:ext cx="8380485" cy="135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69" tIns="46160" rIns="88769" bIns="46160"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578"/>
              <a:t>“[In Mosso’s experiments] the subject to be observed lay on a delicately balanced table which could tip downward either at the head or at the foot if the weight of either end were increased. The moment emotional or intellectual activity began in the subject, down went the balance at the head-end, in consequence of the redistribution of blood in his system.”</a:t>
            </a:r>
          </a:p>
          <a:p>
            <a:pPr algn="r" eaLnBrk="1" hangingPunct="1">
              <a:spcBef>
                <a:spcPct val="0"/>
              </a:spcBef>
              <a:buFontTx/>
              <a:buNone/>
              <a:defRPr/>
            </a:pPr>
            <a:r>
              <a:rPr lang="en-US" altLang="en-US" sz="1578"/>
              <a:t>-- William James, </a:t>
            </a:r>
            <a:r>
              <a:rPr lang="en-US" altLang="en-US" sz="1578" i="1"/>
              <a:t>Principles of Psychology</a:t>
            </a:r>
            <a:r>
              <a:rPr lang="en-US" altLang="en-US" sz="1578"/>
              <a:t> (1890)</a:t>
            </a:r>
          </a:p>
        </p:txBody>
      </p:sp>
      <p:pic>
        <p:nvPicPr>
          <p:cNvPr id="11270" name="Picture 35" descr="lwf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0694" y="871556"/>
            <a:ext cx="1753441" cy="234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36">
            <a:extLst>
              <a:ext uri="{FF2B5EF4-FFF2-40B4-BE49-F238E27FC236}">
                <a16:creationId xmlns:a16="http://schemas.microsoft.com/office/drawing/2014/main" id="{5DD1F913-54EF-4BCA-AC37-33F1DFA31798}"/>
              </a:ext>
            </a:extLst>
          </p:cNvPr>
          <p:cNvSpPr txBox="1">
            <a:spLocks noChangeArrowheads="1"/>
          </p:cNvSpPr>
          <p:nvPr/>
        </p:nvSpPr>
        <p:spPr bwMode="auto">
          <a:xfrm>
            <a:off x="230107" y="3286047"/>
            <a:ext cx="1896436" cy="110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769" tIns="46160" rIns="88769" bIns="4616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1578" i="1"/>
              <a:t>Angelo Mosso</a:t>
            </a:r>
          </a:p>
          <a:p>
            <a:pPr algn="ctr" eaLnBrk="1" hangingPunct="1">
              <a:spcBef>
                <a:spcPct val="0"/>
              </a:spcBef>
              <a:buFontTx/>
              <a:buNone/>
              <a:defRPr/>
            </a:pPr>
            <a:r>
              <a:rPr lang="en-US" altLang="en-US" sz="1578" i="1"/>
              <a:t>Italian physiologist</a:t>
            </a:r>
          </a:p>
          <a:p>
            <a:pPr algn="ctr" eaLnBrk="1" hangingPunct="1">
              <a:spcBef>
                <a:spcPct val="0"/>
              </a:spcBef>
              <a:buFontTx/>
              <a:buNone/>
              <a:defRPr/>
            </a:pPr>
            <a:r>
              <a:rPr lang="en-US" altLang="en-US" sz="1578" i="1"/>
              <a:t>(1846-1910)</a:t>
            </a:r>
            <a:br>
              <a:rPr lang="en-US" altLang="en-US" sz="1578" i="1"/>
            </a:br>
            <a:endParaRPr lang="en-US" altLang="en-US" sz="1578" i="1"/>
          </a:p>
        </p:txBody>
      </p:sp>
      <p:sp>
        <p:nvSpPr>
          <p:cNvPr id="25607" name="Text Box 37">
            <a:extLst>
              <a:ext uri="{FF2B5EF4-FFF2-40B4-BE49-F238E27FC236}">
                <a16:creationId xmlns:a16="http://schemas.microsoft.com/office/drawing/2014/main" id="{BB5B3E3C-AD74-4B45-97D5-FD8D6DBF7E73}"/>
              </a:ext>
            </a:extLst>
          </p:cNvPr>
          <p:cNvSpPr txBox="1">
            <a:spLocks noChangeArrowheads="1"/>
          </p:cNvSpPr>
          <p:nvPr/>
        </p:nvSpPr>
        <p:spPr bwMode="auto">
          <a:xfrm>
            <a:off x="5139679" y="658367"/>
            <a:ext cx="4181153" cy="30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381">
                <a:solidFill>
                  <a:srgbClr val="FF00FF"/>
                </a:solidFill>
                <a:latin typeface="Comic Sans MS" panose="030F0702030302020204" pitchFamily="66" charset="0"/>
              </a:rPr>
              <a:t>… and probably the cheapest one too!</a:t>
            </a:r>
            <a:endParaRPr lang="en-CA" altLang="en-US" sz="1973">
              <a:latin typeface="Comic Sans MS" panose="030F0702030302020204" pitchFamily="66" charset="0"/>
            </a:endParaRPr>
          </a:p>
        </p:txBody>
      </p:sp>
      <p:sp>
        <p:nvSpPr>
          <p:cNvPr id="25608" name="TextBox 2">
            <a:extLst>
              <a:ext uri="{FF2B5EF4-FFF2-40B4-BE49-F238E27FC236}">
                <a16:creationId xmlns:a16="http://schemas.microsoft.com/office/drawing/2014/main" id="{EAA712D8-7E80-4494-A368-2D73D4D0F33F}"/>
              </a:ext>
            </a:extLst>
          </p:cNvPr>
          <p:cNvSpPr txBox="1">
            <a:spLocks noChangeArrowheads="1"/>
          </p:cNvSpPr>
          <p:nvPr/>
        </p:nvSpPr>
        <p:spPr bwMode="auto">
          <a:xfrm>
            <a:off x="4085301" y="2724153"/>
            <a:ext cx="184731" cy="51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grpSp>
        <p:nvGrpSpPr>
          <p:cNvPr id="40" name="Group 39"/>
          <p:cNvGrpSpPr>
            <a:grpSpLocks/>
          </p:cNvGrpSpPr>
          <p:nvPr/>
        </p:nvGrpSpPr>
        <p:grpSpPr bwMode="auto">
          <a:xfrm rot="-1612273">
            <a:off x="3105291" y="2342396"/>
            <a:ext cx="4830636" cy="943651"/>
            <a:chOff x="3346450" y="2306563"/>
            <a:chExt cx="4897438" cy="957263"/>
          </a:xfrm>
        </p:grpSpPr>
        <p:grpSp>
          <p:nvGrpSpPr>
            <p:cNvPr id="11317" name="Group 4"/>
            <p:cNvGrpSpPr>
              <a:grpSpLocks/>
            </p:cNvGrpSpPr>
            <p:nvPr/>
          </p:nvGrpSpPr>
          <p:grpSpPr bwMode="auto">
            <a:xfrm>
              <a:off x="3346450" y="2306563"/>
              <a:ext cx="4897438" cy="957263"/>
              <a:chOff x="912" y="845"/>
              <a:chExt cx="3946" cy="771"/>
            </a:xfrm>
          </p:grpSpPr>
          <p:sp>
            <p:nvSpPr>
              <p:cNvPr id="25654" name="Rectangle 5">
                <a:extLst>
                  <a:ext uri="{FF2B5EF4-FFF2-40B4-BE49-F238E27FC236}">
                    <a16:creationId xmlns:a16="http://schemas.microsoft.com/office/drawing/2014/main" id="{3C746726-F1EA-461F-9F7C-2521EC9F0F79}"/>
                  </a:ext>
                </a:extLst>
              </p:cNvPr>
              <p:cNvSpPr>
                <a:spLocks noChangeArrowheads="1"/>
              </p:cNvSpPr>
              <p:nvPr/>
            </p:nvSpPr>
            <p:spPr bwMode="auto">
              <a:xfrm>
                <a:off x="912" y="1570"/>
                <a:ext cx="3946"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55" name="Oval 6">
                <a:extLst>
                  <a:ext uri="{FF2B5EF4-FFF2-40B4-BE49-F238E27FC236}">
                    <a16:creationId xmlns:a16="http://schemas.microsoft.com/office/drawing/2014/main" id="{178A75A6-32D4-44B0-AA7C-4A6B04247ADA}"/>
                  </a:ext>
                </a:extLst>
              </p:cNvPr>
              <p:cNvSpPr>
                <a:spLocks noChangeArrowheads="1"/>
              </p:cNvSpPr>
              <p:nvPr/>
            </p:nvSpPr>
            <p:spPr bwMode="auto">
              <a:xfrm>
                <a:off x="1110" y="1025"/>
                <a:ext cx="726" cy="54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56" name="AutoShape 7">
                <a:extLst>
                  <a:ext uri="{FF2B5EF4-FFF2-40B4-BE49-F238E27FC236}">
                    <a16:creationId xmlns:a16="http://schemas.microsoft.com/office/drawing/2014/main" id="{A06416D0-3754-4411-BAB9-13AB4B3CFA8D}"/>
                  </a:ext>
                </a:extLst>
              </p:cNvPr>
              <p:cNvSpPr>
                <a:spLocks noChangeArrowheads="1"/>
              </p:cNvSpPr>
              <p:nvPr/>
            </p:nvSpPr>
            <p:spPr bwMode="auto">
              <a:xfrm>
                <a:off x="1426" y="844"/>
                <a:ext cx="92" cy="181"/>
              </a:xfrm>
              <a:prstGeom prst="flowChartExtra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57" name="Oval 8">
                <a:extLst>
                  <a:ext uri="{FF2B5EF4-FFF2-40B4-BE49-F238E27FC236}">
                    <a16:creationId xmlns:a16="http://schemas.microsoft.com/office/drawing/2014/main" id="{65352C8C-DE87-4040-8E0A-AD1E77417344}"/>
                  </a:ext>
                </a:extLst>
              </p:cNvPr>
              <p:cNvSpPr>
                <a:spLocks noChangeArrowheads="1"/>
              </p:cNvSpPr>
              <p:nvPr/>
            </p:nvSpPr>
            <p:spPr bwMode="auto">
              <a:xfrm>
                <a:off x="1316" y="1086"/>
                <a:ext cx="46" cy="4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58" name="Rectangle 9">
                <a:extLst>
                  <a:ext uri="{FF2B5EF4-FFF2-40B4-BE49-F238E27FC236}">
                    <a16:creationId xmlns:a16="http://schemas.microsoft.com/office/drawing/2014/main" id="{DD54202C-843A-426A-B4DF-B127F357E554}"/>
                  </a:ext>
                </a:extLst>
              </p:cNvPr>
              <p:cNvSpPr>
                <a:spLocks noChangeArrowheads="1"/>
              </p:cNvSpPr>
              <p:nvPr/>
            </p:nvSpPr>
            <p:spPr bwMode="auto">
              <a:xfrm>
                <a:off x="1836" y="1207"/>
                <a:ext cx="46" cy="18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59" name="AutoShape 10">
                <a:extLst>
                  <a:ext uri="{FF2B5EF4-FFF2-40B4-BE49-F238E27FC236}">
                    <a16:creationId xmlns:a16="http://schemas.microsoft.com/office/drawing/2014/main" id="{BD95BE29-F254-466B-9385-B43A36A205A6}"/>
                  </a:ext>
                </a:extLst>
              </p:cNvPr>
              <p:cNvSpPr>
                <a:spLocks noChangeArrowheads="1"/>
              </p:cNvSpPr>
              <p:nvPr/>
            </p:nvSpPr>
            <p:spPr bwMode="auto">
              <a:xfrm>
                <a:off x="1881" y="1070"/>
                <a:ext cx="1405" cy="5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60" name="Rectangle 11">
                <a:extLst>
                  <a:ext uri="{FF2B5EF4-FFF2-40B4-BE49-F238E27FC236}">
                    <a16:creationId xmlns:a16="http://schemas.microsoft.com/office/drawing/2014/main" id="{C28AD3EA-A3E8-4270-9551-2D16E94027C7}"/>
                  </a:ext>
                </a:extLst>
              </p:cNvPr>
              <p:cNvSpPr>
                <a:spLocks noChangeArrowheads="1"/>
              </p:cNvSpPr>
              <p:nvPr/>
            </p:nvSpPr>
            <p:spPr bwMode="auto">
              <a:xfrm>
                <a:off x="3288" y="1252"/>
                <a:ext cx="1224" cy="31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61" name="Rectangle 12">
                <a:extLst>
                  <a:ext uri="{FF2B5EF4-FFF2-40B4-BE49-F238E27FC236}">
                    <a16:creationId xmlns:a16="http://schemas.microsoft.com/office/drawing/2014/main" id="{AA39ECA6-C24F-4F74-99A2-64E842A70C64}"/>
                  </a:ext>
                </a:extLst>
              </p:cNvPr>
              <p:cNvSpPr>
                <a:spLocks noChangeArrowheads="1"/>
              </p:cNvSpPr>
              <p:nvPr/>
            </p:nvSpPr>
            <p:spPr bwMode="auto">
              <a:xfrm>
                <a:off x="4511" y="1115"/>
                <a:ext cx="136" cy="4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62" name="Rectangle 13">
                <a:extLst>
                  <a:ext uri="{FF2B5EF4-FFF2-40B4-BE49-F238E27FC236}">
                    <a16:creationId xmlns:a16="http://schemas.microsoft.com/office/drawing/2014/main" id="{B6A5496C-1C4C-4791-B1F3-B3A081AACE9C}"/>
                  </a:ext>
                </a:extLst>
              </p:cNvPr>
              <p:cNvSpPr>
                <a:spLocks noChangeArrowheads="1"/>
              </p:cNvSpPr>
              <p:nvPr/>
            </p:nvSpPr>
            <p:spPr bwMode="auto">
              <a:xfrm>
                <a:off x="2017" y="1252"/>
                <a:ext cx="953" cy="13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sp>
            <p:nvSpPr>
              <p:cNvPr id="25663" name="Oval 14">
                <a:extLst>
                  <a:ext uri="{FF2B5EF4-FFF2-40B4-BE49-F238E27FC236}">
                    <a16:creationId xmlns:a16="http://schemas.microsoft.com/office/drawing/2014/main" id="{A670327E-F92A-4D45-8BBF-0A6779BDBA66}"/>
                  </a:ext>
                </a:extLst>
              </p:cNvPr>
              <p:cNvSpPr>
                <a:spLocks noChangeArrowheads="1"/>
              </p:cNvSpPr>
              <p:nvPr/>
            </p:nvSpPr>
            <p:spPr bwMode="auto">
              <a:xfrm>
                <a:off x="2970" y="1231"/>
                <a:ext cx="181" cy="18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8769" tIns="46160" rIns="88769" bIns="46160"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2762"/>
              </a:p>
            </p:txBody>
          </p:sp>
        </p:grpSp>
        <p:sp>
          <p:nvSpPr>
            <p:cNvPr id="25653" name="Freeform 15">
              <a:extLst>
                <a:ext uri="{FF2B5EF4-FFF2-40B4-BE49-F238E27FC236}">
                  <a16:creationId xmlns:a16="http://schemas.microsoft.com/office/drawing/2014/main" id="{96594F7C-C2E8-450E-A1D2-55E1B41BF967}"/>
                </a:ext>
              </a:extLst>
            </p:cNvPr>
            <p:cNvSpPr>
              <a:spLocks/>
            </p:cNvSpPr>
            <p:nvPr/>
          </p:nvSpPr>
          <p:spPr bwMode="auto">
            <a:xfrm>
              <a:off x="4133865" y="2587138"/>
              <a:ext cx="169224" cy="169323"/>
            </a:xfrm>
            <a:custGeom>
              <a:avLst/>
              <a:gdLst>
                <a:gd name="T0" fmla="*/ 0 w 136"/>
                <a:gd name="T1" fmla="*/ 2147483646 h 136"/>
                <a:gd name="T2" fmla="*/ 2147483646 w 136"/>
                <a:gd name="T3" fmla="*/ 2147483646 h 136"/>
                <a:gd name="T4" fmla="*/ 2147483646 w 136"/>
                <a:gd name="T5" fmla="*/ 0 h 136"/>
                <a:gd name="T6" fmla="*/ 0 60000 65536"/>
                <a:gd name="T7" fmla="*/ 0 60000 65536"/>
                <a:gd name="T8" fmla="*/ 0 60000 65536"/>
                <a:gd name="T9" fmla="*/ 0 w 136"/>
                <a:gd name="T10" fmla="*/ 0 h 136"/>
                <a:gd name="T11" fmla="*/ 136 w 136"/>
                <a:gd name="T12" fmla="*/ 136 h 136"/>
              </a:gdLst>
              <a:ahLst/>
              <a:cxnLst>
                <a:cxn ang="T6">
                  <a:pos x="T0" y="T1"/>
                </a:cxn>
                <a:cxn ang="T7">
                  <a:pos x="T2" y="T3"/>
                </a:cxn>
                <a:cxn ang="T8">
                  <a:pos x="T4" y="T5"/>
                </a:cxn>
              </a:cxnLst>
              <a:rect l="T9" t="T10" r="T11" b="T12"/>
              <a:pathLst>
                <a:path w="136" h="136">
                  <a:moveTo>
                    <a:pt x="0" y="136"/>
                  </a:moveTo>
                  <a:cubicBezTo>
                    <a:pt x="33" y="125"/>
                    <a:pt x="67" y="114"/>
                    <a:pt x="90" y="91"/>
                  </a:cubicBezTo>
                  <a:cubicBezTo>
                    <a:pt x="113" y="68"/>
                    <a:pt x="124" y="34"/>
                    <a:pt x="1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8769" tIns="46160" rIns="88769" bIns="46160"/>
            <a:lstStyle/>
            <a:p>
              <a:pPr>
                <a:defRPr/>
              </a:pPr>
              <a:endParaRPr lang="en-CA" sz="2638">
                <a:latin typeface="Arial" panose="020B0604020202020204" pitchFamily="34" charset="0"/>
                <a:ea typeface="ＭＳ Ｐゴシック" panose="020B0600070205080204" pitchFamily="34" charset="-128"/>
              </a:endParaRPr>
            </a:p>
          </p:txBody>
        </p:sp>
      </p:grpSp>
      <p:grpSp>
        <p:nvGrpSpPr>
          <p:cNvPr id="5" name="Group 4"/>
          <p:cNvGrpSpPr>
            <a:grpSpLocks/>
          </p:cNvGrpSpPr>
          <p:nvPr/>
        </p:nvGrpSpPr>
        <p:grpSpPr bwMode="auto">
          <a:xfrm>
            <a:off x="2298809" y="1440061"/>
            <a:ext cx="1634450" cy="781693"/>
            <a:chOff x="2195512" y="1124744"/>
            <a:chExt cx="1656408" cy="792088"/>
          </a:xfrm>
        </p:grpSpPr>
        <p:sp>
          <p:nvSpPr>
            <p:cNvPr id="25614" name="AutoShape 29">
              <a:extLst>
                <a:ext uri="{FF2B5EF4-FFF2-40B4-BE49-F238E27FC236}">
                  <a16:creationId xmlns:a16="http://schemas.microsoft.com/office/drawing/2014/main" id="{D5C55E47-CA1B-4772-853F-58436CF00F15}"/>
                </a:ext>
              </a:extLst>
            </p:cNvPr>
            <p:cNvSpPr>
              <a:spLocks noChangeArrowheads="1"/>
            </p:cNvSpPr>
            <p:nvPr/>
          </p:nvSpPr>
          <p:spPr bwMode="auto">
            <a:xfrm flipH="1">
              <a:off x="2195512" y="1124744"/>
              <a:ext cx="1656408" cy="792088"/>
            </a:xfrm>
            <a:prstGeom prst="cloudCallout">
              <a:avLst>
                <a:gd name="adj1" fmla="val -43194"/>
                <a:gd name="adj2" fmla="val 81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8769" tIns="46160" rIns="88769" bIns="46160"/>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endParaRPr lang="en-US" altLang="en-US" sz="1776"/>
            </a:p>
          </p:txBody>
        </p:sp>
        <p:sp>
          <p:nvSpPr>
            <p:cNvPr id="25615" name="Text Box 30">
              <a:extLst>
                <a:ext uri="{FF2B5EF4-FFF2-40B4-BE49-F238E27FC236}">
                  <a16:creationId xmlns:a16="http://schemas.microsoft.com/office/drawing/2014/main" id="{8F16E9AB-8C3A-4E46-9E08-99041DE6409D}"/>
                </a:ext>
              </a:extLst>
            </p:cNvPr>
            <p:cNvSpPr txBox="1">
              <a:spLocks noChangeArrowheads="1"/>
            </p:cNvSpPr>
            <p:nvPr/>
          </p:nvSpPr>
          <p:spPr bwMode="auto">
            <a:xfrm>
              <a:off x="2555315" y="1268760"/>
              <a:ext cx="1023892" cy="38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8769" tIns="46160" rIns="88769" bIns="4616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1776"/>
                <a:t>E = mc</a:t>
              </a:r>
              <a:r>
                <a:rPr lang="en-US" altLang="en-US" sz="1776" baseline="30000"/>
                <a:t>2</a:t>
              </a:r>
            </a:p>
          </p:txBody>
        </p:sp>
      </p:grpSp>
    </p:spTree>
    <p:extLst>
      <p:ext uri="{BB962C8B-B14F-4D97-AF65-F5344CB8AC3E}">
        <p14:creationId xmlns:p14="http://schemas.microsoft.com/office/powerpoint/2010/main" val="156782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F04D1EF-E8D2-456E-8A08-EB40761B2B19}"/>
              </a:ext>
            </a:extLst>
          </p:cNvPr>
          <p:cNvSpPr>
            <a:spLocks noGrp="1"/>
          </p:cNvSpPr>
          <p:nvPr>
            <p:ph type="title"/>
          </p:nvPr>
        </p:nvSpPr>
        <p:spPr/>
        <p:txBody>
          <a:bodyPr/>
          <a:lstStyle/>
          <a:p>
            <a:pPr>
              <a:defRPr/>
            </a:pPr>
            <a:r>
              <a:rPr lang="en-US" altLang="en-US" sz="3156" dirty="0" err="1">
                <a:ea typeface="ＭＳ Ｐゴシック" panose="020B0600070205080204" pitchFamily="34" charset="-128"/>
              </a:rPr>
              <a:t>Mosso</a:t>
            </a:r>
            <a:r>
              <a:rPr lang="en-US" altLang="en-US" sz="3156" dirty="0">
                <a:ea typeface="ＭＳ Ｐゴシック" panose="020B0600070205080204" pitchFamily="34" charset="-128"/>
              </a:rPr>
              <a:t> Revisited</a:t>
            </a:r>
          </a:p>
        </p:txBody>
      </p:sp>
      <p:pic>
        <p:nvPicPr>
          <p:cNvPr id="13315" name="Picture 2" descr="Screen Shot 2014-09-14 at 11.12.24 PM.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0884" y="1074829"/>
            <a:ext cx="7678117" cy="400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Screen Shot 2014-09-14 at 11.21.16 PM.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53996" y="5275814"/>
            <a:ext cx="2662387" cy="119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11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B1EB7D2C-F0C7-4FF2-BA18-952FEE2F74F1}"/>
              </a:ext>
            </a:extLst>
          </p:cNvPr>
          <p:cNvSpPr>
            <a:spLocks noGrp="1" noChangeArrowheads="1"/>
          </p:cNvSpPr>
          <p:nvPr>
            <p:ph type="title" idx="4294967295"/>
          </p:nvPr>
        </p:nvSpPr>
        <p:spPr>
          <a:xfrm>
            <a:off x="204926" y="290051"/>
            <a:ext cx="8699443" cy="577979"/>
          </a:xfrm>
        </p:spPr>
        <p:txBody>
          <a:bodyPr/>
          <a:lstStyle/>
          <a:p>
            <a:pPr eaLnBrk="1" hangingPunct="1">
              <a:defRPr/>
            </a:pPr>
            <a:r>
              <a:rPr lang="en-US" altLang="en-US" sz="3156">
                <a:ea typeface="ＭＳ Ｐゴシック" panose="020B0600070205080204" pitchFamily="34" charset="-128"/>
              </a:rPr>
              <a:t>The Man Who Could Hear His Brain</a:t>
            </a:r>
          </a:p>
        </p:txBody>
      </p:sp>
      <p:sp>
        <p:nvSpPr>
          <p:cNvPr id="28675" name="Text Box 4">
            <a:extLst>
              <a:ext uri="{FF2B5EF4-FFF2-40B4-BE49-F238E27FC236}">
                <a16:creationId xmlns:a16="http://schemas.microsoft.com/office/drawing/2014/main" id="{1B3C93F5-E31C-4726-82B7-BDCEACBCDD98}"/>
              </a:ext>
            </a:extLst>
          </p:cNvPr>
          <p:cNvSpPr txBox="1">
            <a:spLocks noChangeArrowheads="1"/>
          </p:cNvSpPr>
          <p:nvPr/>
        </p:nvSpPr>
        <p:spPr bwMode="auto">
          <a:xfrm>
            <a:off x="877547" y="4707309"/>
            <a:ext cx="7509549" cy="136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r>
              <a:rPr lang="en-US" altLang="en-US" sz="2762"/>
              <a:t>Walter K, 1927</a:t>
            </a:r>
          </a:p>
          <a:p>
            <a:pPr algn="ctr">
              <a:spcBef>
                <a:spcPct val="0"/>
              </a:spcBef>
              <a:buFontTx/>
              <a:buNone/>
              <a:defRPr/>
            </a:pPr>
            <a:r>
              <a:rPr lang="en-US" altLang="en-US" sz="2762"/>
              <a:t>Whenever he opened his eyes, a gurgling sound could be heard at the back of his skull</a:t>
            </a:r>
          </a:p>
        </p:txBody>
      </p:sp>
      <p:pic>
        <p:nvPicPr>
          <p:cNvPr id="2" name="Picture 1">
            <a:extLst>
              <a:ext uri="{FF2B5EF4-FFF2-40B4-BE49-F238E27FC236}">
                <a16:creationId xmlns:a16="http://schemas.microsoft.com/office/drawing/2014/main" id="{DE823881-68A6-6148-A953-D3D2B47CD573}"/>
              </a:ext>
            </a:extLst>
          </p:cNvPr>
          <p:cNvPicPr>
            <a:picLocks noChangeAspect="1"/>
          </p:cNvPicPr>
          <p:nvPr/>
        </p:nvPicPr>
        <p:blipFill>
          <a:blip r:embed="rId3"/>
          <a:stretch>
            <a:fillRect/>
          </a:stretch>
        </p:blipFill>
        <p:spPr>
          <a:xfrm>
            <a:off x="2699792" y="1052736"/>
            <a:ext cx="4104456" cy="3416798"/>
          </a:xfrm>
          <a:prstGeom prst="rect">
            <a:avLst/>
          </a:prstGeom>
        </p:spPr>
      </p:pic>
      <p:sp>
        <p:nvSpPr>
          <p:cNvPr id="4" name="TextBox 3">
            <a:extLst>
              <a:ext uri="{FF2B5EF4-FFF2-40B4-BE49-F238E27FC236}">
                <a16:creationId xmlns:a16="http://schemas.microsoft.com/office/drawing/2014/main" id="{B8EF8AD9-6607-6842-84EF-3BBFC62307A2}"/>
              </a:ext>
            </a:extLst>
          </p:cNvPr>
          <p:cNvSpPr txBox="1"/>
          <p:nvPr/>
        </p:nvSpPr>
        <p:spPr>
          <a:xfrm>
            <a:off x="204926" y="6374955"/>
            <a:ext cx="4172937" cy="369332"/>
          </a:xfrm>
          <a:prstGeom prst="rect">
            <a:avLst/>
          </a:prstGeom>
          <a:noFill/>
        </p:spPr>
        <p:txBody>
          <a:bodyPr wrap="none" rtlCol="0">
            <a:spAutoFit/>
          </a:bodyPr>
          <a:lstStyle/>
          <a:p>
            <a:r>
              <a:rPr lang="en-US" sz="1800" i="1" dirty="0"/>
              <a:t>Fulton, 1928, reported in </a:t>
            </a:r>
            <a:r>
              <a:rPr lang="en-US" sz="1800" i="1" dirty="0" err="1">
                <a:hlinkClick r:id="rId4"/>
              </a:rPr>
              <a:t>Raichle</a:t>
            </a:r>
            <a:r>
              <a:rPr lang="en-US" sz="1800" i="1" dirty="0">
                <a:hlinkClick r:id="rId4"/>
              </a:rPr>
              <a:t>, 2008</a:t>
            </a:r>
            <a:endParaRPr lang="en-US" sz="1800" i="1" dirty="0"/>
          </a:p>
        </p:txBody>
      </p:sp>
    </p:spTree>
    <p:extLst>
      <p:ext uri="{BB962C8B-B14F-4D97-AF65-F5344CB8AC3E}">
        <p14:creationId xmlns:p14="http://schemas.microsoft.com/office/powerpoint/2010/main" val="11205793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85800" y="-11113"/>
            <a:ext cx="7772400" cy="954088"/>
          </a:xfrm>
        </p:spPr>
        <p:txBody>
          <a:bodyPr/>
          <a:lstStyle/>
          <a:p>
            <a:r>
              <a:rPr lang="en-US" altLang="x-none">
                <a:ea typeface="ＭＳ Ｐゴシック" charset="-128"/>
              </a:rPr>
              <a:t>Functional Brain Imaging: PET</a:t>
            </a:r>
            <a:br>
              <a:rPr lang="en-US" altLang="x-none">
                <a:ea typeface="ＭＳ Ｐゴシック" charset="-128"/>
              </a:rPr>
            </a:br>
            <a:r>
              <a:rPr lang="en-US" altLang="x-none" sz="2400">
                <a:solidFill>
                  <a:srgbClr val="FFFFFF"/>
                </a:solidFill>
                <a:ea typeface="ＭＳ Ｐゴシック" charset="-128"/>
              </a:rPr>
              <a:t>Positron Emission Tomography</a:t>
            </a:r>
            <a:endParaRPr lang="en-US" altLang="x-none">
              <a:solidFill>
                <a:srgbClr val="FFFFFF"/>
              </a:solidFill>
              <a:ea typeface="ＭＳ Ｐゴシック" charset="-128"/>
            </a:endParaRPr>
          </a:p>
        </p:txBody>
      </p:sp>
      <p:sp>
        <p:nvSpPr>
          <p:cNvPr id="55298" name="Rectangle 3"/>
          <p:cNvSpPr txBox="1">
            <a:spLocks noChangeArrowheads="1"/>
          </p:cNvSpPr>
          <p:nvPr/>
        </p:nvSpPr>
        <p:spPr bwMode="auto">
          <a:xfrm>
            <a:off x="125413" y="4389438"/>
            <a:ext cx="8893175"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spAutoFit/>
          </a:bodyPr>
          <a:lstStyle>
            <a:lvl1pPr marL="3429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90000"/>
              </a:lnSpc>
              <a:spcBef>
                <a:spcPct val="20000"/>
              </a:spcBef>
              <a:buFontTx/>
              <a:buChar char="•"/>
            </a:pPr>
            <a:r>
              <a:rPr lang="en-US" altLang="x-none" dirty="0">
                <a:latin typeface="Arial" charset="0"/>
              </a:rPr>
              <a:t>subject is given a radioactively tagged substance (e.g., sugar or water)</a:t>
            </a:r>
          </a:p>
          <a:p>
            <a:pPr>
              <a:lnSpc>
                <a:spcPct val="90000"/>
              </a:lnSpc>
              <a:spcBef>
                <a:spcPct val="20000"/>
              </a:spcBef>
              <a:buFontTx/>
              <a:buChar char="•"/>
            </a:pPr>
            <a:r>
              <a:rPr lang="en-US" altLang="x-none" dirty="0">
                <a:latin typeface="Arial" charset="0"/>
              </a:rPr>
              <a:t>compute the locations of decaying radioisotopes that emit gamma rays</a:t>
            </a:r>
          </a:p>
          <a:p>
            <a:pPr>
              <a:lnSpc>
                <a:spcPct val="90000"/>
              </a:lnSpc>
              <a:spcBef>
                <a:spcPct val="20000"/>
              </a:spcBef>
              <a:buFontTx/>
              <a:buChar char="•"/>
            </a:pPr>
            <a:r>
              <a:rPr lang="en-US" altLang="x-none" dirty="0">
                <a:latin typeface="Arial" charset="0"/>
              </a:rPr>
              <a:t>infer higher regional cerebral blood flow in areas that emit many positrons</a:t>
            </a:r>
          </a:p>
        </p:txBody>
      </p:sp>
      <p:pic>
        <p:nvPicPr>
          <p:cNvPr id="55299" name="Picture 5" descr="HPD_brainP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2800" y="1189038"/>
            <a:ext cx="27432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descr="P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112838"/>
            <a:ext cx="26749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uesc_09_img05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1570038"/>
            <a:ext cx="228600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x-none">
                <a:ea typeface="ＭＳ Ｐゴシック" charset="-128"/>
              </a:rPr>
              <a:t>Subtracting Activation</a:t>
            </a:r>
          </a:p>
        </p:txBody>
      </p:sp>
      <p:pic>
        <p:nvPicPr>
          <p:cNvPr id="86018" name="Picture 3" descr="BioPsych7e-Box-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088" y="836613"/>
            <a:ext cx="7345362"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95937" y="980728"/>
            <a:ext cx="4207296" cy="646331"/>
          </a:xfrm>
          <a:prstGeom prst="rect">
            <a:avLst/>
          </a:prstGeom>
          <a:noFill/>
        </p:spPr>
        <p:txBody>
          <a:bodyPr wrap="square" rtlCol="0">
            <a:spAutoFit/>
          </a:bodyPr>
          <a:lstStyle/>
          <a:p>
            <a:pPr algn="ctr"/>
            <a:r>
              <a:rPr lang="en-US" sz="1800" dirty="0">
                <a:latin typeface="+mj-lt"/>
              </a:rPr>
              <a:t>This shows PET but the same approach is used in fMRI</a:t>
            </a:r>
          </a:p>
        </p:txBody>
      </p:sp>
      <p:sp>
        <p:nvSpPr>
          <p:cNvPr id="3" name="Rectangle 2">
            <a:extLst>
              <a:ext uri="{FF2B5EF4-FFF2-40B4-BE49-F238E27FC236}">
                <a16:creationId xmlns:a16="http://schemas.microsoft.com/office/drawing/2014/main" id="{0B3D4A6E-F71C-0440-9C7A-FB25F936670C}"/>
              </a:ext>
            </a:extLst>
          </p:cNvPr>
          <p:cNvSpPr/>
          <p:nvPr/>
        </p:nvSpPr>
        <p:spPr bwMode="auto">
          <a:xfrm>
            <a:off x="940767" y="4077072"/>
            <a:ext cx="7231683" cy="22322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95300" marR="0" indent="-49530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926CBD7D-8630-5E41-BCA3-95D6C4015603}"/>
              </a:ext>
            </a:extLst>
          </p:cNvPr>
          <p:cNvSpPr/>
          <p:nvPr/>
        </p:nvSpPr>
        <p:spPr bwMode="auto">
          <a:xfrm>
            <a:off x="3347865" y="2136581"/>
            <a:ext cx="2880320" cy="22322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95300" marR="0" indent="-49530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9CA664AA-6231-FE45-BA82-8FBB11023A12}"/>
              </a:ext>
            </a:extLst>
          </p:cNvPr>
          <p:cNvSpPr/>
          <p:nvPr/>
        </p:nvSpPr>
        <p:spPr bwMode="auto">
          <a:xfrm>
            <a:off x="2051720" y="2672329"/>
            <a:ext cx="288032" cy="107196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95300" marR="0" indent="-49530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78685581"/>
      </p:ext>
    </p:extLst>
  </p:cSld>
  <p:clrMapOvr>
    <a:masterClrMapping/>
  </p:clrMapOvr>
</p:sld>
</file>

<file path=ppt/theme/theme1.xml><?xml version="1.0" encoding="utf-8"?>
<a:theme xmlns:a="http://schemas.openxmlformats.org/drawingml/2006/main" name="Default Design">
  <a:themeElements>
    <a:clrScheme name="">
      <a:dk1>
        <a:srgbClr val="808080"/>
      </a:dk1>
      <a:lt1>
        <a:srgbClr val="FFFFFF"/>
      </a:lt1>
      <a:dk2>
        <a:srgbClr val="000099"/>
      </a:dk2>
      <a:lt2>
        <a:srgbClr val="FFFF00"/>
      </a:lt2>
      <a:accent1>
        <a:srgbClr val="00CC99"/>
      </a:accent1>
      <a:accent2>
        <a:srgbClr val="3333CC"/>
      </a:accent2>
      <a:accent3>
        <a:srgbClr val="AAAACA"/>
      </a:accent3>
      <a:accent4>
        <a:srgbClr val="DADAD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95300" marR="0" indent="-495300" algn="l" defTabSz="914400" rtl="0" eaLnBrk="1" fontAlgn="base" latinLnBrk="0" hangingPunct="1">
          <a:lnSpc>
            <a:spcPct val="100000"/>
          </a:lnSpc>
          <a:spcBef>
            <a:spcPct val="0"/>
          </a:spcBef>
          <a:spcAft>
            <a:spcPct val="0"/>
          </a:spcAft>
          <a:buClrTx/>
          <a:buSzTx/>
          <a:buFontTx/>
          <a:buNone/>
          <a:tabLst/>
          <a:defRPr kumimoji="0" lang="en-CA"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95300" marR="0" indent="-495300" algn="l" defTabSz="914400" rtl="0" eaLnBrk="1" fontAlgn="base" latinLnBrk="0" hangingPunct="1">
          <a:lnSpc>
            <a:spcPct val="100000"/>
          </a:lnSpc>
          <a:spcBef>
            <a:spcPct val="0"/>
          </a:spcBef>
          <a:spcAft>
            <a:spcPct val="0"/>
          </a:spcAft>
          <a:buClrTx/>
          <a:buSzTx/>
          <a:buFontTx/>
          <a:buNone/>
          <a:tabLst/>
          <a:defRPr kumimoji="0" lang="en-CA" sz="2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emplate>
  <TotalTime>4588</TotalTime>
  <Words>1396</Words>
  <Application>Microsoft Macintosh PowerPoint</Application>
  <PresentationFormat>On-screen Show (4:3)</PresentationFormat>
  <Paragraphs>175</Paragraphs>
  <Slides>29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Comic Sans MS</vt:lpstr>
      <vt:lpstr>Times</vt:lpstr>
      <vt:lpstr>Times New Roman</vt:lpstr>
      <vt:lpstr>Default Design</vt:lpstr>
      <vt:lpstr>Basics of Neuroimaging </vt:lpstr>
      <vt:lpstr>General Intro to fMRI (and fNIRS)</vt:lpstr>
      <vt:lpstr>The First “Brain Imaging Experiment” (1884)</vt:lpstr>
      <vt:lpstr>The First “Brain Imaging Experiment” (1884)</vt:lpstr>
      <vt:lpstr>The First “Brain Imaging Experiment” (1884)</vt:lpstr>
      <vt:lpstr>Mosso Revisited</vt:lpstr>
      <vt:lpstr>The Man Who Could Hear His Brain</vt:lpstr>
      <vt:lpstr>Functional Brain Imaging: PET Positron Emission Tomography</vt:lpstr>
      <vt:lpstr>Subtracting Activation</vt:lpstr>
      <vt:lpstr>Subtracting Activation</vt:lpstr>
      <vt:lpstr>Subtracting Activation</vt:lpstr>
      <vt:lpstr>Subtracting Activation</vt:lpstr>
      <vt:lpstr>Pros and Cons of PET</vt:lpstr>
      <vt:lpstr>1970s: Anatomical MRI</vt:lpstr>
      <vt:lpstr>Magnetic Resonance Imaging</vt:lpstr>
      <vt:lpstr>Magnetic Resonance Imaging</vt:lpstr>
      <vt:lpstr>Magnetic Resonance Imaging</vt:lpstr>
      <vt:lpstr>MRI Scanner: Three Key Components</vt:lpstr>
      <vt:lpstr>12- vs. 32-channel coil</vt:lpstr>
      <vt:lpstr>MRI vs. fMRI</vt:lpstr>
      <vt:lpstr>1992: Functional MRI</vt:lpstr>
      <vt:lpstr>fMRI Setup</vt:lpstr>
      <vt:lpstr>PET vs. fMRI</vt:lpstr>
      <vt:lpstr>The Rise of fMRI</vt:lpstr>
      <vt:lpstr>Bare Bones Basics of BOLD</vt:lpstr>
      <vt:lpstr>Deoxygenated Blood  Signal Loss</vt:lpstr>
      <vt:lpstr>Hemoglobin</vt:lpstr>
      <vt:lpstr>BOLD Time Course Blood Oxygenation Level-Dependent Signal</vt:lpstr>
      <vt:lpstr>Stimulus to BOLD</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Variability of HRF</dc:title>
  <dc:creator>jculham</dc:creator>
  <cp:lastModifiedBy>Jody Culham</cp:lastModifiedBy>
  <cp:revision>315</cp:revision>
  <dcterms:created xsi:type="dcterms:W3CDTF">2001-12-18T03:45:32Z</dcterms:created>
  <dcterms:modified xsi:type="dcterms:W3CDTF">2020-09-16T22:27:31Z</dcterms:modified>
</cp:coreProperties>
</file>