
<file path=[Content_Types].xml><?xml version="1.0" encoding="utf-8"?>
<Types xmlns="http://schemas.openxmlformats.org/package/2006/content-types">
  <Default Extension="xml" ContentType="application/xml"/>
  <Default Extension="WAV" ContentType="audio/x-wav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04"/>
  </p:notesMasterIdLst>
  <p:handoutMasterIdLst>
    <p:handoutMasterId r:id="rId105"/>
  </p:handoutMasterIdLst>
  <p:sldIdLst>
    <p:sldId id="660" r:id="rId3"/>
    <p:sldId id="775" r:id="rId4"/>
    <p:sldId id="720" r:id="rId5"/>
    <p:sldId id="721" r:id="rId6"/>
    <p:sldId id="722" r:id="rId7"/>
    <p:sldId id="723" r:id="rId8"/>
    <p:sldId id="724" r:id="rId9"/>
    <p:sldId id="725" r:id="rId10"/>
    <p:sldId id="726" r:id="rId11"/>
    <p:sldId id="727" r:id="rId12"/>
    <p:sldId id="729" r:id="rId13"/>
    <p:sldId id="730" r:id="rId14"/>
    <p:sldId id="731" r:id="rId15"/>
    <p:sldId id="732" r:id="rId16"/>
    <p:sldId id="733" r:id="rId17"/>
    <p:sldId id="734" r:id="rId18"/>
    <p:sldId id="735" r:id="rId19"/>
    <p:sldId id="736" r:id="rId20"/>
    <p:sldId id="737" r:id="rId21"/>
    <p:sldId id="738" r:id="rId22"/>
    <p:sldId id="739" r:id="rId23"/>
    <p:sldId id="740" r:id="rId24"/>
    <p:sldId id="741" r:id="rId25"/>
    <p:sldId id="742" r:id="rId26"/>
    <p:sldId id="743" r:id="rId27"/>
    <p:sldId id="744" r:id="rId28"/>
    <p:sldId id="745" r:id="rId29"/>
    <p:sldId id="746" r:id="rId30"/>
    <p:sldId id="747" r:id="rId31"/>
    <p:sldId id="748" r:id="rId32"/>
    <p:sldId id="749" r:id="rId33"/>
    <p:sldId id="662" r:id="rId34"/>
    <p:sldId id="663" r:id="rId35"/>
    <p:sldId id="664" r:id="rId36"/>
    <p:sldId id="665" r:id="rId37"/>
    <p:sldId id="666" r:id="rId38"/>
    <p:sldId id="705" r:id="rId39"/>
    <p:sldId id="667" r:id="rId40"/>
    <p:sldId id="668" r:id="rId41"/>
    <p:sldId id="669" r:id="rId42"/>
    <p:sldId id="670" r:id="rId43"/>
    <p:sldId id="671" r:id="rId44"/>
    <p:sldId id="672" r:id="rId45"/>
    <p:sldId id="673" r:id="rId46"/>
    <p:sldId id="674" r:id="rId47"/>
    <p:sldId id="675" r:id="rId48"/>
    <p:sldId id="676" r:id="rId49"/>
    <p:sldId id="716" r:id="rId50"/>
    <p:sldId id="717" r:id="rId51"/>
    <p:sldId id="763" r:id="rId52"/>
    <p:sldId id="678" r:id="rId53"/>
    <p:sldId id="765" r:id="rId54"/>
    <p:sldId id="764" r:id="rId55"/>
    <p:sldId id="766" r:id="rId56"/>
    <p:sldId id="754" r:id="rId57"/>
    <p:sldId id="753" r:id="rId58"/>
    <p:sldId id="755" r:id="rId59"/>
    <p:sldId id="758" r:id="rId60"/>
    <p:sldId id="756" r:id="rId61"/>
    <p:sldId id="682" r:id="rId62"/>
    <p:sldId id="683" r:id="rId63"/>
    <p:sldId id="684" r:id="rId64"/>
    <p:sldId id="685" r:id="rId65"/>
    <p:sldId id="686" r:id="rId66"/>
    <p:sldId id="687" r:id="rId67"/>
    <p:sldId id="688" r:id="rId68"/>
    <p:sldId id="679" r:id="rId69"/>
    <p:sldId id="710" r:id="rId70"/>
    <p:sldId id="776" r:id="rId71"/>
    <p:sldId id="777" r:id="rId72"/>
    <p:sldId id="715" r:id="rId73"/>
    <p:sldId id="691" r:id="rId74"/>
    <p:sldId id="692" r:id="rId75"/>
    <p:sldId id="760" r:id="rId76"/>
    <p:sldId id="759" r:id="rId77"/>
    <p:sldId id="762" r:id="rId78"/>
    <p:sldId id="695" r:id="rId79"/>
    <p:sldId id="696" r:id="rId80"/>
    <p:sldId id="761" r:id="rId81"/>
    <p:sldId id="697" r:id="rId82"/>
    <p:sldId id="698" r:id="rId83"/>
    <p:sldId id="694" r:id="rId84"/>
    <p:sldId id="752" r:id="rId85"/>
    <p:sldId id="769" r:id="rId86"/>
    <p:sldId id="770" r:id="rId87"/>
    <p:sldId id="771" r:id="rId88"/>
    <p:sldId id="680" r:id="rId89"/>
    <p:sldId id="681" r:id="rId90"/>
    <p:sldId id="772" r:id="rId91"/>
    <p:sldId id="773" r:id="rId92"/>
    <p:sldId id="774" r:id="rId93"/>
    <p:sldId id="701" r:id="rId94"/>
    <p:sldId id="704" r:id="rId95"/>
    <p:sldId id="702" r:id="rId96"/>
    <p:sldId id="703" r:id="rId97"/>
    <p:sldId id="699" r:id="rId98"/>
    <p:sldId id="700" r:id="rId99"/>
    <p:sldId id="706" r:id="rId100"/>
    <p:sldId id="707" r:id="rId101"/>
    <p:sldId id="708" r:id="rId102"/>
    <p:sldId id="709" r:id="rId103"/>
  </p:sldIdLst>
  <p:sldSz cx="9144000" cy="6858000" type="screen4x3"/>
  <p:notesSz cx="7315200" cy="9601200"/>
  <p:defaultTextStyle>
    <a:defPPr>
      <a:defRPr lang="en-CA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65">
          <p15:clr>
            <a:srgbClr val="A4A3A4"/>
          </p15:clr>
        </p15:guide>
        <p15:guide id="2" pos="376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CCFFFF"/>
    <a:srgbClr val="808080"/>
    <a:srgbClr val="FF3300"/>
    <a:srgbClr val="000000"/>
    <a:srgbClr val="FFCC66"/>
    <a:srgbClr val="00FF00"/>
    <a:srgbClr val="008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578"/>
  </p:normalViewPr>
  <p:slideViewPr>
    <p:cSldViewPr>
      <p:cViewPr varScale="1">
        <p:scale>
          <a:sx n="108" d="100"/>
          <a:sy n="108" d="100"/>
        </p:scale>
        <p:origin x="560" y="200"/>
      </p:cViewPr>
      <p:guideLst>
        <p:guide orient="horz" pos="3765"/>
        <p:guide pos="37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31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99.xml"/><Relationship Id="rId102" Type="http://schemas.openxmlformats.org/officeDocument/2006/relationships/slide" Target="slides/slide100.xml"/><Relationship Id="rId103" Type="http://schemas.openxmlformats.org/officeDocument/2006/relationships/slide" Target="slides/slide101.xml"/><Relationship Id="rId104" Type="http://schemas.openxmlformats.org/officeDocument/2006/relationships/notesMaster" Target="notesMasters/notesMaster1.xml"/><Relationship Id="rId105" Type="http://schemas.openxmlformats.org/officeDocument/2006/relationships/handoutMaster" Target="handoutMasters/handoutMaster1.xml"/><Relationship Id="rId106" Type="http://schemas.openxmlformats.org/officeDocument/2006/relationships/presProps" Target="presProps.xml"/><Relationship Id="rId107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8" Type="http://schemas.openxmlformats.org/officeDocument/2006/relationships/theme" Target="theme/theme1.xml"/><Relationship Id="rId109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00" Type="http://schemas.openxmlformats.org/officeDocument/2006/relationships/slide" Target="slides/slide98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174BDA07-3A55-7545-8843-A55766E57AD0}" type="slidenum">
              <a:rPr lang="en-CA" altLang="x-none"/>
              <a:pPr/>
              <a:t>‹#›</a:t>
            </a:fld>
            <a:endParaRPr lang="en-CA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4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4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4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4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fld id="{0B2CAB04-E25D-754A-9F81-4DFAB200E208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540ECCD-7654-F344-A180-8B7899C14392}" type="slidenum">
              <a:rPr lang="en-US" altLang="x-none" sz="1200">
                <a:latin typeface="Times New Roman" charset="0"/>
              </a:rPr>
              <a:pPr eaLnBrk="1" hangingPunct="1"/>
              <a:t>1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286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E7525B0E-0E29-0E4F-BCEE-6ADA881430BD}" type="slidenum">
              <a:rPr lang="en-US" altLang="x-none" sz="1300">
                <a:solidFill>
                  <a:srgbClr val="000000"/>
                </a:solidFill>
              </a:rPr>
              <a:pPr eaLnBrk="1" hangingPunct="1"/>
              <a:t>10</a:t>
            </a:fld>
            <a:endParaRPr lang="en-US" altLang="x-none" sz="1300">
              <a:solidFill>
                <a:srgbClr val="000000"/>
              </a:solidFill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566738"/>
            <a:ext cx="5102225" cy="3827462"/>
          </a:xfrm>
          <a:solidFill>
            <a:srgbClr val="FFFFFF"/>
          </a:solidFill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4163" cy="431641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x-non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566738"/>
            <a:ext cx="5102225" cy="3827462"/>
          </a:xfrm>
          <a:solidFill>
            <a:srgbClr val="FFFFFF"/>
          </a:solidFill>
          <a:ln/>
        </p:spPr>
      </p:sp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4163" cy="431641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x-non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566738"/>
            <a:ext cx="5102225" cy="3827462"/>
          </a:xfrm>
          <a:solidFill>
            <a:srgbClr val="FFFFFF"/>
          </a:solidFill>
          <a:ln/>
        </p:spPr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4163" cy="431641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x-non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566738"/>
            <a:ext cx="5102225" cy="3827462"/>
          </a:xfrm>
          <a:solidFill>
            <a:srgbClr val="FFFFFF"/>
          </a:solidFill>
          <a:ln/>
        </p:spPr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4163" cy="431641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x-non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3022482-398C-1941-BD1F-DCDB9D8DA493}" type="slidenum">
              <a:rPr lang="en-US" altLang="x-none" sz="1300"/>
              <a:pPr eaLnBrk="1" hangingPunct="1"/>
              <a:t>2</a:t>
            </a:fld>
            <a:endParaRPr lang="en-US" altLang="x-none" sz="130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07742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566738"/>
            <a:ext cx="5102225" cy="3827462"/>
          </a:xfrm>
          <a:solidFill>
            <a:srgbClr val="FFFFFF"/>
          </a:solidFill>
          <a:ln/>
        </p:spPr>
      </p:sp>
      <p:sp>
        <p:nvSpPr>
          <p:cNvPr id="757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4163" cy="431641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x-non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566738"/>
            <a:ext cx="5102225" cy="3827462"/>
          </a:xfrm>
          <a:solidFill>
            <a:srgbClr val="FFFFFF"/>
          </a:solidFill>
          <a:ln/>
        </p:spPr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4163" cy="431641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x-non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566738"/>
            <a:ext cx="5102225" cy="3827462"/>
          </a:xfrm>
          <a:solidFill>
            <a:srgbClr val="FFFFFF"/>
          </a:solidFill>
          <a:ln/>
        </p:spPr>
      </p:sp>
      <p:sp>
        <p:nvSpPr>
          <p:cNvPr id="798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4163" cy="431641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x-non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566738"/>
            <a:ext cx="5102225" cy="3827462"/>
          </a:xfrm>
          <a:solidFill>
            <a:srgbClr val="FFFFFF"/>
          </a:solidFill>
          <a:ln/>
        </p:spPr>
      </p:sp>
      <p:sp>
        <p:nvSpPr>
          <p:cNvPr id="819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4163" cy="431641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x-non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566738"/>
            <a:ext cx="5102225" cy="3827462"/>
          </a:xfrm>
          <a:solidFill>
            <a:srgbClr val="FFFFFF"/>
          </a:solidFill>
          <a:ln/>
        </p:spPr>
      </p:sp>
      <p:sp>
        <p:nvSpPr>
          <p:cNvPr id="839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4163" cy="431641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x-non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BAC6567-2AEF-CD48-80E9-9A6DC4A39DCE}" type="slidenum">
              <a:rPr lang="en-US" altLang="x-none" sz="1300">
                <a:solidFill>
                  <a:srgbClr val="000000"/>
                </a:solidFill>
              </a:rPr>
              <a:pPr eaLnBrk="1" hangingPunct="1"/>
              <a:t>29</a:t>
            </a:fld>
            <a:endParaRPr lang="en-US" altLang="x-none" sz="1300">
              <a:solidFill>
                <a:srgbClr val="000000"/>
              </a:solidFill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EA28733-B3D1-1B47-BC10-BAAF450AE106}" type="slidenum">
              <a:rPr lang="en-US" altLang="x-none" sz="1300">
                <a:solidFill>
                  <a:srgbClr val="000000"/>
                </a:solidFill>
              </a:rPr>
              <a:pPr eaLnBrk="1" hangingPunct="1"/>
              <a:t>3</a:t>
            </a:fld>
            <a:endParaRPr lang="en-US" altLang="x-none" sz="1300">
              <a:solidFill>
                <a:srgbClr val="000000"/>
              </a:solidFill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A400324-F1DC-1D4E-A4FE-3421F4EE7595}" type="slidenum">
              <a:rPr lang="en-US" altLang="x-none" sz="1200">
                <a:latin typeface="Times New Roman" charset="0"/>
              </a:rPr>
              <a:pPr eaLnBrk="1" hangingPunct="1"/>
              <a:t>32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4275993-9260-7A46-A99A-0574CB2875B5}" type="slidenum">
              <a:rPr lang="en-US" altLang="x-none" sz="1200">
                <a:latin typeface="Times New Roman" charset="0"/>
              </a:rPr>
              <a:pPr eaLnBrk="1" hangingPunct="1"/>
              <a:t>33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942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3CB4683-459B-5344-8A32-A8E59F69518C}" type="slidenum">
              <a:rPr lang="en-US" altLang="x-none" sz="1200">
                <a:latin typeface="Times New Roman" charset="0"/>
              </a:rPr>
              <a:pPr eaLnBrk="1" hangingPunct="1"/>
              <a:t>34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96258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A6C28D1E-2179-2142-BED4-C2E05E157590}" type="slidenum">
              <a:rPr lang="en-US" altLang="x-none" sz="1300"/>
              <a:pPr algn="r" eaLnBrk="1" hangingPunct="1"/>
              <a:t>34</a:t>
            </a:fld>
            <a:endParaRPr lang="en-US" altLang="x-none" sz="13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61" tIns="48331" rIns="96661" bIns="48331"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E5E004D-F6F2-8241-A8E6-9193582A3DA3}" type="slidenum">
              <a:rPr lang="en-US" altLang="x-none" sz="1200">
                <a:latin typeface="Times New Roman" charset="0"/>
              </a:rPr>
              <a:pPr eaLnBrk="1" hangingPunct="1"/>
              <a:t>35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0C5988A1-DE9D-D64D-A423-FA38F3C31A25}" type="slidenum">
              <a:rPr lang="en-US" altLang="x-none" sz="1300"/>
              <a:pPr algn="r" eaLnBrk="1" hangingPunct="1"/>
              <a:t>35</a:t>
            </a:fld>
            <a:endParaRPr lang="en-US" altLang="x-none" sz="130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61" tIns="48331" rIns="96661" bIns="48331"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ECE9BD3-2DFB-8443-8C83-6B83F3257A97}" type="slidenum">
              <a:rPr lang="en-US" altLang="x-none" sz="1200">
                <a:latin typeface="Times New Roman" charset="0"/>
              </a:rPr>
              <a:pPr eaLnBrk="1" hangingPunct="1"/>
              <a:t>36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100354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E5EC7A7A-3888-ED4F-BC8F-D44BCC25D467}" type="slidenum">
              <a:rPr lang="en-US" altLang="x-none" sz="1300"/>
              <a:pPr algn="r" eaLnBrk="1" hangingPunct="1"/>
              <a:t>36</a:t>
            </a:fld>
            <a:endParaRPr lang="en-US" altLang="x-none" sz="130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61" tIns="48331" rIns="96661" bIns="48331"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E62D541-A5CC-2244-890A-A1BD74FBD727}" type="slidenum">
              <a:rPr lang="en-US" altLang="x-none" sz="1200">
                <a:latin typeface="Times New Roman" charset="0"/>
              </a:rPr>
              <a:pPr eaLnBrk="1" hangingPunct="1"/>
              <a:t>37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9F19D01-CE20-B64C-8BD2-1760A6F93087}" type="slidenum">
              <a:rPr lang="en-US" altLang="x-none" sz="1200">
                <a:latin typeface="Times New Roman" charset="0"/>
              </a:rPr>
              <a:pPr eaLnBrk="1" hangingPunct="1"/>
              <a:t>38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1044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16CEFB5-9E21-6242-80BA-7E303ECD7DD0}" type="slidenum">
              <a:rPr lang="en-US" altLang="x-none" sz="1200">
                <a:latin typeface="Times New Roman" charset="0"/>
              </a:rPr>
              <a:pPr eaLnBrk="1" hangingPunct="1"/>
              <a:t>39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106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3C3BD8E-6B83-6F49-A89B-3AD8F22ED9E4}" type="slidenum">
              <a:rPr lang="en-US" altLang="x-none" sz="1200">
                <a:latin typeface="Times New Roman" charset="0"/>
              </a:rPr>
              <a:pPr eaLnBrk="1" hangingPunct="1"/>
              <a:t>40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1085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E88AA1E-D1A8-6447-8B5F-2AC2E9F8330B}" type="slidenum">
              <a:rPr lang="en-US" altLang="x-none" sz="1200">
                <a:latin typeface="Times New Roman" charset="0"/>
              </a:rPr>
              <a:pPr eaLnBrk="1" hangingPunct="1"/>
              <a:t>41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1105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E33F012E-E5F8-6043-A53B-2780ABCC3BDB}" type="slidenum">
              <a:rPr lang="en-US" altLang="x-none" sz="1200">
                <a:latin typeface="Times New Roman" charset="0"/>
              </a:rPr>
              <a:pPr eaLnBrk="1" hangingPunct="1"/>
              <a:t>42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1126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3A52067-1309-E341-9149-C59841AE0F5C}" type="slidenum">
              <a:rPr lang="en-US" altLang="x-none" sz="1200">
                <a:latin typeface="Times New Roman" charset="0"/>
              </a:rPr>
              <a:pPr eaLnBrk="1" hangingPunct="1"/>
              <a:t>43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1146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8A78F7D-B732-D447-9963-AC9E2063F85D}" type="slidenum">
              <a:rPr lang="en-US" altLang="x-none" sz="1200">
                <a:latin typeface="Times New Roman" charset="0"/>
              </a:rPr>
              <a:pPr eaLnBrk="1" hangingPunct="1"/>
              <a:t>44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1167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288B26B-B06E-3340-BA90-4F87C5AE61EB}" type="slidenum">
              <a:rPr lang="en-US" altLang="x-none" sz="1200">
                <a:latin typeface="Times New Roman" charset="0"/>
              </a:rPr>
              <a:pPr eaLnBrk="1" hangingPunct="1"/>
              <a:t>45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1187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54BAF14-96C5-BB41-8852-A8156F3D90DF}" type="slidenum">
              <a:rPr lang="en-US" altLang="x-none" sz="1200">
                <a:latin typeface="Times New Roman" charset="0"/>
              </a:rPr>
              <a:pPr eaLnBrk="1" hangingPunct="1"/>
              <a:t>46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120834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45A95CE7-6436-C84B-B42D-2776E3DAC6EC}" type="slidenum">
              <a:rPr lang="en-US" altLang="x-none" sz="1300"/>
              <a:pPr algn="r" eaLnBrk="1" hangingPunct="1"/>
              <a:t>46</a:t>
            </a:fld>
            <a:endParaRPr lang="en-US" altLang="x-none" sz="130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61" tIns="48331" rIns="96661" bIns="48331"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7203DFF-9B3D-C24D-9DDC-39F52818467A}" type="slidenum">
              <a:rPr lang="en-US" altLang="x-none" sz="1200">
                <a:latin typeface="Times New Roman" charset="0"/>
              </a:rPr>
              <a:pPr eaLnBrk="1" hangingPunct="1"/>
              <a:t>47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122882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26A3A423-C009-364C-9DB1-C8EC3E33F9C5}" type="slidenum">
              <a:rPr lang="en-US" altLang="x-none" sz="1300"/>
              <a:pPr algn="r" eaLnBrk="1" hangingPunct="1"/>
              <a:t>47</a:t>
            </a:fld>
            <a:endParaRPr lang="en-US" altLang="x-none" sz="130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61" tIns="48331" rIns="96661" bIns="48331"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C8F8FD4-0B67-714E-819C-569EAEBA0830}" type="slidenum">
              <a:rPr lang="en-US" altLang="x-none" sz="1200">
                <a:latin typeface="Times New Roman" charset="0"/>
              </a:rPr>
              <a:pPr eaLnBrk="1" hangingPunct="1"/>
              <a:t>48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124930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2A591EED-961D-4A40-8BDE-D997AAAE3B5D}" type="slidenum">
              <a:rPr lang="en-US" altLang="x-none" sz="1300"/>
              <a:pPr algn="r" eaLnBrk="1" hangingPunct="1"/>
              <a:t>48</a:t>
            </a:fld>
            <a:endParaRPr lang="en-US" altLang="x-none" sz="130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61" tIns="48331" rIns="96661" bIns="48331"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1888CD1-EB25-2747-86E8-AF530EE5047D}" type="slidenum">
              <a:rPr lang="en-US" altLang="x-none" sz="1200">
                <a:latin typeface="Times New Roman" charset="0"/>
              </a:rPr>
              <a:pPr eaLnBrk="1" hangingPunct="1"/>
              <a:t>49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126978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95913BB1-220E-7547-91B4-B4ECC222F895}" type="slidenum">
              <a:rPr lang="en-US" altLang="x-none" sz="1300"/>
              <a:pPr algn="r" eaLnBrk="1" hangingPunct="1"/>
              <a:t>49</a:t>
            </a:fld>
            <a:endParaRPr lang="en-US" altLang="x-none" sz="130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61" tIns="48331" rIns="96661" bIns="48331"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3F9C51C-E421-3544-8DE9-40714C0724AD}" type="slidenum">
              <a:rPr lang="en-US" altLang="x-none" sz="1200">
                <a:latin typeface="Times New Roman" charset="0"/>
              </a:rPr>
              <a:pPr eaLnBrk="1" hangingPunct="1"/>
              <a:t>50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129026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DFD9E37C-8873-D74A-83A2-1AD77553F027}" type="slidenum">
              <a:rPr lang="en-US" altLang="x-none" sz="1300"/>
              <a:pPr algn="r" eaLnBrk="1" hangingPunct="1"/>
              <a:t>50</a:t>
            </a:fld>
            <a:endParaRPr lang="en-US" altLang="x-none" sz="130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61" tIns="48331" rIns="96661" bIns="48331"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0151FDB-2C0A-034D-8A18-10A389633112}" type="slidenum">
              <a:rPr lang="en-US" altLang="x-none" sz="1200">
                <a:latin typeface="Times New Roman" charset="0"/>
              </a:rPr>
              <a:pPr eaLnBrk="1" hangingPunct="1"/>
              <a:t>51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131074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86A3450D-64F6-924A-8E65-019B26FFB9A9}" type="slidenum">
              <a:rPr lang="en-US" altLang="x-none" sz="1300"/>
              <a:pPr algn="r" eaLnBrk="1" hangingPunct="1"/>
              <a:t>51</a:t>
            </a:fld>
            <a:endParaRPr lang="en-US" altLang="x-none" sz="130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61" tIns="48331" rIns="96661" bIns="48331"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9C89C08-A6EE-8F4C-9CE5-F4EAF8E782A8}" type="slidenum">
              <a:rPr lang="en-US" altLang="x-none" sz="1200">
                <a:latin typeface="Times New Roman" charset="0"/>
              </a:rPr>
              <a:pPr eaLnBrk="1" hangingPunct="1"/>
              <a:t>52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133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E5DAFF7-2CAC-EA46-8101-FBF14567F360}" type="slidenum">
              <a:rPr lang="en-US" altLang="x-none" sz="1200">
                <a:latin typeface="Times New Roman" charset="0"/>
              </a:rPr>
              <a:pPr eaLnBrk="1" hangingPunct="1"/>
              <a:t>55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1351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5241C38-5139-2040-A479-95DF088A7FAD}" type="slidenum">
              <a:rPr lang="en-US" altLang="x-none" sz="1200">
                <a:latin typeface="Times New Roman" charset="0"/>
              </a:rPr>
              <a:pPr eaLnBrk="1" hangingPunct="1"/>
              <a:t>60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1413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6995037-D740-7D4D-AC4D-40A96D20BB15}" type="slidenum">
              <a:rPr lang="en-US" altLang="x-none" sz="1200">
                <a:latin typeface="Times New Roman" charset="0"/>
              </a:rPr>
              <a:pPr eaLnBrk="1" hangingPunct="1"/>
              <a:t>61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143362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BC1710BD-37FC-8943-B03C-2D29AB918C62}" type="slidenum">
              <a:rPr lang="en-US" altLang="x-none" sz="1300"/>
              <a:pPr algn="r" eaLnBrk="1" hangingPunct="1"/>
              <a:t>61</a:t>
            </a:fld>
            <a:endParaRPr lang="en-US" altLang="x-none" sz="130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61" tIns="48331" rIns="96661" bIns="48331"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EC2A4DF1-5B89-3F4D-8A12-1D0A08555AEA}" type="slidenum">
              <a:rPr lang="en-US" altLang="x-none" sz="1200">
                <a:latin typeface="Times New Roman" charset="0"/>
              </a:rPr>
              <a:pPr eaLnBrk="1" hangingPunct="1"/>
              <a:t>62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145410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E920FCED-CEA0-8E43-89B6-2B4490C49806}" type="slidenum">
              <a:rPr lang="en-US" altLang="x-none" sz="1300"/>
              <a:pPr algn="r" eaLnBrk="1" hangingPunct="1"/>
              <a:t>62</a:t>
            </a:fld>
            <a:endParaRPr lang="en-US" altLang="x-none" sz="130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solidFill>
            <a:srgbClr val="FFFFFF"/>
          </a:solidFill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61" tIns="48331" rIns="96661" bIns="48331"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AEE3CE9-F318-D54F-B671-E8F68656F847}" type="slidenum">
              <a:rPr lang="en-US" altLang="x-none" sz="1200">
                <a:latin typeface="Times New Roman" charset="0"/>
              </a:rPr>
              <a:pPr eaLnBrk="1" hangingPunct="1"/>
              <a:t>63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147458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02434E57-8A4C-3F47-A6CD-968CACC15BF1}" type="slidenum">
              <a:rPr lang="en-US" altLang="x-none" sz="1300"/>
              <a:pPr algn="r" eaLnBrk="1" hangingPunct="1"/>
              <a:t>63</a:t>
            </a:fld>
            <a:endParaRPr lang="en-US" altLang="x-none" sz="1300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61" tIns="48331" rIns="96661" bIns="48331"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02E5F36-7B4C-2844-B601-E12991FA458B}" type="slidenum">
              <a:rPr lang="en-US" altLang="x-none" sz="1200">
                <a:latin typeface="Times New Roman" charset="0"/>
              </a:rPr>
              <a:pPr eaLnBrk="1" hangingPunct="1"/>
              <a:t>64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149506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B9E9D1DE-1DAD-EE42-8052-753188A8F30F}" type="slidenum">
              <a:rPr lang="en-US" altLang="x-none" sz="1300"/>
              <a:pPr algn="r" eaLnBrk="1" hangingPunct="1"/>
              <a:t>64</a:t>
            </a:fld>
            <a:endParaRPr lang="en-US" altLang="x-none" sz="1300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61" tIns="48331" rIns="96661" bIns="48331"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B58B58A-F1B6-D843-902D-B9F396AA5F43}" type="slidenum">
              <a:rPr lang="en-US" altLang="x-none" sz="1200">
                <a:latin typeface="Times New Roman" charset="0"/>
              </a:rPr>
              <a:pPr eaLnBrk="1" hangingPunct="1"/>
              <a:t>65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151554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17591615-1683-2041-AE12-7CF3052671B6}" type="slidenum">
              <a:rPr lang="en-US" altLang="x-none" sz="1300"/>
              <a:pPr algn="r" eaLnBrk="1" hangingPunct="1"/>
              <a:t>65</a:t>
            </a:fld>
            <a:endParaRPr lang="en-US" altLang="x-none" sz="1300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61" tIns="48331" rIns="96661" bIns="48331"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098A5D4-A27F-DF45-B4B1-B309FBEB160B}" type="slidenum">
              <a:rPr lang="en-US" altLang="x-none" sz="1300">
                <a:solidFill>
                  <a:srgbClr val="000000"/>
                </a:solidFill>
              </a:rPr>
              <a:pPr eaLnBrk="1" hangingPunct="1"/>
              <a:t>6</a:t>
            </a:fld>
            <a:endParaRPr lang="en-US" altLang="x-none" sz="1300">
              <a:solidFill>
                <a:srgbClr val="000000"/>
              </a:solidFill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791C565-0839-DC4F-A36B-D6CD7BA308F4}" type="slidenum">
              <a:rPr lang="en-US" altLang="x-none" sz="1200">
                <a:latin typeface="Times New Roman" charset="0"/>
              </a:rPr>
              <a:pPr eaLnBrk="1" hangingPunct="1"/>
              <a:t>66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153602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099FBE28-52BE-FB4D-BC85-5FC34568D9AB}" type="slidenum">
              <a:rPr lang="en-US" altLang="x-none" sz="1300"/>
              <a:pPr algn="r" eaLnBrk="1" hangingPunct="1"/>
              <a:t>66</a:t>
            </a:fld>
            <a:endParaRPr lang="en-US" altLang="x-none" sz="130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61" tIns="48331" rIns="96661" bIns="48331"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B02BA99-6577-C44B-B084-06DC17098E82}" type="slidenum">
              <a:rPr lang="en-US" altLang="x-none" sz="1200">
                <a:latin typeface="Times New Roman" charset="0"/>
              </a:rPr>
              <a:pPr eaLnBrk="1" hangingPunct="1"/>
              <a:t>67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155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1A25B27-825E-5B44-A2D3-A06BA8D26AD4}" type="slidenum">
              <a:rPr lang="en-US" altLang="x-none" sz="1200">
                <a:latin typeface="Times New Roman" charset="0"/>
              </a:rPr>
              <a:pPr eaLnBrk="1" hangingPunct="1"/>
              <a:t>68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Scenario: there are 4 stereos playing simultaneously in the same room, and there are also 4 microphones placed around the room recording the songs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B5B06-263D-4CF6-BEEF-F58B22CBA27A}" type="slidenum">
              <a:rPr lang="en-CA" smtClean="0"/>
              <a:pPr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061200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Each microphone (</a:t>
            </a:r>
            <a:r>
              <a:rPr lang="en-US" dirty="0" err="1" smtClean="0"/>
              <a:t>x</a:t>
            </a:r>
            <a:r>
              <a:rPr lang="en-US" dirty="0" smtClean="0"/>
              <a:t>) signal can be modeled as linear </a:t>
            </a:r>
            <a:r>
              <a:rPr lang="en-US" dirty="0" err="1" smtClean="0"/>
              <a:t>superpositions</a:t>
            </a:r>
            <a:r>
              <a:rPr lang="en-US" dirty="0" smtClean="0"/>
              <a:t> of the recorded source signals (</a:t>
            </a:r>
            <a:r>
              <a:rPr lang="en-US" dirty="0" err="1" smtClean="0"/>
              <a:t>s</a:t>
            </a:r>
            <a:r>
              <a:rPr lang="en-US" dirty="0" smtClean="0"/>
              <a:t>)  (linear mixture by unknown matrix A)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W= </a:t>
            </a:r>
            <a:r>
              <a:rPr lang="en-US" dirty="0" err="1" smtClean="0"/>
              <a:t>unmixing</a:t>
            </a:r>
            <a:r>
              <a:rPr lang="en-US" dirty="0" smtClean="0"/>
              <a:t> matrix</a:t>
            </a:r>
          </a:p>
          <a:p>
            <a:r>
              <a:rPr lang="en-US" dirty="0" err="1" smtClean="0"/>
              <a:t>u</a:t>
            </a:r>
            <a:r>
              <a:rPr lang="en-US" dirty="0" smtClean="0"/>
              <a:t> = Uncovered signals</a:t>
            </a:r>
          </a:p>
          <a:p>
            <a:endParaRPr lang="en-US" dirty="0" smtClean="0"/>
          </a:p>
          <a:p>
            <a:r>
              <a:rPr lang="en-US" dirty="0" smtClean="0"/>
              <a:t>The objective of BSS is to find a matrix (W) allowing to recover the original source signals.</a:t>
            </a:r>
          </a:p>
          <a:p>
            <a:endParaRPr lang="en-US" dirty="0" smtClean="0"/>
          </a:p>
          <a:p>
            <a:r>
              <a:rPr lang="en-US" dirty="0" smtClean="0"/>
              <a:t>The cocktail party problem applies to EEG recordings. Indeed, at each electrode location, the signal recorded can be considered as a linear mixture of underlying neural generators.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B5B06-263D-4CF6-BEEF-F58B22CBA27A}" type="slidenum">
              <a:rPr lang="en-CA" smtClean="0"/>
              <a:pPr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085102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73F78B1-3D4B-F842-BFA5-09012F33348C}" type="slidenum">
              <a:rPr lang="en-US" altLang="x-none" sz="1200">
                <a:latin typeface="Times New Roman" charset="0"/>
              </a:rPr>
              <a:pPr eaLnBrk="1" hangingPunct="1"/>
              <a:t>71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161794" name="Slide Image Placeholder 1"/>
          <p:cNvSpPr>
            <a:spLocks noGrp="1" noRot="1" noChangeAspec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661" tIns="48331" rIns="96661" bIns="48331"/>
          <a:lstStyle/>
          <a:p>
            <a:pPr eaLnBrk="1" hangingPunct="1">
              <a:spcBef>
                <a:spcPct val="0"/>
              </a:spcBef>
            </a:pPr>
            <a:r>
              <a:rPr lang="en-CA" altLang="x-none"/>
              <a:t>The voxel time courses were factored into 40 independent spatial components and then scaled to empirically derived z-scores by dividing the standard deviation of the original time sequence. </a:t>
            </a:r>
          </a:p>
          <a:p>
            <a:pPr eaLnBrk="1" hangingPunct="1">
              <a:spcBef>
                <a:spcPct val="0"/>
              </a:spcBef>
            </a:pPr>
            <a:endParaRPr lang="en-CA" altLang="x-none"/>
          </a:p>
          <a:p>
            <a:pPr eaLnBrk="1" hangingPunct="1">
              <a:spcBef>
                <a:spcPct val="0"/>
              </a:spcBef>
            </a:pPr>
            <a:r>
              <a:rPr lang="en-CA" altLang="x-none"/>
              <a:t>The z-scores approximate the temporal correlation between each voxel and the associated component in which the magnitude of the z-score specifies the strength of the linear relationship</a:t>
            </a:r>
          </a:p>
          <a:p>
            <a:pPr eaLnBrk="1" hangingPunct="1">
              <a:spcBef>
                <a:spcPct val="0"/>
              </a:spcBef>
            </a:pPr>
            <a:endParaRPr lang="en-CA" altLang="x-none"/>
          </a:p>
          <a:p>
            <a:pPr eaLnBrk="1" hangingPunct="1">
              <a:spcBef>
                <a:spcPct val="0"/>
              </a:spcBef>
            </a:pPr>
            <a:r>
              <a:rPr lang="en-CA" altLang="x-none"/>
              <a:t>Established threshold</a:t>
            </a:r>
            <a:endParaRPr lang="en-US" altLang="x-none"/>
          </a:p>
        </p:txBody>
      </p:sp>
      <p:sp>
        <p:nvSpPr>
          <p:cNvPr id="161796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51353723-AEB5-4A4A-A650-6AFBA4335247}" type="slidenum">
              <a:rPr lang="en-CA" altLang="x-none" sz="1300">
                <a:latin typeface="Calibri" charset="0"/>
              </a:rPr>
              <a:pPr algn="r" eaLnBrk="1" hangingPunct="1"/>
              <a:t>71</a:t>
            </a:fld>
            <a:endParaRPr lang="en-CA" altLang="x-none" sz="13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BADB469-B56C-3B4D-A069-FF1642D446B4}" type="slidenum">
              <a:rPr lang="en-US" altLang="x-none" sz="1200">
                <a:latin typeface="Times New Roman" charset="0"/>
              </a:rPr>
              <a:pPr eaLnBrk="1" hangingPunct="1"/>
              <a:t>72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100A01F-D59E-6144-82E1-1F7C2483DC3B}" type="slidenum">
              <a:rPr lang="en-US" altLang="x-none" sz="1200">
                <a:latin typeface="Times New Roman" charset="0"/>
              </a:rPr>
              <a:pPr eaLnBrk="1" hangingPunct="1"/>
              <a:t>73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 sz="1500" b="1">
                <a:latin typeface="Arial" charset="0"/>
              </a:rPr>
              <a:t>DMN Includes:</a:t>
            </a:r>
          </a:p>
          <a:p>
            <a:pPr>
              <a:buFontTx/>
              <a:buChar char="•"/>
            </a:pPr>
            <a:r>
              <a:rPr lang="en-US" altLang="x-none" sz="1300">
                <a:latin typeface="Arial" charset="0"/>
              </a:rPr>
              <a:t>   Posterior cingulate cortex(PCC)/precuneus</a:t>
            </a:r>
          </a:p>
          <a:p>
            <a:pPr>
              <a:buFontTx/>
              <a:buChar char="•"/>
            </a:pPr>
            <a:r>
              <a:rPr lang="en-US" altLang="x-none" sz="1300">
                <a:latin typeface="Arial" charset="0"/>
              </a:rPr>
              <a:t>   Medial prefrontal cortex (mPFC)</a:t>
            </a:r>
          </a:p>
          <a:p>
            <a:pPr>
              <a:buFontTx/>
              <a:buChar char="•"/>
            </a:pPr>
            <a:r>
              <a:rPr lang="en-US" altLang="x-none" sz="1300">
                <a:latin typeface="Arial" charset="0"/>
              </a:rPr>
              <a:t>   Bilateral lateral inferior parietal lobe (LP)</a:t>
            </a:r>
          </a:p>
          <a:p>
            <a:pPr>
              <a:buFontTx/>
              <a:buChar char="•"/>
            </a:pPr>
            <a:r>
              <a:rPr lang="en-US" altLang="x-none" sz="1300">
                <a:latin typeface="Arial" charset="0"/>
              </a:rPr>
              <a:t>   Bilateral lateral temporal cortex (LTC)</a:t>
            </a:r>
          </a:p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168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6969B78-2CC8-5F43-86EE-26AE4524212E}" type="slidenum">
              <a:rPr lang="en-US" altLang="x-none" sz="1200">
                <a:latin typeface="Times New Roman" charset="0"/>
              </a:rPr>
              <a:pPr eaLnBrk="1" hangingPunct="1"/>
              <a:t>75</a:t>
            </a:fld>
            <a:endParaRPr lang="en-US" altLang="x-none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3D1BE7C-D909-B940-BD3A-286990BF712A}" type="slidenum">
              <a:rPr lang="en-US" altLang="x-none" sz="1200">
                <a:latin typeface="Times New Roman" charset="0"/>
              </a:rPr>
              <a:pPr eaLnBrk="1" hangingPunct="1"/>
              <a:t>77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337C4D1-841C-1C41-B007-485F7A580992}" type="slidenum">
              <a:rPr lang="en-US" altLang="x-none" sz="1300">
                <a:solidFill>
                  <a:srgbClr val="000000"/>
                </a:solidFill>
              </a:rPr>
              <a:pPr eaLnBrk="1" hangingPunct="1"/>
              <a:t>7</a:t>
            </a:fld>
            <a:endParaRPr lang="en-US" altLang="x-none" sz="1300">
              <a:solidFill>
                <a:srgbClr val="000000"/>
              </a:solidFill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A61F71B-2ED8-924C-9FCD-6DC7AF3B7653}" type="slidenum">
              <a:rPr lang="en-US" altLang="x-none" sz="1200">
                <a:latin typeface="Times New Roman" charset="0"/>
              </a:rPr>
              <a:pPr eaLnBrk="1" hangingPunct="1"/>
              <a:t>78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0043349-9EFC-D345-8793-0F89B3BC8F02}" type="slidenum">
              <a:rPr lang="en-US" altLang="x-none" sz="1200">
                <a:latin typeface="Times New Roman" charset="0"/>
              </a:rPr>
              <a:pPr eaLnBrk="1" hangingPunct="1"/>
              <a:t>80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BD2342E-E820-E443-89E5-379B2666EB51}" type="slidenum">
              <a:rPr lang="en-US" altLang="x-none" sz="1200">
                <a:latin typeface="Times New Roman" charset="0"/>
              </a:rPr>
              <a:pPr eaLnBrk="1" hangingPunct="1"/>
              <a:t>81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F3A22D4-CEA9-BD41-AC48-166E3273454E}" type="slidenum">
              <a:rPr lang="en-US" altLang="x-none" sz="1200">
                <a:latin typeface="Times New Roman" charset="0"/>
              </a:rPr>
              <a:pPr eaLnBrk="1" hangingPunct="1"/>
              <a:t>82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EF15F283-C5DE-634C-9819-1CA676A8F7E1}" type="slidenum">
              <a:rPr lang="en-US" altLang="x-none" sz="1200">
                <a:latin typeface="Times New Roman" charset="0"/>
              </a:rPr>
              <a:pPr eaLnBrk="1" hangingPunct="1"/>
              <a:t>83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183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A1F8C24-5F71-8748-A42F-040033D6D3CA}" type="slidenum">
              <a:rPr lang="en-US" altLang="x-none" sz="1200">
                <a:latin typeface="Times New Roman" charset="0"/>
              </a:rPr>
              <a:pPr eaLnBrk="1" hangingPunct="1"/>
              <a:t>87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188418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9A27FAA4-E04A-FE45-AD83-C78D0A4149D3}" type="slidenum">
              <a:rPr lang="en-US" altLang="x-none" sz="1300"/>
              <a:pPr algn="r" eaLnBrk="1" hangingPunct="1"/>
              <a:t>87</a:t>
            </a:fld>
            <a:endParaRPr lang="en-US" altLang="x-none" sz="1300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61" tIns="48331" rIns="96661" bIns="48331"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400EB67-D65E-0548-9B74-6A5122946323}" type="slidenum">
              <a:rPr lang="en-US" altLang="x-none" sz="1200">
                <a:latin typeface="Times New Roman" charset="0"/>
              </a:rPr>
              <a:pPr eaLnBrk="1" hangingPunct="1"/>
              <a:t>88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190466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2C299F65-1755-E246-86BA-D96B4E026B96}" type="slidenum">
              <a:rPr lang="en-US" altLang="x-none" sz="1300"/>
              <a:pPr algn="r" eaLnBrk="1" hangingPunct="1"/>
              <a:t>88</a:t>
            </a:fld>
            <a:endParaRPr lang="en-US" altLang="x-none" sz="1300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61" tIns="48331" rIns="96661" bIns="48331"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00D8364-D093-854D-B439-3FDFE6292366}" type="slidenum">
              <a:rPr lang="en-US" altLang="x-none" sz="1200">
                <a:latin typeface="Times New Roman" charset="0"/>
              </a:rPr>
              <a:pPr eaLnBrk="1" hangingPunct="1"/>
              <a:t>92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D0800F9-8239-774D-B7FB-FBBC798145F2}" type="slidenum">
              <a:rPr lang="en-US" altLang="x-none" sz="1200">
                <a:latin typeface="Times New Roman" charset="0"/>
              </a:rPr>
              <a:pPr eaLnBrk="1" hangingPunct="1"/>
              <a:t>93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5C961B7-F86C-A24F-B287-C3D5FB1CF3EA}" type="slidenum">
              <a:rPr lang="en-US" altLang="x-none" sz="1200">
                <a:latin typeface="Times New Roman" charset="0"/>
              </a:rPr>
              <a:pPr eaLnBrk="1" hangingPunct="1"/>
              <a:t>94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02372C4-4CB7-6E4C-BCEC-60240AAEB8C8}" type="slidenum">
              <a:rPr lang="en-US" altLang="x-none" sz="1200">
                <a:latin typeface="Times New Roman" charset="0"/>
              </a:rPr>
              <a:pPr eaLnBrk="1" hangingPunct="1"/>
              <a:t>95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6A7D741-57D4-0746-BFD9-82592BB67041}" type="slidenum">
              <a:rPr lang="en-US" altLang="x-none" sz="1200">
                <a:latin typeface="Times New Roman" charset="0"/>
              </a:rPr>
              <a:pPr eaLnBrk="1" hangingPunct="1"/>
              <a:t>96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3469EDE-9ECA-4541-9AAE-6A312DD23857}" type="slidenum">
              <a:rPr lang="en-US" altLang="x-none" sz="1200">
                <a:latin typeface="Times New Roman" charset="0"/>
              </a:rPr>
              <a:pPr eaLnBrk="1" hangingPunct="1"/>
              <a:t>97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9B9E7CE-80B2-4A4C-BC55-C83895448E47}" type="slidenum">
              <a:rPr lang="en-US" altLang="x-none" sz="1200">
                <a:latin typeface="Times New Roman" charset="0"/>
              </a:rPr>
              <a:pPr eaLnBrk="1" hangingPunct="1"/>
              <a:t>98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2078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9B5362B-304D-A647-AC01-E2E91CBC1BA2}" type="slidenum">
              <a:rPr lang="en-US" altLang="x-none" sz="1200">
                <a:latin typeface="Times New Roman" charset="0"/>
              </a:rPr>
              <a:pPr eaLnBrk="1" hangingPunct="1"/>
              <a:t>99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209922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FBD3EAC1-A76F-5246-9CB6-10557EEE6FAD}" type="slidenum">
              <a:rPr lang="en-US" altLang="x-none" sz="1300"/>
              <a:pPr algn="r" eaLnBrk="1" hangingPunct="1"/>
              <a:t>99</a:t>
            </a:fld>
            <a:endParaRPr lang="en-US" altLang="x-none" sz="1300"/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61" tIns="48331" rIns="96661" bIns="48331"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BF692B1-7ECF-5C4D-AAF6-24F2681F18A2}" type="slidenum">
              <a:rPr lang="en-US" altLang="x-none" sz="1200">
                <a:latin typeface="Times New Roman" charset="0"/>
              </a:rPr>
              <a:pPr eaLnBrk="1" hangingPunct="1"/>
              <a:t>100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211970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413EE985-E435-5E4E-90C2-8665D47E8D7D}" type="slidenum">
              <a:rPr lang="en-US" altLang="x-none" sz="1300"/>
              <a:pPr algn="r" eaLnBrk="1" hangingPunct="1"/>
              <a:t>100</a:t>
            </a:fld>
            <a:endParaRPr lang="en-US" altLang="x-none" sz="1300"/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61" tIns="48331" rIns="96661" bIns="48331"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752EABF-83C6-904F-8E0D-2C366B60EBB1}" type="slidenum">
              <a:rPr lang="en-US" altLang="x-none" sz="1200">
                <a:latin typeface="Times New Roman" charset="0"/>
              </a:rPr>
              <a:pPr eaLnBrk="1" hangingPunct="1"/>
              <a:t>101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214018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0AFE0479-7206-294F-B371-9910FAFD9D01}" type="slidenum">
              <a:rPr lang="en-US" altLang="x-none" sz="1300"/>
              <a:pPr algn="r" eaLnBrk="1" hangingPunct="1"/>
              <a:t>101</a:t>
            </a:fld>
            <a:endParaRPr lang="en-US" altLang="x-none" sz="1300"/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61" tIns="48331" rIns="96661" bIns="48331"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043520E-AAFA-D947-B8B3-5E2772AC9B5F}" type="slidenum">
              <a:rPr lang="en-US" altLang="x-none" sz="1300">
                <a:solidFill>
                  <a:srgbClr val="000000"/>
                </a:solidFill>
              </a:rPr>
              <a:pPr eaLnBrk="1" hangingPunct="1"/>
              <a:t>9</a:t>
            </a:fld>
            <a:endParaRPr lang="en-US" altLang="x-none" sz="1300">
              <a:solidFill>
                <a:srgbClr val="000000"/>
              </a:solidFill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x-non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FD617E-DB88-164B-AECC-01287B2B4CA3}" type="slidenum">
              <a:rPr lang="en-CA" altLang="x-none"/>
              <a:pPr/>
              <a:t>‹#›</a:t>
            </a:fld>
            <a:endParaRPr lang="en-CA" altLang="x-none"/>
          </a:p>
        </p:txBody>
      </p:sp>
    </p:spTree>
    <p:extLst>
      <p:ext uri="{BB962C8B-B14F-4D97-AF65-F5344CB8AC3E}">
        <p14:creationId xmlns:p14="http://schemas.microsoft.com/office/powerpoint/2010/main" val="304397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7FCA89-B6B9-6E46-A30C-47886078F01D}" type="slidenum">
              <a:rPr lang="en-CA" altLang="x-none"/>
              <a:pPr/>
              <a:t>‹#›</a:t>
            </a:fld>
            <a:endParaRPr lang="en-CA" altLang="x-none"/>
          </a:p>
        </p:txBody>
      </p:sp>
    </p:spTree>
    <p:extLst>
      <p:ext uri="{BB962C8B-B14F-4D97-AF65-F5344CB8AC3E}">
        <p14:creationId xmlns:p14="http://schemas.microsoft.com/office/powerpoint/2010/main" val="1935547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C3A073-4C00-8143-AAE8-360FFE64297F}" type="slidenum">
              <a:rPr lang="en-CA" altLang="x-none"/>
              <a:pPr/>
              <a:t>‹#›</a:t>
            </a:fld>
            <a:endParaRPr lang="en-CA" altLang="x-none"/>
          </a:p>
        </p:txBody>
      </p:sp>
    </p:spTree>
    <p:extLst>
      <p:ext uri="{BB962C8B-B14F-4D97-AF65-F5344CB8AC3E}">
        <p14:creationId xmlns:p14="http://schemas.microsoft.com/office/powerpoint/2010/main" val="658917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55462D-4CDE-5D4E-B050-E786989B0A14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041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696DDC-8C4F-9F4F-9244-C34A3232FD6B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454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7F2B45-0312-4748-B21B-391493AB890C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75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8050"/>
            <a:ext cx="4038600" cy="5218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8050"/>
            <a:ext cx="4038600" cy="5218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2B4963-7766-BB49-8FFD-7345A360E3E4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52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D814F4-DD21-134D-92FB-A90ABB130A26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145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B8ED08-E9C9-1F43-AC28-64D72C2B66B0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9275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DA1F22-F8B5-2545-AC6F-C7770ECABF44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0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D5DF70-B56E-8140-9A5F-1248EB6FCBCF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62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1A273F-18FD-5041-B6F0-5BA7BF82D158}" type="slidenum">
              <a:rPr lang="en-CA" altLang="x-none"/>
              <a:pPr/>
              <a:t>‹#›</a:t>
            </a:fld>
            <a:endParaRPr lang="en-CA" altLang="x-none"/>
          </a:p>
        </p:txBody>
      </p:sp>
    </p:spTree>
    <p:extLst>
      <p:ext uri="{BB962C8B-B14F-4D97-AF65-F5344CB8AC3E}">
        <p14:creationId xmlns:p14="http://schemas.microsoft.com/office/powerpoint/2010/main" val="695911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7E87A4-3572-DF41-83DB-B6BFAFF49321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79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E2260C-D5C2-5A4D-AE08-4A135A5925E1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249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88913"/>
            <a:ext cx="20574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8913"/>
            <a:ext cx="60198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9E57F2-42C8-7246-A8C7-A986C0B589CB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02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B3648E-982B-E041-8C50-14814B7D52A9}" type="slidenum">
              <a:rPr lang="en-CA" altLang="x-none"/>
              <a:pPr/>
              <a:t>‹#›</a:t>
            </a:fld>
            <a:endParaRPr lang="en-CA" altLang="x-none"/>
          </a:p>
        </p:txBody>
      </p:sp>
    </p:spTree>
    <p:extLst>
      <p:ext uri="{BB962C8B-B14F-4D97-AF65-F5344CB8AC3E}">
        <p14:creationId xmlns:p14="http://schemas.microsoft.com/office/powerpoint/2010/main" val="9920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DF21CA-49F2-5F47-B140-70B2507C74E7}" type="slidenum">
              <a:rPr lang="en-CA" altLang="x-none"/>
              <a:pPr/>
              <a:t>‹#›</a:t>
            </a:fld>
            <a:endParaRPr lang="en-CA" altLang="x-none"/>
          </a:p>
        </p:txBody>
      </p:sp>
    </p:spTree>
    <p:extLst>
      <p:ext uri="{BB962C8B-B14F-4D97-AF65-F5344CB8AC3E}">
        <p14:creationId xmlns:p14="http://schemas.microsoft.com/office/powerpoint/2010/main" val="616546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A81208-30AC-BD4C-A722-ACA809E8495D}" type="slidenum">
              <a:rPr lang="en-CA" altLang="x-none"/>
              <a:pPr/>
              <a:t>‹#›</a:t>
            </a:fld>
            <a:endParaRPr lang="en-CA" altLang="x-none"/>
          </a:p>
        </p:txBody>
      </p:sp>
    </p:spTree>
    <p:extLst>
      <p:ext uri="{BB962C8B-B14F-4D97-AF65-F5344CB8AC3E}">
        <p14:creationId xmlns:p14="http://schemas.microsoft.com/office/powerpoint/2010/main" val="687655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DCCF1C-16C7-2F46-9940-6455A4B8B018}" type="slidenum">
              <a:rPr lang="en-CA" altLang="x-none"/>
              <a:pPr/>
              <a:t>‹#›</a:t>
            </a:fld>
            <a:endParaRPr lang="en-CA" altLang="x-none"/>
          </a:p>
        </p:txBody>
      </p:sp>
    </p:spTree>
    <p:extLst>
      <p:ext uri="{BB962C8B-B14F-4D97-AF65-F5344CB8AC3E}">
        <p14:creationId xmlns:p14="http://schemas.microsoft.com/office/powerpoint/2010/main" val="1818215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21FC18-01D2-8B42-B365-F5669CE56C95}" type="slidenum">
              <a:rPr lang="en-CA" altLang="x-none"/>
              <a:pPr/>
              <a:t>‹#›</a:t>
            </a:fld>
            <a:endParaRPr lang="en-CA" altLang="x-none"/>
          </a:p>
        </p:txBody>
      </p:sp>
    </p:spTree>
    <p:extLst>
      <p:ext uri="{BB962C8B-B14F-4D97-AF65-F5344CB8AC3E}">
        <p14:creationId xmlns:p14="http://schemas.microsoft.com/office/powerpoint/2010/main" val="49124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3E1437-37AE-F245-97DE-8EFB332CBFFB}" type="slidenum">
              <a:rPr lang="en-CA" altLang="x-none"/>
              <a:pPr/>
              <a:t>‹#›</a:t>
            </a:fld>
            <a:endParaRPr lang="en-CA" altLang="x-none"/>
          </a:p>
        </p:txBody>
      </p:sp>
    </p:spTree>
    <p:extLst>
      <p:ext uri="{BB962C8B-B14F-4D97-AF65-F5344CB8AC3E}">
        <p14:creationId xmlns:p14="http://schemas.microsoft.com/office/powerpoint/2010/main" val="996507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A06CF-5F94-F644-8680-CA21B75A32B3}" type="slidenum">
              <a:rPr lang="en-CA" altLang="x-none"/>
              <a:pPr/>
              <a:t>‹#›</a:t>
            </a:fld>
            <a:endParaRPr lang="en-CA" altLang="x-none"/>
          </a:p>
        </p:txBody>
      </p:sp>
    </p:spTree>
    <p:extLst>
      <p:ext uri="{BB962C8B-B14F-4D97-AF65-F5344CB8AC3E}">
        <p14:creationId xmlns:p14="http://schemas.microsoft.com/office/powerpoint/2010/main" val="72690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vmlDrawing" Target="../drawings/vmlDrawing1.vml"/><Relationship Id="rId14" Type="http://schemas.openxmlformats.org/officeDocument/2006/relationships/hyperlink" Target="http://fmri4newbies.com/" TargetMode="External"/><Relationship Id="rId15" Type="http://schemas.openxmlformats.org/officeDocument/2006/relationships/oleObject" Target="../embeddings/oleObject1.bin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vmlDrawing" Target="../drawings/vmlDrawing2.vml"/><Relationship Id="rId14" Type="http://schemas.openxmlformats.org/officeDocument/2006/relationships/hyperlink" Target="http://fmri4newbies.com/" TargetMode="External"/><Relationship Id="rId15" Type="http://schemas.openxmlformats.org/officeDocument/2006/relationships/oleObject" Target="../embeddings/oleObject2.bin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CA" altLang="x-non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x-none"/>
              <a:t>Click to edit Master text styles</a:t>
            </a:r>
          </a:p>
          <a:p>
            <a:pPr lvl="1"/>
            <a:r>
              <a:rPr lang="en-CA" altLang="x-none"/>
              <a:t>Second level</a:t>
            </a:r>
          </a:p>
          <a:p>
            <a:pPr lvl="2"/>
            <a:r>
              <a:rPr lang="en-CA" altLang="x-none"/>
              <a:t>Third level</a:t>
            </a:r>
          </a:p>
          <a:p>
            <a:pPr lvl="3"/>
            <a:r>
              <a:rPr lang="en-CA" altLang="x-none"/>
              <a:t>Fourth level</a:t>
            </a:r>
          </a:p>
          <a:p>
            <a:pPr lvl="4"/>
            <a:r>
              <a:rPr lang="en-CA" altLang="x-none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fld id="{F228F4ED-23BA-504B-B2E4-06D10A4ED283}" type="slidenum">
              <a:rPr lang="en-CA" altLang="x-none"/>
              <a:pPr/>
              <a:t>‹#›</a:t>
            </a:fld>
            <a:endParaRPr lang="en-CA" altLang="x-none"/>
          </a:p>
        </p:txBody>
      </p:sp>
      <p:graphicFrame>
        <p:nvGraphicFramePr>
          <p:cNvPr id="1031" name="Object 2">
            <a:hlinkClick r:id="rId14"/>
          </p:cNvPr>
          <p:cNvGraphicFramePr>
            <a:graphicFrameLocks noChangeAspect="1"/>
          </p:cNvGraphicFramePr>
          <p:nvPr userDrawn="1"/>
        </p:nvGraphicFramePr>
        <p:xfrm>
          <a:off x="7199313" y="6491288"/>
          <a:ext cx="1944687" cy="36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Image" r:id="rId15" imgW="825870" imgH="155159" progId="Photoshop.Image.6">
                  <p:embed/>
                </p:oleObj>
              </mc:Choice>
              <mc:Fallback>
                <p:oleObj name="Image" r:id="rId15" imgW="825870" imgH="155159" progId="Photoshop.Image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9313" y="6491288"/>
                        <a:ext cx="1944687" cy="366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88913"/>
            <a:ext cx="8229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08050"/>
            <a:ext cx="8229600" cy="521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6248400"/>
            <a:ext cx="2286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fld id="{525CBA91-CB6D-1E4C-9819-0C4320F19A3C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graphicFrame>
        <p:nvGraphicFramePr>
          <p:cNvPr id="13319" name="Object 11">
            <a:hlinkClick r:id="rId14"/>
          </p:cNvPr>
          <p:cNvGraphicFramePr>
            <a:graphicFrameLocks noChangeAspect="1"/>
          </p:cNvGraphicFramePr>
          <p:nvPr userDrawn="1"/>
        </p:nvGraphicFramePr>
        <p:xfrm>
          <a:off x="7199313" y="6491288"/>
          <a:ext cx="1944687" cy="36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4" name="Image" r:id="rId15" imgW="825870" imgH="155159" progId="Photoshop.Image.6">
                  <p:embed/>
                </p:oleObj>
              </mc:Choice>
              <mc:Fallback>
                <p:oleObj name="Image" r:id="rId15" imgW="825870" imgH="155159" progId="Photoshop.Image.6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9313" y="6491288"/>
                        <a:ext cx="1944687" cy="366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  <a:ea typeface="ＭＳ Ｐゴシック" pitchFamily="-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ＭＳ Ｐゴシック" pitchFamily="-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  <a:ea typeface="ＭＳ Ｐゴシック" pitchFamily="-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  <a:ea typeface="ＭＳ Ｐゴシック" pitchFamily="-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hyperlink" Target="http://www.fmri4newbies.com/" TargetMode="External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5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6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2.xml"/></Relationships>
</file>

<file path=ppt/slides/_rels/slide6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4.png"/><Relationship Id="rId12" Type="http://schemas.openxmlformats.org/officeDocument/2006/relationships/image" Target="../media/image85.png"/><Relationship Id="rId13" Type="http://schemas.openxmlformats.org/officeDocument/2006/relationships/image" Target="../media/image86.png"/><Relationship Id="rId1" Type="http://schemas.microsoft.com/office/2007/relationships/media" Target="../media/media1.WAV"/><Relationship Id="rId2" Type="http://schemas.openxmlformats.org/officeDocument/2006/relationships/audio" Target="../media/media1.WAV"/><Relationship Id="rId3" Type="http://schemas.microsoft.com/office/2007/relationships/media" Target="../media/media2.WAV"/><Relationship Id="rId4" Type="http://schemas.openxmlformats.org/officeDocument/2006/relationships/audio" Target="../media/media2.WAV"/><Relationship Id="rId5" Type="http://schemas.microsoft.com/office/2007/relationships/media" Target="../media/media3.WAV"/><Relationship Id="rId6" Type="http://schemas.openxmlformats.org/officeDocument/2006/relationships/audio" Target="../media/media3.WAV"/><Relationship Id="rId7" Type="http://schemas.microsoft.com/office/2007/relationships/media" Target="../media/media4.WAV"/><Relationship Id="rId8" Type="http://schemas.openxmlformats.org/officeDocument/2006/relationships/audio" Target="../media/media4.WAV"/><Relationship Id="rId9" Type="http://schemas.openxmlformats.org/officeDocument/2006/relationships/slideLayout" Target="../slideLayouts/slideLayout2.xml"/><Relationship Id="rId10" Type="http://schemas.openxmlformats.org/officeDocument/2006/relationships/notesSlide" Target="../notesSlides/notesSlide6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7.png"/><Relationship Id="rId12" Type="http://schemas.openxmlformats.org/officeDocument/2006/relationships/image" Target="../media/image86.png"/><Relationship Id="rId13" Type="http://schemas.openxmlformats.org/officeDocument/2006/relationships/image" Target="../media/image84.png"/><Relationship Id="rId14" Type="http://schemas.openxmlformats.org/officeDocument/2006/relationships/image" Target="../media/image85.png"/><Relationship Id="rId1" Type="http://schemas.microsoft.com/office/2007/relationships/media" Target="../media/media5.WAV"/><Relationship Id="rId2" Type="http://schemas.openxmlformats.org/officeDocument/2006/relationships/audio" Target="../media/media5.WAV"/><Relationship Id="rId3" Type="http://schemas.microsoft.com/office/2007/relationships/media" Target="../media/media6.WAV"/><Relationship Id="rId4" Type="http://schemas.openxmlformats.org/officeDocument/2006/relationships/audio" Target="../media/media6.WAV"/><Relationship Id="rId5" Type="http://schemas.microsoft.com/office/2007/relationships/media" Target="../media/media7.WAV"/><Relationship Id="rId6" Type="http://schemas.openxmlformats.org/officeDocument/2006/relationships/audio" Target="../media/media7.WAV"/><Relationship Id="rId7" Type="http://schemas.microsoft.com/office/2007/relationships/media" Target="../media/media8.WAV"/><Relationship Id="rId8" Type="http://schemas.openxmlformats.org/officeDocument/2006/relationships/audio" Target="../media/media8.WAV"/><Relationship Id="rId9" Type="http://schemas.openxmlformats.org/officeDocument/2006/relationships/slideLayout" Target="../slideLayouts/slideLayout2.xml"/><Relationship Id="rId10" Type="http://schemas.openxmlformats.org/officeDocument/2006/relationships/notesSlide" Target="../notesSlides/notesSlide6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92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93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4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png"/><Relationship Id="rId7" Type="http://schemas.openxmlformats.org/officeDocument/2006/relationships/image" Target="../media/image16.jpeg"/><Relationship Id="rId8" Type="http://schemas.openxmlformats.org/officeDocument/2006/relationships/image" Target="../media/image17.jpeg"/><Relationship Id="rId9" Type="http://schemas.openxmlformats.org/officeDocument/2006/relationships/image" Target="../media/image18.jpe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4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99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4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Relationship Id="rId3" Type="http://schemas.openxmlformats.org/officeDocument/2006/relationships/image" Target="../media/image103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Relationship Id="rId3" Type="http://schemas.openxmlformats.org/officeDocument/2006/relationships/image" Target="../media/image11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15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4" Type="http://schemas.openxmlformats.org/officeDocument/2006/relationships/hyperlink" Target="http://www.brainvoyager.com/products/turbobrainvoyager.html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8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17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18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4" Type="http://schemas.openxmlformats.org/officeDocument/2006/relationships/image" Target="../media/image120.jpeg"/><Relationship Id="rId5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19400"/>
            <a:ext cx="7772400" cy="1066800"/>
          </a:xfrm>
        </p:spPr>
        <p:txBody>
          <a:bodyPr/>
          <a:lstStyle/>
          <a:p>
            <a:pPr eaLnBrk="1" hangingPunct="1"/>
            <a:r>
              <a:rPr lang="en-US" altLang="x-none" b="1"/>
              <a:t>Advanced Designs</a:t>
            </a:r>
            <a:br>
              <a:rPr lang="en-US" altLang="x-none" b="1"/>
            </a:br>
            <a:r>
              <a:rPr lang="en-US" altLang="x-none" b="1"/>
              <a:t>for fMRI</a:t>
            </a:r>
            <a:endParaRPr lang="en-CA" altLang="x-none" b="1"/>
          </a:p>
        </p:txBody>
      </p:sp>
      <p:pic>
        <p:nvPicPr>
          <p:cNvPr id="27650" name="Picture 6" descr="fMRI4Newbie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7"/>
          <p:cNvSpPr>
            <a:spLocks noChangeArrowheads="1"/>
          </p:cNvSpPr>
          <p:nvPr/>
        </p:nvSpPr>
        <p:spPr bwMode="auto">
          <a:xfrm>
            <a:off x="8302625" y="6297613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2800"/>
          </a:p>
        </p:txBody>
      </p:sp>
      <p:sp>
        <p:nvSpPr>
          <p:cNvPr id="27652" name="Text Box 8"/>
          <p:cNvSpPr txBox="1">
            <a:spLocks noChangeArrowheads="1"/>
          </p:cNvSpPr>
          <p:nvPr/>
        </p:nvSpPr>
        <p:spPr bwMode="auto">
          <a:xfrm>
            <a:off x="228600" y="2133600"/>
            <a:ext cx="2208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200">
                <a:hlinkClick r:id="rId4"/>
              </a:rPr>
              <a:t>http://www.fmri4newbies.com/</a:t>
            </a:r>
            <a:endParaRPr lang="en-US" altLang="x-none" sz="1200"/>
          </a:p>
          <a:p>
            <a:pPr eaLnBrk="1" hangingPunct="1"/>
            <a:endParaRPr lang="en-US" altLang="x-none" sz="1200"/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228600" y="6096000"/>
            <a:ext cx="683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i="1" dirty="0"/>
              <a:t>Last  Update: </a:t>
            </a:r>
            <a:r>
              <a:rPr lang="en-US" altLang="x-none" sz="1600" i="1" dirty="0" smtClean="0"/>
              <a:t>December 5, </a:t>
            </a:r>
            <a:r>
              <a:rPr lang="en-US" altLang="x-none" sz="1600" i="1" dirty="0" smtClean="0"/>
              <a:t>2016</a:t>
            </a:r>
            <a:endParaRPr lang="en-US" altLang="x-none" sz="1600" i="1" dirty="0"/>
          </a:p>
          <a:p>
            <a:pPr eaLnBrk="1" hangingPunct="1"/>
            <a:r>
              <a:rPr lang="en-US" altLang="x-none" sz="1600" i="1" dirty="0"/>
              <a:t>Last Course: Psychology 9223, </a:t>
            </a:r>
            <a:r>
              <a:rPr lang="en-US" altLang="x-none" sz="1600" i="1" dirty="0" smtClean="0"/>
              <a:t>F2016, </a:t>
            </a:r>
            <a:r>
              <a:rPr lang="en-US" altLang="x-none" sz="1600" i="1" dirty="0"/>
              <a:t>Western University</a:t>
            </a:r>
          </a:p>
        </p:txBody>
      </p:sp>
      <p:sp>
        <p:nvSpPr>
          <p:cNvPr id="27654" name="Text Box 4"/>
          <p:cNvSpPr txBox="1">
            <a:spLocks noChangeArrowheads="1"/>
          </p:cNvSpPr>
          <p:nvPr/>
        </p:nvSpPr>
        <p:spPr bwMode="auto">
          <a:xfrm>
            <a:off x="2627313" y="115888"/>
            <a:ext cx="32956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x-none" sz="1600"/>
              <a:t>Jody Culham</a:t>
            </a:r>
          </a:p>
          <a:p>
            <a:pPr algn="r" eaLnBrk="1" hangingPunct="1"/>
            <a:r>
              <a:rPr lang="en-US" altLang="x-none" sz="1600"/>
              <a:t>Brain and Mind Institute</a:t>
            </a:r>
          </a:p>
          <a:p>
            <a:pPr algn="r" eaLnBrk="1" hangingPunct="1"/>
            <a:r>
              <a:rPr lang="en-US" altLang="x-none" sz="1600"/>
              <a:t>Department of Psychology</a:t>
            </a:r>
          </a:p>
          <a:p>
            <a:pPr algn="r" eaLnBrk="1" hangingPunct="1"/>
            <a:r>
              <a:rPr lang="en-US" altLang="x-none" sz="1600"/>
              <a:t>Western University</a:t>
            </a:r>
          </a:p>
        </p:txBody>
      </p:sp>
      <p:grpSp>
        <p:nvGrpSpPr>
          <p:cNvPr id="27655" name="Group 8"/>
          <p:cNvGrpSpPr>
            <a:grpSpLocks/>
          </p:cNvGrpSpPr>
          <p:nvPr/>
        </p:nvGrpSpPr>
        <p:grpSpPr bwMode="auto">
          <a:xfrm>
            <a:off x="6011863" y="115888"/>
            <a:ext cx="2952750" cy="1041400"/>
            <a:chOff x="-9829600" y="1412776"/>
            <a:chExt cx="7560840" cy="2664296"/>
          </a:xfrm>
        </p:grpSpPr>
        <p:sp>
          <p:nvSpPr>
            <p:cNvPr id="27656" name="Rectangle 9"/>
            <p:cNvSpPr>
              <a:spLocks noChangeArrowheads="1"/>
            </p:cNvSpPr>
            <p:nvPr/>
          </p:nvSpPr>
          <p:spPr bwMode="auto">
            <a:xfrm>
              <a:off x="-9829600" y="1412776"/>
              <a:ext cx="7560840" cy="266429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912813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12813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12813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12813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12813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x-none"/>
            </a:p>
          </p:txBody>
        </p:sp>
        <p:pic>
          <p:nvPicPr>
            <p:cNvPr id="27657" name="Picture 10" descr="New_BMI_Logo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523900" y="1569920"/>
              <a:ext cx="6949440" cy="2350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63" y="987425"/>
            <a:ext cx="5348287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619625"/>
            <a:ext cx="44862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13" y="4581525"/>
            <a:ext cx="448627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324350"/>
            <a:ext cx="36004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4286250"/>
            <a:ext cx="36004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Text Box 7"/>
          <p:cNvSpPr txBox="1">
            <a:spLocks noChangeArrowheads="1"/>
          </p:cNvSpPr>
          <p:nvPr/>
        </p:nvSpPr>
        <p:spPr bwMode="auto">
          <a:xfrm>
            <a:off x="611188" y="4645025"/>
            <a:ext cx="6127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x-none" sz="1800">
                <a:solidFill>
                  <a:srgbClr val="000000"/>
                </a:solidFill>
              </a:rPr>
              <a:t>LO</a:t>
            </a:r>
          </a:p>
        </p:txBody>
      </p:sp>
      <p:sp>
        <p:nvSpPr>
          <p:cNvPr id="46087" name="Text Box 8"/>
          <p:cNvSpPr txBox="1">
            <a:spLocks noChangeArrowheads="1"/>
          </p:cNvSpPr>
          <p:nvPr/>
        </p:nvSpPr>
        <p:spPr bwMode="auto">
          <a:xfrm>
            <a:off x="5219700" y="4645025"/>
            <a:ext cx="14970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x-none" sz="1800">
                <a:solidFill>
                  <a:srgbClr val="000000"/>
                </a:solidFill>
              </a:rPr>
              <a:t>pFs (~=FFA)</a:t>
            </a:r>
          </a:p>
        </p:txBody>
      </p:sp>
      <p:sp>
        <p:nvSpPr>
          <p:cNvPr id="46088" name="Text Box 9"/>
          <p:cNvSpPr txBox="1">
            <a:spLocks noChangeArrowheads="1"/>
          </p:cNvSpPr>
          <p:nvPr/>
        </p:nvSpPr>
        <p:spPr bwMode="auto">
          <a:xfrm>
            <a:off x="3160713" y="6381750"/>
            <a:ext cx="27828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i="1">
                <a:solidFill>
                  <a:srgbClr val="FFFFFF"/>
                </a:solidFill>
              </a:rPr>
              <a:t>Grill-Spector et al., 1999, Neuron</a:t>
            </a:r>
          </a:p>
        </p:txBody>
      </p:sp>
      <p:sp>
        <p:nvSpPr>
          <p:cNvPr id="46089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</a:rPr>
              <a:t>Actual 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Monkey fMRI</a:t>
            </a:r>
          </a:p>
        </p:txBody>
      </p:sp>
      <p:sp>
        <p:nvSpPr>
          <p:cNvPr id="21094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4724400"/>
            <a:ext cx="8604250" cy="1905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x-none" sz="1800"/>
              <a:t>can tell neurophysiologists where to stick electrodes</a:t>
            </a:r>
          </a:p>
        </p:txBody>
      </p:sp>
      <p:pic>
        <p:nvPicPr>
          <p:cNvPr id="21094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916113"/>
            <a:ext cx="378777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4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981075"/>
            <a:ext cx="3824288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9" name="Text Box 11"/>
          <p:cNvSpPr txBox="1">
            <a:spLocks noChangeArrowheads="1"/>
          </p:cNvSpPr>
          <p:nvPr/>
        </p:nvSpPr>
        <p:spPr bwMode="auto">
          <a:xfrm>
            <a:off x="5029200" y="1323975"/>
            <a:ext cx="1524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i="1">
                <a:solidFill>
                  <a:srgbClr val="000000"/>
                </a:solidFill>
              </a:rPr>
              <a:t>2006 Science</a:t>
            </a:r>
          </a:p>
          <a:p>
            <a:pPr eaLnBrk="1" hangingPunct="1"/>
            <a:endParaRPr lang="en-US" altLang="x-none" sz="1600" i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Limitations of Monkey fMRI</a:t>
            </a:r>
          </a:p>
        </p:txBody>
      </p:sp>
      <p:sp>
        <p:nvSpPr>
          <p:cNvPr id="21299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concerns about anesthesia </a:t>
            </a:r>
          </a:p>
          <a:p>
            <a:pPr eaLnBrk="1" hangingPunct="1"/>
            <a:r>
              <a:rPr lang="en-US" altLang="x-none"/>
              <a:t>awake monkeys move</a:t>
            </a:r>
          </a:p>
          <a:p>
            <a:pPr eaLnBrk="1" hangingPunct="1"/>
            <a:r>
              <a:rPr lang="en-US" altLang="x-none"/>
              <a:t>monkeys require extensive training</a:t>
            </a:r>
          </a:p>
          <a:p>
            <a:pPr eaLnBrk="1" hangingPunct="1"/>
            <a:r>
              <a:rPr lang="en-US" altLang="x-none"/>
              <a:t>concerns about interspecies contamination</a:t>
            </a:r>
          </a:p>
          <a:p>
            <a:pPr eaLnBrk="1" hangingPunct="1"/>
            <a:r>
              <a:rPr lang="en-US" altLang="en-US"/>
              <a:t>“</a:t>
            </a:r>
            <a:r>
              <a:rPr lang="en-US" altLang="x-none"/>
              <a:t>art of the barely possible</a:t>
            </a:r>
            <a:r>
              <a:rPr lang="en-US" altLang="en-US"/>
              <a:t>”</a:t>
            </a:r>
            <a:r>
              <a:rPr lang="en-US" altLang="x-none"/>
              <a:t> squared?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579438"/>
          </a:xfrm>
        </p:spPr>
        <p:txBody>
          <a:bodyPr/>
          <a:lstStyle/>
          <a:p>
            <a:r>
              <a:rPr lang="en-US" altLang="x-none">
                <a:ea typeface="ＭＳ Ｐゴシック" charset="-128"/>
              </a:rPr>
              <a:t>Models of fMR Adaptation</a:t>
            </a:r>
          </a:p>
        </p:txBody>
      </p:sp>
      <p:pic>
        <p:nvPicPr>
          <p:cNvPr id="48130" name="Picture 3" descr="FreeSnap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825500"/>
            <a:ext cx="8001000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4"/>
          <p:cNvSpPr txBox="1">
            <a:spLocks noChangeArrowheads="1"/>
          </p:cNvSpPr>
          <p:nvPr/>
        </p:nvSpPr>
        <p:spPr bwMode="auto">
          <a:xfrm>
            <a:off x="609600" y="6324600"/>
            <a:ext cx="4079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600" i="1">
                <a:solidFill>
                  <a:srgbClr val="FFFFFF"/>
                </a:solidFill>
              </a:rPr>
              <a:t>Grill-Spector, Henson &amp; Martin, 2006, TICS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Evidence for </a:t>
            </a:r>
            <a:r>
              <a:rPr lang="ja-JP" altLang="en-US">
                <a:ea typeface="ＭＳ Ｐゴシック" charset="-128"/>
              </a:rPr>
              <a:t>“</a:t>
            </a:r>
            <a:r>
              <a:rPr lang="en-US" altLang="ja-JP">
                <a:ea typeface="ＭＳ Ｐゴシック" charset="-128"/>
              </a:rPr>
              <a:t>Fatigue</a:t>
            </a:r>
            <a:r>
              <a:rPr lang="ja-JP" altLang="en-US">
                <a:ea typeface="ＭＳ Ｐゴシック" charset="-128"/>
              </a:rPr>
              <a:t>”</a:t>
            </a:r>
            <a:r>
              <a:rPr lang="en-US" altLang="ja-JP">
                <a:ea typeface="ＭＳ Ｐゴシック" charset="-128"/>
              </a:rPr>
              <a:t> Model</a:t>
            </a:r>
            <a:endParaRPr lang="en-US" altLang="x-none">
              <a:ea typeface="ＭＳ Ｐゴシック" charset="-128"/>
            </a:endParaRPr>
          </a:p>
        </p:txBody>
      </p:sp>
      <p:pic>
        <p:nvPicPr>
          <p:cNvPr id="50178" name="Picture 4" descr="screen-capture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7848600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5"/>
          <p:cNvSpPr txBox="1">
            <a:spLocks noChangeArrowheads="1"/>
          </p:cNvSpPr>
          <p:nvPr/>
        </p:nvSpPr>
        <p:spPr bwMode="auto">
          <a:xfrm>
            <a:off x="609600" y="5486400"/>
            <a:ext cx="5232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600" i="1">
                <a:solidFill>
                  <a:srgbClr val="FFFFFF"/>
                </a:solidFill>
              </a:rPr>
              <a:t>Data from: Li et al., 1993, J Neurophysiol</a:t>
            </a:r>
          </a:p>
          <a:p>
            <a:r>
              <a:rPr lang="en-US" altLang="x-none" sz="1600" i="1">
                <a:solidFill>
                  <a:srgbClr val="FFFFFF"/>
                </a:solidFill>
              </a:rPr>
              <a:t>Figure from: Grill-Spector, Henson &amp; Martin, 2006, 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Evidence for Facilitation Model</a:t>
            </a:r>
          </a:p>
        </p:txBody>
      </p:sp>
      <p:pic>
        <p:nvPicPr>
          <p:cNvPr id="52226" name="Picture 4" descr="screen-capture-7"/>
          <p:cNvPicPr>
            <a:picLocks noChangeAspect="1" noChangeArrowheads="1"/>
          </p:cNvPicPr>
          <p:nvPr/>
        </p:nvPicPr>
        <p:blipFill>
          <a:blip r:embed="rId3">
            <a:lum bright="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" y="990600"/>
            <a:ext cx="7194550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5" descr="screen-capture-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8" y="3962400"/>
            <a:ext cx="2408237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 Box 6"/>
          <p:cNvSpPr txBox="1">
            <a:spLocks noChangeArrowheads="1"/>
          </p:cNvSpPr>
          <p:nvPr/>
        </p:nvSpPr>
        <p:spPr bwMode="auto">
          <a:xfrm>
            <a:off x="1066800" y="3962400"/>
            <a:ext cx="2133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600" i="1">
                <a:solidFill>
                  <a:srgbClr val="FFFFFF"/>
                </a:solidFill>
              </a:rPr>
              <a:t>James et al., 2000, Current Biology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3"/>
          <p:cNvSpPr>
            <a:spLocks noGrp="1"/>
          </p:cNvSpPr>
          <p:nvPr>
            <p:ph type="ctrTitle"/>
          </p:nvPr>
        </p:nvSpPr>
        <p:spPr>
          <a:xfrm>
            <a:off x="685800" y="1889125"/>
            <a:ext cx="7772400" cy="1066800"/>
          </a:xfrm>
        </p:spPr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</a:rPr>
              <a:t>Caveats in Interpreting</a:t>
            </a:r>
            <a:br>
              <a:rPr lang="en-US" altLang="x-none">
                <a:ea typeface="ＭＳ Ｐゴシック" charset="-128"/>
              </a:rPr>
            </a:br>
            <a:r>
              <a:rPr lang="en-US" altLang="x-none">
                <a:ea typeface="ＭＳ Ｐゴシック" charset="-128"/>
              </a:rPr>
              <a:t>fMR Adaptation 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FreeSnap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610600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FreeSnap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853440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Picture 3" descr="FreeSnap0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57600"/>
            <a:ext cx="4267200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4"/>
          <p:cNvSpPr>
            <a:spLocks noGrp="1" noChangeArrowheads="1"/>
          </p:cNvSpPr>
          <p:nvPr>
            <p:ph type="title"/>
          </p:nvPr>
        </p:nvSpPr>
        <p:spPr>
          <a:xfrm>
            <a:off x="342900" y="228600"/>
            <a:ext cx="8458200" cy="579438"/>
          </a:xfrm>
        </p:spPr>
        <p:txBody>
          <a:bodyPr/>
          <a:lstStyle/>
          <a:p>
            <a:r>
              <a:rPr lang="en-US" altLang="x-none">
                <a:ea typeface="ＭＳ Ｐゴシック" charset="-128"/>
              </a:rPr>
              <a:t>fMRA Does Not Accurately Reflect Tuning</a:t>
            </a:r>
          </a:p>
        </p:txBody>
      </p:sp>
      <p:sp>
        <p:nvSpPr>
          <p:cNvPr id="5837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648200" y="3886200"/>
            <a:ext cx="4343400" cy="2209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x-none" sz="2000">
                <a:ea typeface="ＭＳ Ｐゴシック" charset="-128"/>
              </a:rPr>
              <a:t>MT+: most neurons are direction-selective (DS), high DS in fMRA</a:t>
            </a:r>
          </a:p>
          <a:p>
            <a:pPr>
              <a:lnSpc>
                <a:spcPct val="90000"/>
              </a:lnSpc>
            </a:pPr>
            <a:r>
              <a:rPr lang="en-US" altLang="x-none" sz="2000">
                <a:ea typeface="ＭＳ Ｐゴシック" charset="-128"/>
              </a:rPr>
              <a:t>V4: few (20%?) neurons are DS, very high DS in fMRA</a:t>
            </a:r>
          </a:p>
          <a:p>
            <a:pPr>
              <a:lnSpc>
                <a:spcPct val="90000"/>
              </a:lnSpc>
            </a:pPr>
            <a:r>
              <a:rPr lang="en-US" altLang="x-none" sz="2000">
                <a:ea typeface="ＭＳ Ｐゴシック" charset="-128"/>
              </a:rPr>
              <a:t>perhaps fMRA is more driven by inputs than outputs?</a:t>
            </a:r>
          </a:p>
        </p:txBody>
      </p:sp>
      <p:sp>
        <p:nvSpPr>
          <p:cNvPr id="58373" name="Rectangle 6"/>
          <p:cNvSpPr>
            <a:spLocks noChangeArrowheads="1"/>
          </p:cNvSpPr>
          <p:nvPr/>
        </p:nvSpPr>
        <p:spPr bwMode="auto">
          <a:xfrm>
            <a:off x="4724400" y="6096000"/>
            <a:ext cx="19018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i="1">
                <a:solidFill>
                  <a:srgbClr val="FFFFFF"/>
                </a:solidFill>
              </a:rPr>
              <a:t>Tolias et al., 2001, </a:t>
            </a:r>
          </a:p>
          <a:p>
            <a:pPr eaLnBrk="1" hangingPunct="1"/>
            <a:r>
              <a:rPr lang="en-US" altLang="x-none" sz="1600" i="1">
                <a:solidFill>
                  <a:srgbClr val="FFFFFF"/>
                </a:solidFill>
              </a:rPr>
              <a:t>J. Neurosci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FreeSnap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533400"/>
            <a:ext cx="7505700" cy="334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Basic Assumption/Hypothesis</a:t>
            </a:r>
          </a:p>
        </p:txBody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if a neuronal population responds equally to two stimuli, those stimuli should yield cross-adaptation  </a:t>
            </a:r>
          </a:p>
        </p:txBody>
      </p:sp>
      <p:sp>
        <p:nvSpPr>
          <p:cNvPr id="62467" name="Line 8"/>
          <p:cNvSpPr>
            <a:spLocks noChangeShapeType="1"/>
          </p:cNvSpPr>
          <p:nvPr/>
        </p:nvSpPr>
        <p:spPr bwMode="auto">
          <a:xfrm>
            <a:off x="917575" y="2667000"/>
            <a:ext cx="0" cy="2133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68" name="Rectangle 9"/>
          <p:cNvSpPr>
            <a:spLocks noChangeArrowheads="1"/>
          </p:cNvSpPr>
          <p:nvPr/>
        </p:nvSpPr>
        <p:spPr bwMode="auto">
          <a:xfrm>
            <a:off x="1277938" y="3095625"/>
            <a:ext cx="241300" cy="1704975"/>
          </a:xfrm>
          <a:prstGeom prst="rect">
            <a:avLst/>
          </a:prstGeom>
          <a:solidFill>
            <a:srgbClr val="00B0F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800">
              <a:solidFill>
                <a:srgbClr val="000000"/>
              </a:solidFill>
            </a:endParaRPr>
          </a:p>
        </p:txBody>
      </p:sp>
      <p:sp>
        <p:nvSpPr>
          <p:cNvPr id="62469" name="Rectangle 10"/>
          <p:cNvSpPr>
            <a:spLocks noChangeArrowheads="1"/>
          </p:cNvSpPr>
          <p:nvPr/>
        </p:nvSpPr>
        <p:spPr bwMode="auto">
          <a:xfrm>
            <a:off x="1760538" y="3116263"/>
            <a:ext cx="234950" cy="1684337"/>
          </a:xfrm>
          <a:prstGeom prst="rect">
            <a:avLst/>
          </a:prstGeom>
          <a:solidFill>
            <a:srgbClr val="FF00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800">
              <a:solidFill>
                <a:srgbClr val="000000"/>
              </a:solidFill>
            </a:endParaRPr>
          </a:p>
        </p:txBody>
      </p:sp>
      <p:sp>
        <p:nvSpPr>
          <p:cNvPr id="62470" name="Rectangle 11"/>
          <p:cNvSpPr>
            <a:spLocks noChangeArrowheads="1"/>
          </p:cNvSpPr>
          <p:nvPr/>
        </p:nvSpPr>
        <p:spPr bwMode="auto">
          <a:xfrm>
            <a:off x="2241550" y="4621213"/>
            <a:ext cx="241300" cy="179387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800">
              <a:solidFill>
                <a:srgbClr val="000000"/>
              </a:solidFill>
            </a:endParaRPr>
          </a:p>
        </p:txBody>
      </p:sp>
      <p:sp>
        <p:nvSpPr>
          <p:cNvPr id="62471" name="Line 12"/>
          <p:cNvSpPr>
            <a:spLocks noChangeShapeType="1"/>
          </p:cNvSpPr>
          <p:nvPr/>
        </p:nvSpPr>
        <p:spPr bwMode="auto">
          <a:xfrm rot="-5400000">
            <a:off x="1880394" y="3837781"/>
            <a:ext cx="0" cy="19256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2" name="Text Box 13"/>
          <p:cNvSpPr txBox="1">
            <a:spLocks noChangeArrowheads="1"/>
          </p:cNvSpPr>
          <p:nvPr/>
        </p:nvSpPr>
        <p:spPr bwMode="auto">
          <a:xfrm rot="-5400000">
            <a:off x="-493712" y="3367087"/>
            <a:ext cx="2146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000">
                <a:solidFill>
                  <a:srgbClr val="000000"/>
                </a:solidFill>
              </a:rPr>
              <a:t>Neural Response</a:t>
            </a:r>
          </a:p>
        </p:txBody>
      </p:sp>
      <p:grpSp>
        <p:nvGrpSpPr>
          <p:cNvPr id="62473" name="Group 10"/>
          <p:cNvGrpSpPr>
            <a:grpSpLocks/>
          </p:cNvGrpSpPr>
          <p:nvPr/>
        </p:nvGrpSpPr>
        <p:grpSpPr bwMode="auto">
          <a:xfrm>
            <a:off x="1219200" y="4953000"/>
            <a:ext cx="1371600" cy="504825"/>
            <a:chOff x="814" y="3312"/>
            <a:chExt cx="2191" cy="806"/>
          </a:xfrm>
        </p:grpSpPr>
        <p:pic>
          <p:nvPicPr>
            <p:cNvPr id="62501" name="Picture 4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" y="3312"/>
              <a:ext cx="615" cy="806"/>
            </a:xfrm>
            <a:prstGeom prst="rect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502" name="Picture 4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3312"/>
              <a:ext cx="664" cy="806"/>
            </a:xfrm>
            <a:prstGeom prst="rect">
              <a:avLst/>
            </a:prstGeom>
            <a:noFill/>
            <a:ln w="19050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503" name="Picture 4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3312"/>
              <a:ext cx="605" cy="806"/>
            </a:xfrm>
            <a:prstGeom prst="rect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2474" name="Line 8"/>
          <p:cNvSpPr>
            <a:spLocks noChangeShapeType="1"/>
          </p:cNvSpPr>
          <p:nvPr/>
        </p:nvSpPr>
        <p:spPr bwMode="auto">
          <a:xfrm>
            <a:off x="4094163" y="2674938"/>
            <a:ext cx="0" cy="2133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5" name="Rectangle 9"/>
          <p:cNvSpPr>
            <a:spLocks noChangeArrowheads="1"/>
          </p:cNvSpPr>
          <p:nvPr/>
        </p:nvSpPr>
        <p:spPr bwMode="auto">
          <a:xfrm>
            <a:off x="4454525" y="3103563"/>
            <a:ext cx="241300" cy="1704975"/>
          </a:xfrm>
          <a:prstGeom prst="rect">
            <a:avLst/>
          </a:prstGeom>
          <a:solidFill>
            <a:srgbClr val="00B0F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800">
              <a:solidFill>
                <a:srgbClr val="000000"/>
              </a:solidFill>
            </a:endParaRPr>
          </a:p>
        </p:txBody>
      </p:sp>
      <p:sp>
        <p:nvSpPr>
          <p:cNvPr id="62476" name="Rectangle 10"/>
          <p:cNvSpPr>
            <a:spLocks noChangeArrowheads="1"/>
          </p:cNvSpPr>
          <p:nvPr/>
        </p:nvSpPr>
        <p:spPr bwMode="auto">
          <a:xfrm>
            <a:off x="5562600" y="3124200"/>
            <a:ext cx="234950" cy="1684338"/>
          </a:xfrm>
          <a:prstGeom prst="rect">
            <a:avLst/>
          </a:prstGeom>
          <a:solidFill>
            <a:srgbClr val="FF00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800">
              <a:solidFill>
                <a:srgbClr val="000000"/>
              </a:solidFill>
            </a:endParaRPr>
          </a:p>
        </p:txBody>
      </p:sp>
      <p:sp>
        <p:nvSpPr>
          <p:cNvPr id="62477" name="Rectangle 11"/>
          <p:cNvSpPr>
            <a:spLocks noChangeArrowheads="1"/>
          </p:cNvSpPr>
          <p:nvPr/>
        </p:nvSpPr>
        <p:spPr bwMode="auto">
          <a:xfrm>
            <a:off x="7848600" y="4629150"/>
            <a:ext cx="241300" cy="179388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800">
              <a:solidFill>
                <a:srgbClr val="000000"/>
              </a:solidFill>
            </a:endParaRPr>
          </a:p>
        </p:txBody>
      </p:sp>
      <p:sp>
        <p:nvSpPr>
          <p:cNvPr id="62478" name="Line 12"/>
          <p:cNvSpPr>
            <a:spLocks noChangeShapeType="1"/>
          </p:cNvSpPr>
          <p:nvPr/>
        </p:nvSpPr>
        <p:spPr bwMode="auto">
          <a:xfrm rot="-5400000">
            <a:off x="6504782" y="2397919"/>
            <a:ext cx="0" cy="48212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9" name="Text Box 13"/>
          <p:cNvSpPr txBox="1">
            <a:spLocks noChangeArrowheads="1"/>
          </p:cNvSpPr>
          <p:nvPr/>
        </p:nvSpPr>
        <p:spPr bwMode="auto">
          <a:xfrm rot="-5400000">
            <a:off x="2659856" y="3442494"/>
            <a:ext cx="19351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2000">
                <a:solidFill>
                  <a:srgbClr val="000000"/>
                </a:solidFill>
              </a:rPr>
              <a:t>Predicted</a:t>
            </a:r>
          </a:p>
          <a:p>
            <a:pPr algn="ctr" eaLnBrk="1" hangingPunct="1"/>
            <a:r>
              <a:rPr lang="en-US" altLang="x-none" sz="2000">
                <a:solidFill>
                  <a:srgbClr val="000000"/>
                </a:solidFill>
              </a:rPr>
              <a:t>fMRI Response</a:t>
            </a:r>
          </a:p>
        </p:txBody>
      </p:sp>
      <p:pic>
        <p:nvPicPr>
          <p:cNvPr id="62480" name="Picture 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981575"/>
            <a:ext cx="385763" cy="504825"/>
          </a:xfrm>
          <a:prstGeom prst="rect">
            <a:avLst/>
          </a:prstGeom>
          <a:noFill/>
          <a:ln w="19050">
            <a:solidFill>
              <a:srgbClr val="66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81" name="Picture 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981575"/>
            <a:ext cx="414338" cy="504825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82" name="Picture 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788" y="4981575"/>
            <a:ext cx="379412" cy="504825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83" name="Rectangle 9"/>
          <p:cNvSpPr>
            <a:spLocks noChangeArrowheads="1"/>
          </p:cNvSpPr>
          <p:nvPr/>
        </p:nvSpPr>
        <p:spPr bwMode="auto">
          <a:xfrm>
            <a:off x="4756150" y="3741738"/>
            <a:ext cx="228600" cy="1066800"/>
          </a:xfrm>
          <a:prstGeom prst="rect">
            <a:avLst/>
          </a:prstGeom>
          <a:solidFill>
            <a:srgbClr val="00B0F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800">
              <a:solidFill>
                <a:srgbClr val="000000"/>
              </a:solidFill>
            </a:endParaRPr>
          </a:p>
        </p:txBody>
      </p:sp>
      <p:pic>
        <p:nvPicPr>
          <p:cNvPr id="62484" name="Picture 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4981575"/>
            <a:ext cx="385763" cy="504825"/>
          </a:xfrm>
          <a:prstGeom prst="rect">
            <a:avLst/>
          </a:prstGeom>
          <a:noFill/>
          <a:ln w="19050">
            <a:solidFill>
              <a:srgbClr val="66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85" name="Picture 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0" y="4981575"/>
            <a:ext cx="414338" cy="504825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86" name="Rectangle 10"/>
          <p:cNvSpPr>
            <a:spLocks noChangeArrowheads="1"/>
          </p:cNvSpPr>
          <p:nvPr/>
        </p:nvSpPr>
        <p:spPr bwMode="auto">
          <a:xfrm>
            <a:off x="5861050" y="3733800"/>
            <a:ext cx="234950" cy="1074738"/>
          </a:xfrm>
          <a:prstGeom prst="rect">
            <a:avLst/>
          </a:prstGeom>
          <a:solidFill>
            <a:srgbClr val="FF00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800">
              <a:solidFill>
                <a:srgbClr val="000000"/>
              </a:solidFill>
            </a:endParaRPr>
          </a:p>
        </p:txBody>
      </p:sp>
      <p:sp>
        <p:nvSpPr>
          <p:cNvPr id="62487" name="Rectangle 9"/>
          <p:cNvSpPr>
            <a:spLocks noChangeArrowheads="1"/>
          </p:cNvSpPr>
          <p:nvPr/>
        </p:nvSpPr>
        <p:spPr bwMode="auto">
          <a:xfrm>
            <a:off x="6692900" y="3103563"/>
            <a:ext cx="241300" cy="1704975"/>
          </a:xfrm>
          <a:prstGeom prst="rect">
            <a:avLst/>
          </a:prstGeom>
          <a:solidFill>
            <a:srgbClr val="00B0F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800">
              <a:solidFill>
                <a:srgbClr val="000000"/>
              </a:solidFill>
            </a:endParaRPr>
          </a:p>
        </p:txBody>
      </p:sp>
      <p:sp>
        <p:nvSpPr>
          <p:cNvPr id="62488" name="Rectangle 10"/>
          <p:cNvSpPr>
            <a:spLocks noChangeArrowheads="1"/>
          </p:cNvSpPr>
          <p:nvPr/>
        </p:nvSpPr>
        <p:spPr bwMode="auto">
          <a:xfrm>
            <a:off x="7010400" y="3733800"/>
            <a:ext cx="234950" cy="1074738"/>
          </a:xfrm>
          <a:prstGeom prst="rect">
            <a:avLst/>
          </a:prstGeom>
          <a:solidFill>
            <a:srgbClr val="FF00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800">
              <a:solidFill>
                <a:srgbClr val="000000"/>
              </a:solidFill>
            </a:endParaRPr>
          </a:p>
        </p:txBody>
      </p:sp>
      <p:pic>
        <p:nvPicPr>
          <p:cNvPr id="62489" name="Picture 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981575"/>
            <a:ext cx="385763" cy="504825"/>
          </a:xfrm>
          <a:prstGeom prst="rect">
            <a:avLst/>
          </a:prstGeom>
          <a:noFill/>
          <a:ln w="19050">
            <a:solidFill>
              <a:srgbClr val="66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90" name="Picture 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263" y="4981575"/>
            <a:ext cx="414337" cy="504825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91" name="Rectangle 9"/>
          <p:cNvSpPr>
            <a:spLocks noChangeArrowheads="1"/>
          </p:cNvSpPr>
          <p:nvPr/>
        </p:nvSpPr>
        <p:spPr bwMode="auto">
          <a:xfrm>
            <a:off x="8216900" y="3101975"/>
            <a:ext cx="241300" cy="1706563"/>
          </a:xfrm>
          <a:prstGeom prst="rect">
            <a:avLst/>
          </a:prstGeom>
          <a:solidFill>
            <a:srgbClr val="00B0F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800">
              <a:solidFill>
                <a:srgbClr val="000000"/>
              </a:solidFill>
            </a:endParaRPr>
          </a:p>
        </p:txBody>
      </p:sp>
      <p:pic>
        <p:nvPicPr>
          <p:cNvPr id="62492" name="Picture 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638" y="4981575"/>
            <a:ext cx="385762" cy="504825"/>
          </a:xfrm>
          <a:prstGeom prst="rect">
            <a:avLst/>
          </a:prstGeom>
          <a:noFill/>
          <a:ln w="19050">
            <a:solidFill>
              <a:srgbClr val="66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93" name="Text Box 33"/>
          <p:cNvSpPr txBox="1">
            <a:spLocks noChangeArrowheads="1"/>
          </p:cNvSpPr>
          <p:nvPr/>
        </p:nvSpPr>
        <p:spPr bwMode="auto">
          <a:xfrm>
            <a:off x="1155700" y="5562600"/>
            <a:ext cx="4556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>
                <a:solidFill>
                  <a:srgbClr val="00FFFF"/>
                </a:solidFill>
              </a:rPr>
              <a:t>A</a:t>
            </a:r>
          </a:p>
        </p:txBody>
      </p:sp>
      <p:sp>
        <p:nvSpPr>
          <p:cNvPr id="62494" name="Text Box 34"/>
          <p:cNvSpPr txBox="1">
            <a:spLocks noChangeArrowheads="1"/>
          </p:cNvSpPr>
          <p:nvPr/>
        </p:nvSpPr>
        <p:spPr bwMode="auto">
          <a:xfrm>
            <a:off x="1676400" y="5562600"/>
            <a:ext cx="4556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>
                <a:solidFill>
                  <a:srgbClr val="FF66FF"/>
                </a:solidFill>
              </a:rPr>
              <a:t>B</a:t>
            </a: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62495" name="Text Box 35"/>
          <p:cNvSpPr txBox="1">
            <a:spLocks noChangeArrowheads="1"/>
          </p:cNvSpPr>
          <p:nvPr/>
        </p:nvSpPr>
        <p:spPr bwMode="auto">
          <a:xfrm>
            <a:off x="2200275" y="5562600"/>
            <a:ext cx="4778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62496" name="Text Box 36"/>
          <p:cNvSpPr txBox="1">
            <a:spLocks noChangeArrowheads="1"/>
          </p:cNvSpPr>
          <p:nvPr/>
        </p:nvSpPr>
        <p:spPr bwMode="auto">
          <a:xfrm>
            <a:off x="4256088" y="5559425"/>
            <a:ext cx="8620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>
                <a:solidFill>
                  <a:srgbClr val="00FFFF"/>
                </a:solidFill>
              </a:rPr>
              <a:t>A</a:t>
            </a:r>
            <a:r>
              <a:rPr lang="en-US" altLang="x-none">
                <a:solidFill>
                  <a:srgbClr val="000000"/>
                </a:solidFill>
              </a:rPr>
              <a:t>-</a:t>
            </a:r>
            <a:r>
              <a:rPr lang="en-US" altLang="x-none">
                <a:solidFill>
                  <a:srgbClr val="00FFFF"/>
                </a:solidFill>
              </a:rPr>
              <a:t>A</a:t>
            </a:r>
          </a:p>
        </p:txBody>
      </p:sp>
      <p:sp>
        <p:nvSpPr>
          <p:cNvPr id="62497" name="Text Box 37"/>
          <p:cNvSpPr txBox="1">
            <a:spLocks noChangeArrowheads="1"/>
          </p:cNvSpPr>
          <p:nvPr/>
        </p:nvSpPr>
        <p:spPr bwMode="auto">
          <a:xfrm>
            <a:off x="5410200" y="5562600"/>
            <a:ext cx="8620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>
                <a:solidFill>
                  <a:srgbClr val="FF66FF"/>
                </a:solidFill>
              </a:rPr>
              <a:t>B</a:t>
            </a:r>
            <a:r>
              <a:rPr lang="en-US" altLang="x-none">
                <a:solidFill>
                  <a:srgbClr val="000000"/>
                </a:solidFill>
              </a:rPr>
              <a:t>-</a:t>
            </a:r>
            <a:r>
              <a:rPr lang="en-US" altLang="x-none">
                <a:solidFill>
                  <a:srgbClr val="FF66FF"/>
                </a:solidFill>
              </a:rPr>
              <a:t>B</a:t>
            </a: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62498" name="Text Box 38"/>
          <p:cNvSpPr txBox="1">
            <a:spLocks noChangeArrowheads="1"/>
          </p:cNvSpPr>
          <p:nvPr/>
        </p:nvSpPr>
        <p:spPr bwMode="auto">
          <a:xfrm>
            <a:off x="6553200" y="5556250"/>
            <a:ext cx="8620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>
                <a:solidFill>
                  <a:srgbClr val="00FFFF"/>
                </a:solidFill>
              </a:rPr>
              <a:t>A</a:t>
            </a:r>
            <a:r>
              <a:rPr lang="en-US" altLang="x-none">
                <a:solidFill>
                  <a:srgbClr val="000000"/>
                </a:solidFill>
              </a:rPr>
              <a:t>-</a:t>
            </a:r>
            <a:r>
              <a:rPr lang="en-US" altLang="x-none">
                <a:solidFill>
                  <a:srgbClr val="FF66FF"/>
                </a:solidFill>
              </a:rPr>
              <a:t>B</a:t>
            </a:r>
            <a:endParaRPr lang="en-US" altLang="x-none">
              <a:solidFill>
                <a:srgbClr val="00FFFF"/>
              </a:solidFill>
            </a:endParaRPr>
          </a:p>
        </p:txBody>
      </p:sp>
      <p:sp>
        <p:nvSpPr>
          <p:cNvPr id="62499" name="Text Box 39"/>
          <p:cNvSpPr txBox="1">
            <a:spLocks noChangeArrowheads="1"/>
          </p:cNvSpPr>
          <p:nvPr/>
        </p:nvSpPr>
        <p:spPr bwMode="auto">
          <a:xfrm>
            <a:off x="7696200" y="5562600"/>
            <a:ext cx="8842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>
                <a:solidFill>
                  <a:srgbClr val="FFFF00"/>
                </a:solidFill>
              </a:rPr>
              <a:t>C</a:t>
            </a:r>
            <a:r>
              <a:rPr lang="en-US" altLang="x-none">
                <a:solidFill>
                  <a:srgbClr val="000000"/>
                </a:solidFill>
              </a:rPr>
              <a:t>-</a:t>
            </a:r>
            <a:r>
              <a:rPr lang="en-US" altLang="x-none">
                <a:solidFill>
                  <a:srgbClr val="00FFFF"/>
                </a:solidFill>
              </a:rPr>
              <a:t>A</a:t>
            </a: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62500" name="AutoShape 40"/>
          <p:cNvSpPr>
            <a:spLocks noChangeArrowheads="1"/>
          </p:cNvSpPr>
          <p:nvPr/>
        </p:nvSpPr>
        <p:spPr bwMode="auto">
          <a:xfrm>
            <a:off x="6629400" y="1981200"/>
            <a:ext cx="609600" cy="914400"/>
          </a:xfrm>
          <a:prstGeom prst="downArrow">
            <a:avLst>
              <a:gd name="adj1" fmla="val 50000"/>
              <a:gd name="adj2" fmla="val 3750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Experimental Question</a:t>
            </a:r>
          </a:p>
        </p:txBody>
      </p:sp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the human lateral occipital complex (LOC) is arguably analogous/homologous to macaque inferotemporal (IT) cortex</a:t>
            </a:r>
          </a:p>
          <a:p>
            <a:r>
              <a:rPr lang="en-US" altLang="x-none">
                <a:ea typeface="ＭＳ Ｐゴシック" charset="-128"/>
              </a:rPr>
              <a:t>both human LOC and macaque IT show fMRI adaptation to repeated objects</a:t>
            </a:r>
          </a:p>
          <a:p>
            <a:endParaRPr lang="en-US" altLang="x-none">
              <a:ea typeface="ＭＳ Ｐゴシック" charset="-128"/>
            </a:endParaRPr>
          </a:p>
          <a:p>
            <a:r>
              <a:rPr lang="en-US" altLang="x-none">
                <a:solidFill>
                  <a:schemeClr val="tx2"/>
                </a:solidFill>
                <a:ea typeface="ＭＳ Ｐゴシック" charset="-128"/>
              </a:rPr>
              <a:t>Does neurophysiology in macaque IT show object adaptation at the single neuron level?</a:t>
            </a:r>
          </a:p>
          <a:p>
            <a:endParaRPr lang="en-US" altLang="x-none">
              <a:ea typeface="ＭＳ Ｐゴシック" charset="-128"/>
            </a:endParaRPr>
          </a:p>
          <a:p>
            <a:endParaRPr lang="en-US" altLang="x-none">
              <a:ea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</a:rPr>
              <a:t>Limitations of Subtraction Logic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65175"/>
            <a:ext cx="8610600" cy="5218113"/>
          </a:xfrm>
        </p:spPr>
        <p:txBody>
          <a:bodyPr/>
          <a:lstStyle/>
          <a:p>
            <a:pPr eaLnBrk="1" hangingPunct="1"/>
            <a:r>
              <a:rPr lang="en-US" altLang="x-none" sz="1800">
                <a:ea typeface="ＭＳ Ｐゴシック" charset="-128"/>
              </a:rPr>
              <a:t>Example: We know that neurons in the brain can be tuned for individual faces</a:t>
            </a:r>
          </a:p>
        </p:txBody>
      </p:sp>
      <p:sp>
        <p:nvSpPr>
          <p:cNvPr id="44035" name="TextBox 21"/>
          <p:cNvSpPr txBox="1">
            <a:spLocks noChangeArrowheads="1"/>
          </p:cNvSpPr>
          <p:nvPr/>
        </p:nvSpPr>
        <p:spPr bwMode="auto">
          <a:xfrm>
            <a:off x="33338" y="6524625"/>
            <a:ext cx="7069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400" i="1">
                <a:solidFill>
                  <a:schemeClr val="bg1"/>
                </a:solidFill>
              </a:rPr>
              <a:t>“</a:t>
            </a:r>
            <a:r>
              <a:rPr lang="en-US" altLang="ja-JP" sz="1400" i="1">
                <a:solidFill>
                  <a:schemeClr val="bg1"/>
                </a:solidFill>
              </a:rPr>
              <a:t>Jennifer Aniston</a:t>
            </a:r>
            <a:r>
              <a:rPr lang="ja-JP" altLang="en-US" sz="1400" i="1">
                <a:solidFill>
                  <a:schemeClr val="bg1"/>
                </a:solidFill>
              </a:rPr>
              <a:t>”</a:t>
            </a:r>
            <a:r>
              <a:rPr lang="en-US" altLang="ja-JP" sz="1400" i="1">
                <a:solidFill>
                  <a:schemeClr val="bg1"/>
                </a:solidFill>
              </a:rPr>
              <a:t> neuron in human medial temporal lobe; Quiroga et al., 2005, Nature</a:t>
            </a:r>
            <a:endParaRPr lang="en-US" altLang="x-none" sz="1400" i="1">
              <a:solidFill>
                <a:schemeClr val="bg1"/>
              </a:solidFill>
            </a:endParaRPr>
          </a:p>
        </p:txBody>
      </p:sp>
      <p:pic>
        <p:nvPicPr>
          <p:cNvPr id="44036" name="Picture 1" descr="Slide1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862965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147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FreeSnap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747713"/>
            <a:ext cx="5624513" cy="572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Text Box 3"/>
          <p:cNvSpPr txBox="1">
            <a:spLocks noChangeArrowheads="1"/>
          </p:cNvSpPr>
          <p:nvPr/>
        </p:nvSpPr>
        <p:spPr bwMode="auto">
          <a:xfrm>
            <a:off x="152400" y="2089150"/>
            <a:ext cx="26749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800">
                <a:solidFill>
                  <a:srgbClr val="FFFFFF"/>
                </a:solidFill>
              </a:rPr>
              <a:t>Experiment 1</a:t>
            </a:r>
          </a:p>
          <a:p>
            <a:pPr algn="ctr"/>
            <a:r>
              <a:rPr lang="en-US" altLang="x-none" sz="1800">
                <a:solidFill>
                  <a:srgbClr val="FFFFFF"/>
                </a:solidFill>
              </a:rPr>
              <a:t>Block Design Adaptation</a:t>
            </a: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66563" name="Text Box 4"/>
          <p:cNvSpPr txBox="1">
            <a:spLocks noChangeArrowheads="1"/>
          </p:cNvSpPr>
          <p:nvPr/>
        </p:nvSpPr>
        <p:spPr bwMode="auto">
          <a:xfrm>
            <a:off x="523875" y="4695825"/>
            <a:ext cx="163353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800">
                <a:solidFill>
                  <a:srgbClr val="FFFFFF"/>
                </a:solidFill>
              </a:rPr>
              <a:t>Experiment 2</a:t>
            </a:r>
          </a:p>
          <a:p>
            <a:pPr algn="ctr"/>
            <a:r>
              <a:rPr lang="en-US" altLang="x-none" sz="1800">
                <a:solidFill>
                  <a:srgbClr val="FFFFFF"/>
                </a:solidFill>
              </a:rPr>
              <a:t>Event-Related</a:t>
            </a:r>
          </a:p>
          <a:p>
            <a:pPr algn="ctr"/>
            <a:r>
              <a:rPr lang="en-US" altLang="x-none" sz="1800">
                <a:solidFill>
                  <a:srgbClr val="FFFFFF"/>
                </a:solidFill>
              </a:rPr>
              <a:t> Adaptation</a:t>
            </a:r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66564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579438"/>
          </a:xfrm>
        </p:spPr>
        <p:txBody>
          <a:bodyPr/>
          <a:lstStyle/>
          <a:p>
            <a:r>
              <a:rPr lang="en-US" altLang="x-none">
                <a:ea typeface="ＭＳ Ｐゴシック" charset="-128"/>
              </a:rPr>
              <a:t>Design</a:t>
            </a:r>
          </a:p>
        </p:txBody>
      </p:sp>
      <p:sp>
        <p:nvSpPr>
          <p:cNvPr id="66565" name="Rectangle 6"/>
          <p:cNvSpPr>
            <a:spLocks noChangeArrowheads="1"/>
          </p:cNvSpPr>
          <p:nvPr/>
        </p:nvSpPr>
        <p:spPr bwMode="auto">
          <a:xfrm>
            <a:off x="2895600" y="6519863"/>
            <a:ext cx="3276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i="1">
                <a:solidFill>
                  <a:srgbClr val="FFFFFF"/>
                </a:solidFill>
              </a:rPr>
              <a:t>Sawamura et al., 2006, Neuron</a:t>
            </a:r>
          </a:p>
        </p:txBody>
      </p:sp>
      <p:sp>
        <p:nvSpPr>
          <p:cNvPr id="66566" name="TextBox 1"/>
          <p:cNvSpPr txBox="1">
            <a:spLocks noChangeArrowheads="1"/>
          </p:cNvSpPr>
          <p:nvPr/>
        </p:nvSpPr>
        <p:spPr bwMode="auto">
          <a:xfrm>
            <a:off x="3276600" y="692150"/>
            <a:ext cx="4060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/>
              <a:t>Example neuron selective for pig (A) + bunny (B)</a:t>
            </a:r>
          </a:p>
        </p:txBody>
      </p:sp>
      <p:sp>
        <p:nvSpPr>
          <p:cNvPr id="66567" name="TextBox 7"/>
          <p:cNvSpPr txBox="1">
            <a:spLocks noChangeArrowheads="1"/>
          </p:cNvSpPr>
          <p:nvPr/>
        </p:nvSpPr>
        <p:spPr bwMode="auto">
          <a:xfrm>
            <a:off x="3348038" y="4005263"/>
            <a:ext cx="4629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/>
              <a:t>Example neuron selective for rollerskate (A) + watch (B)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Yes, neurons do adapt</a:t>
            </a:r>
          </a:p>
        </p:txBody>
      </p:sp>
      <p:pic>
        <p:nvPicPr>
          <p:cNvPr id="68610" name="Picture 3" descr="FreeSnap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38" y="1138238"/>
            <a:ext cx="4706937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Rectangle 4"/>
          <p:cNvSpPr>
            <a:spLocks noChangeArrowheads="1"/>
          </p:cNvSpPr>
          <p:nvPr/>
        </p:nvSpPr>
        <p:spPr bwMode="auto">
          <a:xfrm>
            <a:off x="2895600" y="6519863"/>
            <a:ext cx="3276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i="1">
                <a:solidFill>
                  <a:srgbClr val="FFFFFF"/>
                </a:solidFill>
              </a:rPr>
              <a:t>Sawamura et al., 2006, Neuron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ChangeArrowheads="1"/>
          </p:cNvSpPr>
          <p:nvPr/>
        </p:nvSpPr>
        <p:spPr bwMode="auto">
          <a:xfrm>
            <a:off x="192088" y="1066800"/>
            <a:ext cx="8839200" cy="49530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7065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… but cross-adaptation is less clear</a:t>
            </a:r>
          </a:p>
        </p:txBody>
      </p:sp>
      <p:pic>
        <p:nvPicPr>
          <p:cNvPr id="70659" name="Picture 4" descr="FreeSnap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1455738"/>
            <a:ext cx="8093075" cy="448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 Box 5"/>
          <p:cNvSpPr txBox="1">
            <a:spLocks noChangeArrowheads="1"/>
          </p:cNvSpPr>
          <p:nvPr/>
        </p:nvSpPr>
        <p:spPr bwMode="auto">
          <a:xfrm>
            <a:off x="268288" y="2286000"/>
            <a:ext cx="87312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x-none" sz="1600">
                <a:solidFill>
                  <a:srgbClr val="000000"/>
                </a:solidFill>
              </a:rPr>
              <a:t>BLOCK</a:t>
            </a:r>
          </a:p>
        </p:txBody>
      </p:sp>
      <p:sp>
        <p:nvSpPr>
          <p:cNvPr id="70661" name="Text Box 6"/>
          <p:cNvSpPr txBox="1">
            <a:spLocks noChangeArrowheads="1"/>
          </p:cNvSpPr>
          <p:nvPr/>
        </p:nvSpPr>
        <p:spPr bwMode="auto">
          <a:xfrm>
            <a:off x="152400" y="4310063"/>
            <a:ext cx="11207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x-none" sz="1600">
                <a:solidFill>
                  <a:srgbClr val="000000"/>
                </a:solidFill>
              </a:rPr>
              <a:t>EVENT-</a:t>
            </a:r>
          </a:p>
          <a:p>
            <a:pPr algn="ctr">
              <a:lnSpc>
                <a:spcPct val="90000"/>
              </a:lnSpc>
            </a:pPr>
            <a:r>
              <a:rPr lang="en-US" altLang="x-none" sz="1600">
                <a:solidFill>
                  <a:srgbClr val="000000"/>
                </a:solidFill>
              </a:rPr>
              <a:t>RELATED</a:t>
            </a:r>
          </a:p>
        </p:txBody>
      </p:sp>
      <p:sp>
        <p:nvSpPr>
          <p:cNvPr id="70662" name="Text Box 7"/>
          <p:cNvSpPr txBox="1">
            <a:spLocks noChangeArrowheads="1"/>
          </p:cNvSpPr>
          <p:nvPr/>
        </p:nvSpPr>
        <p:spPr bwMode="auto">
          <a:xfrm>
            <a:off x="1622425" y="1176338"/>
            <a:ext cx="1144588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x-none" sz="1600">
                <a:solidFill>
                  <a:srgbClr val="000000"/>
                </a:solidFill>
              </a:rPr>
              <a:t>EXAMPLE</a:t>
            </a:r>
          </a:p>
        </p:txBody>
      </p:sp>
      <p:sp>
        <p:nvSpPr>
          <p:cNvPr id="70663" name="Text Box 8"/>
          <p:cNvSpPr txBox="1">
            <a:spLocks noChangeArrowheads="1"/>
          </p:cNvSpPr>
          <p:nvPr/>
        </p:nvSpPr>
        <p:spPr bwMode="auto">
          <a:xfrm>
            <a:off x="3354388" y="1066800"/>
            <a:ext cx="12573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x-none" sz="1600">
                <a:solidFill>
                  <a:srgbClr val="000000"/>
                </a:solidFill>
              </a:rPr>
              <a:t>A-A ADAPT</a:t>
            </a:r>
          </a:p>
          <a:p>
            <a:pPr algn="ctr">
              <a:lnSpc>
                <a:spcPct val="90000"/>
              </a:lnSpc>
            </a:pPr>
            <a:r>
              <a:rPr lang="en-US" altLang="x-none" sz="1600">
                <a:solidFill>
                  <a:srgbClr val="000000"/>
                </a:solidFill>
              </a:rPr>
              <a:t>A=B</a:t>
            </a:r>
          </a:p>
        </p:txBody>
      </p:sp>
      <p:sp>
        <p:nvSpPr>
          <p:cNvPr id="70664" name="Text Box 9"/>
          <p:cNvSpPr txBox="1">
            <a:spLocks noChangeArrowheads="1"/>
          </p:cNvSpPr>
          <p:nvPr/>
        </p:nvSpPr>
        <p:spPr bwMode="auto">
          <a:xfrm>
            <a:off x="5373688" y="1066800"/>
            <a:ext cx="12573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x-none" sz="1600">
                <a:solidFill>
                  <a:srgbClr val="000000"/>
                </a:solidFill>
              </a:rPr>
              <a:t>B-A ADAPT</a:t>
            </a:r>
          </a:p>
          <a:p>
            <a:pPr algn="ctr">
              <a:lnSpc>
                <a:spcPct val="90000"/>
              </a:lnSpc>
            </a:pPr>
            <a:r>
              <a:rPr lang="en-US" altLang="x-none" sz="1600">
                <a:solidFill>
                  <a:srgbClr val="000000"/>
                </a:solidFill>
              </a:rPr>
              <a:t>A=B</a:t>
            </a:r>
          </a:p>
        </p:txBody>
      </p:sp>
      <p:sp>
        <p:nvSpPr>
          <p:cNvPr id="70665" name="Text Box 10"/>
          <p:cNvSpPr txBox="1">
            <a:spLocks noChangeArrowheads="1"/>
          </p:cNvSpPr>
          <p:nvPr/>
        </p:nvSpPr>
        <p:spPr bwMode="auto">
          <a:xfrm>
            <a:off x="7316788" y="1066800"/>
            <a:ext cx="149383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x-none" sz="1600">
                <a:solidFill>
                  <a:srgbClr val="000000"/>
                </a:solidFill>
              </a:rPr>
              <a:t>WHOLE</a:t>
            </a:r>
          </a:p>
          <a:p>
            <a:pPr algn="ctr">
              <a:lnSpc>
                <a:spcPct val="90000"/>
              </a:lnSpc>
            </a:pPr>
            <a:r>
              <a:rPr lang="en-US" altLang="x-none" sz="1600">
                <a:solidFill>
                  <a:srgbClr val="000000"/>
                </a:solidFill>
              </a:rPr>
              <a:t>POPULATION</a:t>
            </a:r>
          </a:p>
        </p:txBody>
      </p:sp>
      <p:sp>
        <p:nvSpPr>
          <p:cNvPr id="70666" name="Text Box 11"/>
          <p:cNvSpPr txBox="1">
            <a:spLocks noChangeArrowheads="1"/>
          </p:cNvSpPr>
          <p:nvPr/>
        </p:nvSpPr>
        <p:spPr bwMode="auto">
          <a:xfrm>
            <a:off x="360363" y="2771775"/>
            <a:ext cx="6223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2000">
                <a:solidFill>
                  <a:srgbClr val="000000"/>
                </a:solidFill>
              </a:rPr>
              <a:t>A-A</a:t>
            </a:r>
          </a:p>
          <a:p>
            <a:pPr algn="ctr"/>
            <a:r>
              <a:rPr lang="en-US" altLang="x-none" sz="2000">
                <a:solidFill>
                  <a:srgbClr val="80FF00"/>
                </a:solidFill>
              </a:rPr>
              <a:t>B-B</a:t>
            </a:r>
            <a:endParaRPr lang="en-US" altLang="x-none" sz="2000">
              <a:solidFill>
                <a:srgbClr val="000000"/>
              </a:solidFill>
            </a:endParaRPr>
          </a:p>
          <a:p>
            <a:pPr algn="ctr"/>
            <a:r>
              <a:rPr lang="en-US" altLang="x-none" sz="2000">
                <a:solidFill>
                  <a:srgbClr val="0000FF"/>
                </a:solidFill>
              </a:rPr>
              <a:t>C-A</a:t>
            </a:r>
            <a:endParaRPr lang="en-US" altLang="x-none" sz="2000">
              <a:solidFill>
                <a:srgbClr val="000000"/>
              </a:solidFill>
            </a:endParaRPr>
          </a:p>
          <a:p>
            <a:pPr algn="ctr"/>
            <a:r>
              <a:rPr lang="en-US" altLang="x-none" sz="2000">
                <a:solidFill>
                  <a:srgbClr val="FF0000"/>
                </a:solidFill>
              </a:rPr>
              <a:t>B-A</a:t>
            </a:r>
          </a:p>
        </p:txBody>
      </p:sp>
      <p:sp>
        <p:nvSpPr>
          <p:cNvPr id="70667" name="Rectangle 12"/>
          <p:cNvSpPr>
            <a:spLocks noChangeArrowheads="1"/>
          </p:cNvSpPr>
          <p:nvPr/>
        </p:nvSpPr>
        <p:spPr bwMode="auto">
          <a:xfrm>
            <a:off x="2895600" y="6519863"/>
            <a:ext cx="3276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i="1">
                <a:solidFill>
                  <a:srgbClr val="FFFFFF"/>
                </a:solidFill>
              </a:rPr>
              <a:t>Sawamura et al., 2006, Neuron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23850" y="3716338"/>
            <a:ext cx="719138" cy="3603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x-none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Sawamura et al. Conclusions</a:t>
            </a:r>
          </a:p>
        </p:txBody>
      </p:sp>
      <p:sp>
        <p:nvSpPr>
          <p:cNvPr id="727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Evidence for cross-adaptation at the single-neuron level is not as strong as expected, particularly for event-related designs</a:t>
            </a:r>
          </a:p>
          <a:p>
            <a:r>
              <a:rPr lang="en-US" altLang="x-none">
                <a:ea typeface="ＭＳ Ｐゴシック" charset="-128"/>
              </a:rPr>
              <a:t>They don</a:t>
            </a:r>
            <a:r>
              <a:rPr lang="en-CA" altLang="en-US">
                <a:ea typeface="ＭＳ Ｐゴシック" charset="-128"/>
              </a:rPr>
              <a:t>’</a:t>
            </a:r>
            <a:r>
              <a:rPr lang="en-US" altLang="ja-JP">
                <a:ea typeface="ＭＳ Ｐゴシック" charset="-128"/>
              </a:rPr>
              <a:t>t think it’s just attention</a:t>
            </a:r>
          </a:p>
          <a:p>
            <a:r>
              <a:rPr lang="en-US" altLang="x-none">
                <a:ea typeface="ＭＳ Ｐゴシック" charset="-128"/>
              </a:rPr>
              <a:t>Something special about repeated stimuli</a:t>
            </a:r>
          </a:p>
          <a:p>
            <a:endParaRPr lang="en-US" altLang="x-none">
              <a:ea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3" name="Group 3"/>
          <p:cNvGrpSpPr>
            <a:grpSpLocks/>
          </p:cNvGrpSpPr>
          <p:nvPr/>
        </p:nvGrpSpPr>
        <p:grpSpPr bwMode="auto">
          <a:xfrm>
            <a:off x="1219200" y="381000"/>
            <a:ext cx="6705600" cy="5727700"/>
            <a:chOff x="1200" y="864"/>
            <a:chExt cx="3372" cy="2880"/>
          </a:xfrm>
        </p:grpSpPr>
        <p:pic>
          <p:nvPicPr>
            <p:cNvPr id="74754" name="Picture 4" descr="FreeSnap00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864"/>
              <a:ext cx="3372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55" name="Picture 5" descr="FreeSnap00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1483"/>
              <a:ext cx="1200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756" name="Text Box 6"/>
            <p:cNvSpPr txBox="1">
              <a:spLocks noChangeArrowheads="1"/>
            </p:cNvSpPr>
            <p:nvPr/>
          </p:nvSpPr>
          <p:spPr bwMode="auto">
            <a:xfrm>
              <a:off x="3778" y="1463"/>
              <a:ext cx="650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x-none" sz="1800">
                  <a:solidFill>
                    <a:srgbClr val="808080"/>
                  </a:solidFill>
                </a:rPr>
                <a:t>Sept. 2008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Design</a:t>
            </a:r>
          </a:p>
        </p:txBody>
      </p:sp>
      <p:pic>
        <p:nvPicPr>
          <p:cNvPr id="76802" name="Picture 3" descr="FreeSnap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72628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ext Box 4"/>
          <p:cNvSpPr txBox="1">
            <a:spLocks noChangeArrowheads="1"/>
          </p:cNvSpPr>
          <p:nvPr/>
        </p:nvSpPr>
        <p:spPr bwMode="auto">
          <a:xfrm>
            <a:off x="0" y="3886200"/>
            <a:ext cx="9147175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x-none" sz="2800">
                <a:solidFill>
                  <a:srgbClr val="FFFFFF"/>
                </a:solidFill>
                <a:latin typeface="Courier" charset="0"/>
              </a:rPr>
              <a:t>REP BLOCK (75% rep trials, 25% alt trials)</a:t>
            </a:r>
          </a:p>
          <a:p>
            <a:pPr>
              <a:lnSpc>
                <a:spcPct val="90000"/>
              </a:lnSpc>
            </a:pPr>
            <a:r>
              <a:rPr lang="en-US" altLang="x-none" sz="2800">
                <a:solidFill>
                  <a:srgbClr val="FFFFFF"/>
                </a:solidFill>
                <a:latin typeface="Courier" charset="0"/>
              </a:rPr>
              <a:t>AA   BB   CD   EE   FF   GH   II   JJ…</a:t>
            </a:r>
          </a:p>
          <a:p>
            <a:pPr>
              <a:lnSpc>
                <a:spcPct val="90000"/>
              </a:lnSpc>
            </a:pPr>
            <a:endParaRPr lang="en-US" altLang="x-none" sz="2800">
              <a:solidFill>
                <a:srgbClr val="FFFFFF"/>
              </a:solidFill>
              <a:latin typeface="Courier" charset="0"/>
            </a:endParaRPr>
          </a:p>
          <a:p>
            <a:pPr>
              <a:lnSpc>
                <a:spcPct val="90000"/>
              </a:lnSpc>
            </a:pPr>
            <a:r>
              <a:rPr lang="en-US" altLang="x-none" sz="2800">
                <a:solidFill>
                  <a:srgbClr val="FFFFFF"/>
                </a:solidFill>
                <a:latin typeface="Courier" charset="0"/>
              </a:rPr>
              <a:t>ALT BLOCK (25% rep trials, 75% alt trials)</a:t>
            </a:r>
          </a:p>
          <a:p>
            <a:pPr>
              <a:lnSpc>
                <a:spcPct val="90000"/>
              </a:lnSpc>
            </a:pPr>
            <a:r>
              <a:rPr lang="en-US" altLang="x-none" sz="2800">
                <a:solidFill>
                  <a:srgbClr val="FFFFFF"/>
                </a:solidFill>
                <a:latin typeface="Courier" charset="0"/>
              </a:rPr>
              <a:t>AB   CC   DE   FG   HI   JK   LM   NN…</a:t>
            </a:r>
            <a:endParaRPr lang="en-US" altLang="x-none" sz="2800">
              <a:solidFill>
                <a:srgbClr val="FFFFFF"/>
              </a:solidFill>
            </a:endParaRPr>
          </a:p>
        </p:txBody>
      </p:sp>
      <p:sp>
        <p:nvSpPr>
          <p:cNvPr id="76804" name="Text Box 6"/>
          <p:cNvSpPr txBox="1">
            <a:spLocks noChangeArrowheads="1"/>
          </p:cNvSpPr>
          <p:nvPr/>
        </p:nvSpPr>
        <p:spPr bwMode="auto">
          <a:xfrm>
            <a:off x="7543800" y="1493838"/>
            <a:ext cx="1203325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800">
                <a:solidFill>
                  <a:srgbClr val="FFFFFF"/>
                </a:solidFill>
              </a:rPr>
              <a:t>Task: press button for inverted face</a:t>
            </a:r>
          </a:p>
        </p:txBody>
      </p:sp>
      <p:sp>
        <p:nvSpPr>
          <p:cNvPr id="76805" name="Rectangle 7"/>
          <p:cNvSpPr>
            <a:spLocks noChangeArrowheads="1"/>
          </p:cNvSpPr>
          <p:nvPr/>
        </p:nvSpPr>
        <p:spPr bwMode="auto">
          <a:xfrm>
            <a:off x="2667000" y="6400800"/>
            <a:ext cx="3886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i="1">
                <a:solidFill>
                  <a:srgbClr val="FFFFFF"/>
                </a:solidFill>
              </a:rPr>
              <a:t>Summerfield et al., 2008, Nat Neurosci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 descr="FreeSnap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8763000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Results</a:t>
            </a:r>
          </a:p>
        </p:txBody>
      </p:sp>
      <p:sp>
        <p:nvSpPr>
          <p:cNvPr id="78851" name="Text Box 5"/>
          <p:cNvSpPr txBox="1">
            <a:spLocks noChangeArrowheads="1"/>
          </p:cNvSpPr>
          <p:nvPr/>
        </p:nvSpPr>
        <p:spPr bwMode="auto">
          <a:xfrm>
            <a:off x="400050" y="2057400"/>
            <a:ext cx="1149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800">
                <a:solidFill>
                  <a:srgbClr val="000000"/>
                </a:solidFill>
              </a:rPr>
              <a:t>Individual</a:t>
            </a:r>
          </a:p>
          <a:p>
            <a:pPr algn="ctr"/>
            <a:r>
              <a:rPr lang="en-US" altLang="x-none" sz="1800">
                <a:solidFill>
                  <a:srgbClr val="000000"/>
                </a:solidFill>
              </a:rPr>
              <a:t>FFA</a:t>
            </a:r>
          </a:p>
          <a:p>
            <a:pPr algn="ctr"/>
            <a:r>
              <a:rPr lang="en-US" altLang="x-none" sz="1800">
                <a:solidFill>
                  <a:srgbClr val="000000"/>
                </a:solidFill>
              </a:rPr>
              <a:t>ROIs</a:t>
            </a:r>
            <a:endParaRPr lang="en-US" altLang="x-none" sz="1800">
              <a:solidFill>
                <a:srgbClr val="808080"/>
              </a:solidFill>
            </a:endParaRPr>
          </a:p>
        </p:txBody>
      </p:sp>
      <p:sp>
        <p:nvSpPr>
          <p:cNvPr id="78852" name="Text Box 6"/>
          <p:cNvSpPr txBox="1">
            <a:spLocks noChangeArrowheads="1"/>
          </p:cNvSpPr>
          <p:nvPr/>
        </p:nvSpPr>
        <p:spPr bwMode="auto">
          <a:xfrm>
            <a:off x="6934200" y="1978025"/>
            <a:ext cx="17272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600">
                <a:solidFill>
                  <a:srgbClr val="FF0000"/>
                </a:solidFill>
              </a:rPr>
              <a:t>SIG INTERACTION:</a:t>
            </a:r>
          </a:p>
          <a:p>
            <a:pPr algn="ctr"/>
            <a:r>
              <a:rPr lang="en-US" altLang="x-none" sz="1600">
                <a:solidFill>
                  <a:srgbClr val="FF0000"/>
                </a:solidFill>
              </a:rPr>
              <a:t>stronger fMRA in blocks with freq. reps</a:t>
            </a:r>
            <a:endParaRPr lang="en-US" altLang="x-none" sz="1800">
              <a:solidFill>
                <a:srgbClr val="808080"/>
              </a:solidFill>
            </a:endParaRPr>
          </a:p>
        </p:txBody>
      </p:sp>
      <p:sp>
        <p:nvSpPr>
          <p:cNvPr id="78853" name="Text Box 7"/>
          <p:cNvSpPr txBox="1">
            <a:spLocks noChangeArrowheads="1"/>
          </p:cNvSpPr>
          <p:nvPr/>
        </p:nvSpPr>
        <p:spPr bwMode="auto">
          <a:xfrm>
            <a:off x="5537200" y="1219200"/>
            <a:ext cx="7334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400">
                <a:solidFill>
                  <a:srgbClr val="000000"/>
                </a:solidFill>
              </a:rPr>
              <a:t>22%</a:t>
            </a:r>
          </a:p>
          <a:p>
            <a:pPr algn="ctr"/>
            <a:r>
              <a:rPr lang="en-US" altLang="x-none" sz="1400">
                <a:solidFill>
                  <a:srgbClr val="000000"/>
                </a:solidFill>
              </a:rPr>
              <a:t>p&lt;.001</a:t>
            </a: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78854" name="Text Box 8"/>
          <p:cNvSpPr txBox="1">
            <a:spLocks noChangeArrowheads="1"/>
          </p:cNvSpPr>
          <p:nvPr/>
        </p:nvSpPr>
        <p:spPr bwMode="auto">
          <a:xfrm>
            <a:off x="6300788" y="1219200"/>
            <a:ext cx="6334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400">
                <a:solidFill>
                  <a:srgbClr val="000000"/>
                </a:solidFill>
              </a:rPr>
              <a:t>9%</a:t>
            </a:r>
          </a:p>
          <a:p>
            <a:pPr algn="ctr"/>
            <a:r>
              <a:rPr lang="en-US" altLang="x-none" sz="1400">
                <a:solidFill>
                  <a:srgbClr val="000000"/>
                </a:solidFill>
              </a:rPr>
              <a:t>p&lt;.05</a:t>
            </a:r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78855" name="Rectangle 9"/>
          <p:cNvSpPr>
            <a:spLocks noChangeArrowheads="1"/>
          </p:cNvSpPr>
          <p:nvPr/>
        </p:nvSpPr>
        <p:spPr bwMode="auto">
          <a:xfrm>
            <a:off x="2667000" y="6400800"/>
            <a:ext cx="3886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i="1">
                <a:solidFill>
                  <a:srgbClr val="FFFFFF"/>
                </a:solidFill>
              </a:rPr>
              <a:t>Summerfield et al., 2008, Nat Neurosci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Replication</a:t>
            </a:r>
          </a:p>
        </p:txBody>
      </p:sp>
      <p:sp>
        <p:nvSpPr>
          <p:cNvPr id="808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219700"/>
            <a:ext cx="8229600" cy="906463"/>
          </a:xfrm>
        </p:spPr>
        <p:txBody>
          <a:bodyPr/>
          <a:lstStyle/>
          <a:p>
            <a:r>
              <a:rPr lang="en-US" altLang="x-none">
                <a:ea typeface="ＭＳ Ｐゴシック" charset="-128"/>
              </a:rPr>
              <a:t>results were replicated with a different task</a:t>
            </a:r>
          </a:p>
        </p:txBody>
      </p:sp>
      <p:pic>
        <p:nvPicPr>
          <p:cNvPr id="808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38200"/>
            <a:ext cx="6172200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Text Box 5"/>
          <p:cNvSpPr txBox="1">
            <a:spLocks noChangeArrowheads="1"/>
          </p:cNvSpPr>
          <p:nvPr/>
        </p:nvSpPr>
        <p:spPr bwMode="auto">
          <a:xfrm>
            <a:off x="7543800" y="914400"/>
            <a:ext cx="1203325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800">
                <a:solidFill>
                  <a:srgbClr val="000000"/>
                </a:solidFill>
              </a:rPr>
              <a:t>Task: press button for small face</a:t>
            </a:r>
          </a:p>
        </p:txBody>
      </p:sp>
      <p:sp>
        <p:nvSpPr>
          <p:cNvPr id="80901" name="Rectangle 6"/>
          <p:cNvSpPr>
            <a:spLocks noChangeArrowheads="1"/>
          </p:cNvSpPr>
          <p:nvPr/>
        </p:nvSpPr>
        <p:spPr bwMode="auto">
          <a:xfrm>
            <a:off x="2667000" y="6400800"/>
            <a:ext cx="3886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i="1">
                <a:solidFill>
                  <a:srgbClr val="FFFFFF"/>
                </a:solidFill>
              </a:rPr>
              <a:t>Summerfield et al., 2008, Nat Neurosci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New Explanation of fMRA</a:t>
            </a:r>
          </a:p>
        </p:txBody>
      </p:sp>
      <p:sp>
        <p:nvSpPr>
          <p:cNvPr id="829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>
                <a:ea typeface="ＭＳ Ｐゴシック" charset="-128"/>
              </a:rPr>
              <a:t>“</a:t>
            </a:r>
            <a:r>
              <a:rPr lang="en-US" altLang="ja-JP">
                <a:ea typeface="ＭＳ Ｐゴシック" charset="-128"/>
              </a:rPr>
              <a:t>repetition suppression reflects a reduction in perceptual </a:t>
            </a:r>
            <a:r>
              <a:rPr lang="ja-JP" altLang="en-US">
                <a:ea typeface="ＭＳ Ｐゴシック" charset="-128"/>
              </a:rPr>
              <a:t>‘</a:t>
            </a:r>
            <a:r>
              <a:rPr lang="en-US" altLang="ja-JP">
                <a:ea typeface="ＭＳ Ｐゴシック" charset="-128"/>
              </a:rPr>
              <a:t>prediction error</a:t>
            </a:r>
            <a:r>
              <a:rPr lang="ja-JP" altLang="en-US">
                <a:ea typeface="ＭＳ Ｐゴシック" charset="-128"/>
              </a:rPr>
              <a:t>’”</a:t>
            </a:r>
            <a:endParaRPr lang="en-US" altLang="ja-JP">
              <a:ea typeface="ＭＳ Ｐゴシック" charset="-128"/>
            </a:endParaRPr>
          </a:p>
          <a:p>
            <a:r>
              <a:rPr lang="en-US" altLang="x-none">
                <a:ea typeface="ＭＳ Ｐゴシック" charset="-128"/>
              </a:rPr>
              <a:t>mismatch between expectations and stimulus increases fMRI activation</a:t>
            </a:r>
          </a:p>
          <a:p>
            <a:r>
              <a:rPr lang="en-US" altLang="x-none">
                <a:ea typeface="ＭＳ Ｐゴシック" charset="-128"/>
              </a:rPr>
              <a:t>mismatch is higher on novel trials than repetition trials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</a:rPr>
              <a:t>Additional Caveats</a:t>
            </a:r>
          </a:p>
        </p:txBody>
      </p:sp>
      <p:sp>
        <p:nvSpPr>
          <p:cNvPr id="849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08050"/>
            <a:ext cx="8858250" cy="52181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x-none" sz="2400">
                <a:ea typeface="ＭＳ Ｐゴシック" charset="-128"/>
              </a:rPr>
              <a:t>Adaptation effects are larger when sequence is predictable </a:t>
            </a:r>
            <a:r>
              <a:rPr lang="en-US" altLang="x-none" sz="1600" i="1">
                <a:ea typeface="ＭＳ Ｐゴシック" charset="-128"/>
              </a:rPr>
              <a:t>(Summerfield et al., 2008, Nat. Neurosci.)</a:t>
            </a:r>
          </a:p>
          <a:p>
            <a:pPr eaLnBrk="1" hangingPunct="1">
              <a:lnSpc>
                <a:spcPct val="80000"/>
              </a:lnSpc>
            </a:pPr>
            <a:endParaRPr lang="en-US" altLang="x-none" sz="2400">
              <a:ea typeface="ＭＳ Ｐゴシック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x-none" sz="2400">
                <a:ea typeface="ＭＳ Ｐゴシック" charset="-128"/>
              </a:rPr>
              <a:t>Adaptation effects can be quite unreliable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x-none" sz="2000">
                <a:ea typeface="ＭＳ Ｐゴシック" charset="-128"/>
              </a:rPr>
              <a:t>variability between labs and studies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x-none" sz="2000">
                <a:ea typeface="ＭＳ Ｐゴシック" charset="-128"/>
              </a:rPr>
              <a:t>even effects that are well-established in neurophysiology and psychophysics don</a:t>
            </a:r>
            <a:r>
              <a:rPr lang="ja-JP" altLang="en-US" sz="2000">
                <a:ea typeface="ＭＳ Ｐゴシック" charset="-128"/>
              </a:rPr>
              <a:t>’</a:t>
            </a:r>
            <a:r>
              <a:rPr lang="en-US" altLang="ja-JP" sz="2000">
                <a:ea typeface="ＭＳ Ｐゴシック" charset="-128"/>
              </a:rPr>
              <a:t>t always replicate in fMRA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x-none" sz="1800">
                <a:ea typeface="ＭＳ Ｐゴシック" charset="-128"/>
              </a:rPr>
              <a:t>e.g., orientation selectivity in primary visual cortex</a:t>
            </a:r>
          </a:p>
          <a:p>
            <a:pPr eaLnBrk="1" hangingPunct="1">
              <a:lnSpc>
                <a:spcPct val="80000"/>
              </a:lnSpc>
            </a:pPr>
            <a:endParaRPr lang="en-US" altLang="x-none" sz="2400">
              <a:ea typeface="ＭＳ Ｐゴシック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x-none" sz="2400">
                <a:ea typeface="ＭＳ Ｐゴシック" charset="-128"/>
              </a:rPr>
              <a:t>The effect may also depend on other factors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x-none" sz="2000">
                <a:ea typeface="ＭＳ Ｐゴシック" charset="-128"/>
              </a:rPr>
              <a:t>e.g., time elapsed from first and second presentation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x-none" sz="1800">
                <a:ea typeface="ＭＳ Ｐゴシック" charset="-128"/>
              </a:rPr>
              <a:t>days, hours, minutes, seconds, milliseconds?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x-none" sz="1800">
                <a:ea typeface="ＭＳ Ｐゴシック" charset="-128"/>
              </a:rPr>
              <a:t>number of intervening items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x-none" sz="2000">
                <a:ea typeface="ＭＳ Ｐゴシック" charset="-128"/>
              </a:rPr>
              <a:t>attention (especially in block designs)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x-none" sz="2000">
                <a:ea typeface="ＭＳ Ｐゴシック" charset="-128"/>
              </a:rPr>
              <a:t>memory encoding</a:t>
            </a:r>
          </a:p>
          <a:p>
            <a:pPr lvl="2" eaLnBrk="1" hangingPunct="1">
              <a:lnSpc>
                <a:spcPct val="80000"/>
              </a:lnSpc>
            </a:pPr>
            <a:endParaRPr lang="en-US" altLang="x-none" sz="1800">
              <a:ea typeface="ＭＳ Ｐゴシック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x-none" sz="2400">
                <a:ea typeface="ＭＳ Ｐゴシック" charset="-128"/>
              </a:rPr>
              <a:t>Different areas may demonstrate fMRA for different reasons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x-none" sz="2000">
                <a:ea typeface="ＭＳ Ｐゴシック" charset="-128"/>
              </a:rPr>
              <a:t>reflected in variety of terms: repetition suppression, priming</a:t>
            </a:r>
          </a:p>
          <a:p>
            <a:pPr eaLnBrk="1" hangingPunct="1">
              <a:lnSpc>
                <a:spcPct val="80000"/>
              </a:lnSpc>
            </a:pPr>
            <a:endParaRPr lang="en-US" altLang="x-none" sz="2400"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</a:rPr>
              <a:t>Limitations of Subtraction Logic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77825" y="4360863"/>
            <a:ext cx="1754188" cy="1506537"/>
            <a:chOff x="239" y="2459"/>
            <a:chExt cx="1105" cy="949"/>
          </a:xfrm>
        </p:grpSpPr>
        <p:sp>
          <p:nvSpPr>
            <p:cNvPr id="31781" name="Line 8"/>
            <p:cNvSpPr>
              <a:spLocks noChangeShapeType="1"/>
            </p:cNvSpPr>
            <p:nvPr/>
          </p:nvSpPr>
          <p:spPr bwMode="auto">
            <a:xfrm>
              <a:off x="576" y="2557"/>
              <a:ext cx="0" cy="85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2" name="Rectangle 9"/>
            <p:cNvSpPr>
              <a:spLocks noChangeArrowheads="1"/>
            </p:cNvSpPr>
            <p:nvPr/>
          </p:nvSpPr>
          <p:spPr bwMode="auto">
            <a:xfrm>
              <a:off x="720" y="2728"/>
              <a:ext cx="96" cy="68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31783" name="Rectangle 10"/>
            <p:cNvSpPr>
              <a:spLocks noChangeArrowheads="1"/>
            </p:cNvSpPr>
            <p:nvPr/>
          </p:nvSpPr>
          <p:spPr bwMode="auto">
            <a:xfrm>
              <a:off x="912" y="3181"/>
              <a:ext cx="96" cy="22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31784" name="Rectangle 11"/>
            <p:cNvSpPr>
              <a:spLocks noChangeArrowheads="1"/>
            </p:cNvSpPr>
            <p:nvPr/>
          </p:nvSpPr>
          <p:spPr bwMode="auto">
            <a:xfrm>
              <a:off x="1104" y="3181"/>
              <a:ext cx="96" cy="22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31785" name="Line 12"/>
            <p:cNvSpPr>
              <a:spLocks noChangeShapeType="1"/>
            </p:cNvSpPr>
            <p:nvPr/>
          </p:nvSpPr>
          <p:spPr bwMode="auto">
            <a:xfrm rot="-5400000">
              <a:off x="960" y="3024"/>
              <a:ext cx="0" cy="768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6" name="Text Box 13"/>
            <p:cNvSpPr txBox="1">
              <a:spLocks noChangeArrowheads="1"/>
            </p:cNvSpPr>
            <p:nvPr/>
          </p:nvSpPr>
          <p:spPr bwMode="auto">
            <a:xfrm rot="-5400000">
              <a:off x="-86" y="2784"/>
              <a:ext cx="89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000">
                  <a:solidFill>
                    <a:srgbClr val="FFFFFF"/>
                  </a:solidFill>
                </a:rPr>
                <a:t>Firing Rate</a:t>
              </a: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2284413" y="4384675"/>
            <a:ext cx="1754187" cy="1462088"/>
            <a:chOff x="1727" y="2487"/>
            <a:chExt cx="1105" cy="921"/>
          </a:xfrm>
        </p:grpSpPr>
        <p:sp>
          <p:nvSpPr>
            <p:cNvPr id="31775" name="Line 15"/>
            <p:cNvSpPr>
              <a:spLocks noChangeShapeType="1"/>
            </p:cNvSpPr>
            <p:nvPr/>
          </p:nvSpPr>
          <p:spPr bwMode="auto">
            <a:xfrm>
              <a:off x="2064" y="2557"/>
              <a:ext cx="0" cy="85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6" name="Rectangle 16"/>
            <p:cNvSpPr>
              <a:spLocks noChangeArrowheads="1"/>
            </p:cNvSpPr>
            <p:nvPr/>
          </p:nvSpPr>
          <p:spPr bwMode="auto">
            <a:xfrm>
              <a:off x="2208" y="3181"/>
              <a:ext cx="96" cy="22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31777" name="Rectangle 17"/>
            <p:cNvSpPr>
              <a:spLocks noChangeArrowheads="1"/>
            </p:cNvSpPr>
            <p:nvPr/>
          </p:nvSpPr>
          <p:spPr bwMode="auto">
            <a:xfrm>
              <a:off x="2400" y="2728"/>
              <a:ext cx="96" cy="680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31778" name="Rectangle 18"/>
            <p:cNvSpPr>
              <a:spLocks noChangeArrowheads="1"/>
            </p:cNvSpPr>
            <p:nvPr/>
          </p:nvSpPr>
          <p:spPr bwMode="auto">
            <a:xfrm>
              <a:off x="2592" y="3181"/>
              <a:ext cx="96" cy="22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31779" name="Line 19"/>
            <p:cNvSpPr>
              <a:spLocks noChangeShapeType="1"/>
            </p:cNvSpPr>
            <p:nvPr/>
          </p:nvSpPr>
          <p:spPr bwMode="auto">
            <a:xfrm rot="-5400000">
              <a:off x="2448" y="3024"/>
              <a:ext cx="0" cy="768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0" name="Text Box 20"/>
            <p:cNvSpPr txBox="1">
              <a:spLocks noChangeArrowheads="1"/>
            </p:cNvSpPr>
            <p:nvPr/>
          </p:nvSpPr>
          <p:spPr bwMode="auto">
            <a:xfrm rot="-5400000">
              <a:off x="1402" y="2812"/>
              <a:ext cx="89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000">
                  <a:solidFill>
                    <a:srgbClr val="FFFFFF"/>
                  </a:solidFill>
                </a:rPr>
                <a:t>Firing Rate</a:t>
              </a: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4341813" y="4340225"/>
            <a:ext cx="1754187" cy="1506538"/>
            <a:chOff x="3215" y="2459"/>
            <a:chExt cx="1105" cy="949"/>
          </a:xfrm>
        </p:grpSpPr>
        <p:sp>
          <p:nvSpPr>
            <p:cNvPr id="31769" name="Line 22"/>
            <p:cNvSpPr>
              <a:spLocks noChangeShapeType="1"/>
            </p:cNvSpPr>
            <p:nvPr/>
          </p:nvSpPr>
          <p:spPr bwMode="auto">
            <a:xfrm>
              <a:off x="3552" y="2557"/>
              <a:ext cx="0" cy="85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0" name="Rectangle 23"/>
            <p:cNvSpPr>
              <a:spLocks noChangeArrowheads="1"/>
            </p:cNvSpPr>
            <p:nvPr/>
          </p:nvSpPr>
          <p:spPr bwMode="auto">
            <a:xfrm>
              <a:off x="3696" y="3181"/>
              <a:ext cx="96" cy="22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31771" name="Rectangle 24"/>
            <p:cNvSpPr>
              <a:spLocks noChangeArrowheads="1"/>
            </p:cNvSpPr>
            <p:nvPr/>
          </p:nvSpPr>
          <p:spPr bwMode="auto">
            <a:xfrm>
              <a:off x="3888" y="3181"/>
              <a:ext cx="96" cy="227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31772" name="Rectangle 25"/>
            <p:cNvSpPr>
              <a:spLocks noChangeArrowheads="1"/>
            </p:cNvSpPr>
            <p:nvPr/>
          </p:nvSpPr>
          <p:spPr bwMode="auto">
            <a:xfrm>
              <a:off x="4080" y="2728"/>
              <a:ext cx="96" cy="6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31773" name="Line 26"/>
            <p:cNvSpPr>
              <a:spLocks noChangeShapeType="1"/>
            </p:cNvSpPr>
            <p:nvPr/>
          </p:nvSpPr>
          <p:spPr bwMode="auto">
            <a:xfrm rot="-5400000">
              <a:off x="3936" y="3024"/>
              <a:ext cx="0" cy="768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4" name="Text Box 27"/>
            <p:cNvSpPr txBox="1">
              <a:spLocks noChangeArrowheads="1"/>
            </p:cNvSpPr>
            <p:nvPr/>
          </p:nvSpPr>
          <p:spPr bwMode="auto">
            <a:xfrm rot="-5400000">
              <a:off x="2890" y="2784"/>
              <a:ext cx="89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000">
                  <a:solidFill>
                    <a:srgbClr val="FFFFFF"/>
                  </a:solidFill>
                </a:rPr>
                <a:t>Firing Rate</a:t>
              </a:r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7086600" y="4495800"/>
            <a:ext cx="1752600" cy="1350963"/>
            <a:chOff x="4464" y="2901"/>
            <a:chExt cx="1104" cy="851"/>
          </a:xfrm>
        </p:grpSpPr>
        <p:sp>
          <p:nvSpPr>
            <p:cNvPr id="31763" name="Line 30"/>
            <p:cNvSpPr>
              <a:spLocks noChangeShapeType="1"/>
            </p:cNvSpPr>
            <p:nvPr/>
          </p:nvSpPr>
          <p:spPr bwMode="auto">
            <a:xfrm>
              <a:off x="4800" y="2901"/>
              <a:ext cx="0" cy="85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4" name="Rectangle 31"/>
            <p:cNvSpPr>
              <a:spLocks noChangeArrowheads="1"/>
            </p:cNvSpPr>
            <p:nvPr/>
          </p:nvSpPr>
          <p:spPr bwMode="auto">
            <a:xfrm>
              <a:off x="4944" y="3072"/>
              <a:ext cx="96" cy="68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31765" name="Rectangle 32"/>
            <p:cNvSpPr>
              <a:spLocks noChangeArrowheads="1"/>
            </p:cNvSpPr>
            <p:nvPr/>
          </p:nvSpPr>
          <p:spPr bwMode="auto">
            <a:xfrm>
              <a:off x="5136" y="3072"/>
              <a:ext cx="96" cy="680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31766" name="Rectangle 33"/>
            <p:cNvSpPr>
              <a:spLocks noChangeArrowheads="1"/>
            </p:cNvSpPr>
            <p:nvPr/>
          </p:nvSpPr>
          <p:spPr bwMode="auto">
            <a:xfrm>
              <a:off x="5328" y="3072"/>
              <a:ext cx="96" cy="6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x-none" sz="1800">
                <a:solidFill>
                  <a:srgbClr val="FFFFFF"/>
                </a:solidFill>
              </a:endParaRPr>
            </a:p>
          </p:txBody>
        </p:sp>
        <p:sp>
          <p:nvSpPr>
            <p:cNvPr id="31767" name="Line 34"/>
            <p:cNvSpPr>
              <a:spLocks noChangeShapeType="1"/>
            </p:cNvSpPr>
            <p:nvPr/>
          </p:nvSpPr>
          <p:spPr bwMode="auto">
            <a:xfrm rot="-5400000">
              <a:off x="5184" y="3368"/>
              <a:ext cx="0" cy="768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8" name="Text Box 35"/>
            <p:cNvSpPr txBox="1">
              <a:spLocks noChangeArrowheads="1"/>
            </p:cNvSpPr>
            <p:nvPr/>
          </p:nvSpPr>
          <p:spPr bwMode="auto">
            <a:xfrm rot="-5400000">
              <a:off x="4184" y="3222"/>
              <a:ext cx="81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000">
                  <a:solidFill>
                    <a:srgbClr val="FFFFFF"/>
                  </a:solidFill>
                </a:rPr>
                <a:t>Activation</a:t>
              </a:r>
            </a:p>
          </p:txBody>
        </p:sp>
      </p:grp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228600" y="4191000"/>
            <a:ext cx="7175500" cy="2057400"/>
            <a:chOff x="228600" y="4191000"/>
            <a:chExt cx="7175500" cy="2057400"/>
          </a:xfrm>
        </p:grpSpPr>
        <p:sp>
          <p:nvSpPr>
            <p:cNvPr id="31760" name="Rectangle 28"/>
            <p:cNvSpPr>
              <a:spLocks noChangeArrowheads="1"/>
            </p:cNvSpPr>
            <p:nvPr/>
          </p:nvSpPr>
          <p:spPr bwMode="auto">
            <a:xfrm>
              <a:off x="228600" y="4191000"/>
              <a:ext cx="6096000" cy="2057400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x-none" sz="1800">
                <a:solidFill>
                  <a:srgbClr val="000000"/>
                </a:solidFill>
              </a:endParaRPr>
            </a:p>
          </p:txBody>
        </p:sp>
        <p:sp>
          <p:nvSpPr>
            <p:cNvPr id="31761" name="Line 40"/>
            <p:cNvSpPr>
              <a:spLocks noChangeShapeType="1"/>
            </p:cNvSpPr>
            <p:nvPr/>
          </p:nvSpPr>
          <p:spPr bwMode="auto">
            <a:xfrm>
              <a:off x="6324600" y="4191000"/>
              <a:ext cx="1079500" cy="21590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2" name="Line 41"/>
            <p:cNvSpPr>
              <a:spLocks noChangeShapeType="1"/>
            </p:cNvSpPr>
            <p:nvPr/>
          </p:nvSpPr>
          <p:spPr bwMode="auto">
            <a:xfrm flipV="1">
              <a:off x="6324600" y="6019800"/>
              <a:ext cx="1079500" cy="21590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565" name="Text Box 36"/>
          <p:cNvSpPr txBox="1">
            <a:spLocks noChangeArrowheads="1"/>
          </p:cNvSpPr>
          <p:nvPr/>
        </p:nvSpPr>
        <p:spPr bwMode="auto">
          <a:xfrm>
            <a:off x="431800" y="1601788"/>
            <a:ext cx="16414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600">
                <a:solidFill>
                  <a:srgbClr val="66FFFF"/>
                </a:solidFill>
              </a:rPr>
              <a:t>Neuron 1</a:t>
            </a:r>
            <a:endParaRPr lang="en-US" altLang="x-none" sz="1600">
              <a:solidFill>
                <a:srgbClr val="FFFFFF"/>
              </a:solidFill>
            </a:endParaRPr>
          </a:p>
          <a:p>
            <a:pPr algn="ctr" eaLnBrk="1" hangingPunct="1"/>
            <a:r>
              <a:rPr lang="ja-JP" altLang="en-US" sz="1600">
                <a:solidFill>
                  <a:srgbClr val="FFFFFF"/>
                </a:solidFill>
              </a:rPr>
              <a:t>“</a:t>
            </a:r>
            <a:r>
              <a:rPr lang="en-US" altLang="ja-JP" sz="1600">
                <a:solidFill>
                  <a:srgbClr val="FFFFFF"/>
                </a:solidFill>
              </a:rPr>
              <a:t>likes</a:t>
            </a:r>
            <a:r>
              <a:rPr lang="ja-JP" altLang="en-US" sz="1600">
                <a:solidFill>
                  <a:srgbClr val="FFFFFF"/>
                </a:solidFill>
              </a:rPr>
              <a:t>”</a:t>
            </a:r>
            <a:endParaRPr lang="en-US" altLang="ja-JP" sz="1600">
              <a:solidFill>
                <a:srgbClr val="FFFFFF"/>
              </a:solidFill>
            </a:endParaRPr>
          </a:p>
          <a:p>
            <a:pPr algn="ctr" eaLnBrk="1" hangingPunct="1"/>
            <a:r>
              <a:rPr lang="en-US" altLang="x-none" sz="1600">
                <a:solidFill>
                  <a:srgbClr val="FFFFFF"/>
                </a:solidFill>
              </a:rPr>
              <a:t>Jennifer Aniston</a:t>
            </a:r>
          </a:p>
        </p:txBody>
      </p:sp>
      <p:sp>
        <p:nvSpPr>
          <p:cNvPr id="23566" name="Text Box 37"/>
          <p:cNvSpPr txBox="1">
            <a:spLocks noChangeArrowheads="1"/>
          </p:cNvSpPr>
          <p:nvPr/>
        </p:nvSpPr>
        <p:spPr bwMode="auto">
          <a:xfrm>
            <a:off x="2589213" y="1601788"/>
            <a:ext cx="137001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600">
                <a:solidFill>
                  <a:srgbClr val="FF00FF"/>
                </a:solidFill>
              </a:rPr>
              <a:t>Neuron 2</a:t>
            </a:r>
          </a:p>
          <a:p>
            <a:pPr algn="ctr" eaLnBrk="1" hangingPunct="1"/>
            <a:r>
              <a:rPr lang="ja-JP" altLang="en-US" sz="1600">
                <a:solidFill>
                  <a:srgbClr val="FFFFFF"/>
                </a:solidFill>
              </a:rPr>
              <a:t>“</a:t>
            </a:r>
            <a:r>
              <a:rPr lang="en-US" altLang="ja-JP" sz="1600">
                <a:solidFill>
                  <a:srgbClr val="FFFFFF"/>
                </a:solidFill>
              </a:rPr>
              <a:t>likes</a:t>
            </a:r>
            <a:r>
              <a:rPr lang="ja-JP" altLang="en-US" sz="1600">
                <a:solidFill>
                  <a:srgbClr val="FFFFFF"/>
                </a:solidFill>
              </a:rPr>
              <a:t>”</a:t>
            </a:r>
            <a:endParaRPr lang="en-US" altLang="ja-JP" sz="1600">
              <a:solidFill>
                <a:srgbClr val="FFFFFF"/>
              </a:solidFill>
            </a:endParaRPr>
          </a:p>
          <a:p>
            <a:pPr algn="ctr" eaLnBrk="1" hangingPunct="1"/>
            <a:r>
              <a:rPr lang="en-US" altLang="x-none" sz="1600">
                <a:solidFill>
                  <a:srgbClr val="FFFFFF"/>
                </a:solidFill>
              </a:rPr>
              <a:t>Julia Roberts</a:t>
            </a:r>
          </a:p>
        </p:txBody>
      </p:sp>
      <p:sp>
        <p:nvSpPr>
          <p:cNvPr id="23567" name="Text Box 38"/>
          <p:cNvSpPr txBox="1">
            <a:spLocks noChangeArrowheads="1"/>
          </p:cNvSpPr>
          <p:nvPr/>
        </p:nvSpPr>
        <p:spPr bwMode="auto">
          <a:xfrm>
            <a:off x="4889500" y="1601788"/>
            <a:ext cx="102076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600">
                <a:solidFill>
                  <a:srgbClr val="FFFF00"/>
                </a:solidFill>
              </a:rPr>
              <a:t>Neuron 3</a:t>
            </a:r>
            <a:endParaRPr lang="en-US" altLang="x-none" sz="1600">
              <a:solidFill>
                <a:srgbClr val="FFFFFF"/>
              </a:solidFill>
            </a:endParaRPr>
          </a:p>
          <a:p>
            <a:pPr algn="ctr" eaLnBrk="1" hangingPunct="1"/>
            <a:r>
              <a:rPr lang="ja-JP" altLang="en-US" sz="1600">
                <a:solidFill>
                  <a:srgbClr val="FFFFFF"/>
                </a:solidFill>
              </a:rPr>
              <a:t>“</a:t>
            </a:r>
            <a:r>
              <a:rPr lang="en-US" altLang="ja-JP" sz="1600">
                <a:solidFill>
                  <a:srgbClr val="FFFFFF"/>
                </a:solidFill>
              </a:rPr>
              <a:t>likes</a:t>
            </a:r>
            <a:r>
              <a:rPr lang="ja-JP" altLang="en-US" sz="1600">
                <a:solidFill>
                  <a:srgbClr val="FFFFFF"/>
                </a:solidFill>
              </a:rPr>
              <a:t>”</a:t>
            </a:r>
            <a:endParaRPr lang="en-US" altLang="ja-JP" sz="1600">
              <a:solidFill>
                <a:srgbClr val="FFFFFF"/>
              </a:solidFill>
            </a:endParaRPr>
          </a:p>
          <a:p>
            <a:pPr algn="ctr" eaLnBrk="1" hangingPunct="1"/>
            <a:r>
              <a:rPr lang="en-US" altLang="x-none" sz="1600">
                <a:solidFill>
                  <a:srgbClr val="FFFFFF"/>
                </a:solidFill>
              </a:rPr>
              <a:t>Brad Pitt</a:t>
            </a:r>
          </a:p>
        </p:txBody>
      </p:sp>
      <p:sp>
        <p:nvSpPr>
          <p:cNvPr id="23568" name="Text Box 39"/>
          <p:cNvSpPr txBox="1">
            <a:spLocks noChangeArrowheads="1"/>
          </p:cNvSpPr>
          <p:nvPr/>
        </p:nvSpPr>
        <p:spPr bwMode="auto">
          <a:xfrm>
            <a:off x="7162800" y="2133600"/>
            <a:ext cx="19812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solidFill>
                  <a:srgbClr val="FFFFFF"/>
                </a:solidFill>
              </a:rPr>
              <a:t>Even though there are neurons tuned to each object, the </a:t>
            </a:r>
            <a:r>
              <a:rPr lang="en-US" altLang="x-none" sz="1800" u="sng">
                <a:solidFill>
                  <a:srgbClr val="FFFFFF"/>
                </a:solidFill>
              </a:rPr>
              <a:t>population</a:t>
            </a:r>
            <a:r>
              <a:rPr lang="en-US" altLang="x-none" sz="1800">
                <a:solidFill>
                  <a:srgbClr val="FFFFFF"/>
                </a:solidFill>
              </a:rPr>
              <a:t> as a whole shows no preference</a:t>
            </a:r>
          </a:p>
        </p:txBody>
      </p:sp>
      <p:sp>
        <p:nvSpPr>
          <p:cNvPr id="31755" name="Line 40"/>
          <p:cNvSpPr>
            <a:spLocks noChangeShapeType="1"/>
          </p:cNvSpPr>
          <p:nvPr/>
        </p:nvSpPr>
        <p:spPr bwMode="auto">
          <a:xfrm>
            <a:off x="6477000" y="4343400"/>
            <a:ext cx="1079500" cy="2159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6" name="Rectangle 3"/>
          <p:cNvSpPr txBox="1">
            <a:spLocks noChangeArrowheads="1"/>
          </p:cNvSpPr>
          <p:nvPr/>
        </p:nvSpPr>
        <p:spPr bwMode="auto">
          <a:xfrm>
            <a:off x="228600" y="798513"/>
            <a:ext cx="8686800" cy="525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x-none" sz="2000">
                <a:solidFill>
                  <a:srgbClr val="FFFFFF"/>
                </a:solidFill>
              </a:rPr>
              <a:t>fMRI resolution is typically around 3 x 3 x 6 mm so each sample comes from millions of neurons.  Let</a:t>
            </a:r>
            <a:r>
              <a:rPr lang="en-CA" altLang="en-US" sz="2000">
                <a:solidFill>
                  <a:srgbClr val="FFFFFF"/>
                </a:solidFill>
              </a:rPr>
              <a:t>’</a:t>
            </a:r>
            <a:r>
              <a:rPr lang="en-US" altLang="ja-JP" sz="2000">
                <a:solidFill>
                  <a:srgbClr val="FFFFFF"/>
                </a:solidFill>
              </a:rPr>
              <a:t>s consider just three neurons.</a:t>
            </a:r>
            <a:endParaRPr lang="en-US" altLang="x-none" sz="2000">
              <a:solidFill>
                <a:srgbClr val="FFFFFF"/>
              </a:solidFill>
            </a:endParaRPr>
          </a:p>
        </p:txBody>
      </p:sp>
      <p:pic>
        <p:nvPicPr>
          <p:cNvPr id="23595" name="Picture 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90800"/>
            <a:ext cx="976313" cy="1279525"/>
          </a:xfrm>
          <a:prstGeom prst="rect">
            <a:avLst/>
          </a:prstGeom>
          <a:noFill/>
          <a:ln w="57150">
            <a:solidFill>
              <a:srgbClr val="66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96" name="Picture 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75" y="2590800"/>
            <a:ext cx="1054100" cy="1279525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97" name="Picture 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3" y="2590800"/>
            <a:ext cx="960437" cy="1279525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5" grpId="0"/>
      <p:bldP spid="23566" grpId="0"/>
      <p:bldP spid="23567" grpId="0"/>
      <p:bldP spid="2356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So is fMRA dead?  No.</a:t>
            </a:r>
          </a:p>
        </p:txBody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7150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x-none" sz="2400">
                <a:solidFill>
                  <a:srgbClr val="00FFFF"/>
                </a:solidFill>
                <a:ea typeface="ＭＳ Ｐゴシック" charset="-128"/>
              </a:rPr>
              <a:t>Criticism: fMRA may reflect inputs rather than outputs</a:t>
            </a:r>
          </a:p>
          <a:p>
            <a:r>
              <a:rPr lang="en-US" altLang="x-none" sz="2400">
                <a:ea typeface="ＭＳ Ｐゴシック" charset="-128"/>
              </a:rPr>
              <a:t>Response: This is a general caveat of all fMRI studies.  Inputs are interesting too, just harder to interpret.  Focus on outputs oversimplifies neural processing when presumably feedback loops are an essential component.</a:t>
            </a:r>
          </a:p>
          <a:p>
            <a:endParaRPr lang="en-US" altLang="x-none" sz="2400">
              <a:ea typeface="ＭＳ Ｐゴシック" charset="-128"/>
            </a:endParaRPr>
          </a:p>
          <a:p>
            <a:pPr>
              <a:buFontTx/>
              <a:buNone/>
            </a:pPr>
            <a:r>
              <a:rPr lang="en-US" altLang="x-none" sz="2400">
                <a:solidFill>
                  <a:srgbClr val="00FFFF"/>
                </a:solidFill>
                <a:ea typeface="ＭＳ Ｐゴシック" charset="-128"/>
              </a:rPr>
              <a:t>Criticism: fMRA may not reveal cross-adaptation even in populations that do show cross-coding</a:t>
            </a:r>
          </a:p>
          <a:p>
            <a:r>
              <a:rPr lang="en-US" altLang="x-none" sz="2400">
                <a:ea typeface="ＭＳ Ｐゴシック" charset="-128"/>
              </a:rPr>
              <a:t>Response: This suggests that caution is especially warranted when there is a failure to find cross-adaptation</a:t>
            </a:r>
            <a:r>
              <a:rPr lang="en-US" altLang="ja-JP" sz="2400">
                <a:ea typeface="ＭＳ Ｐゴシック" charset="-128"/>
              </a:rPr>
              <a:t>.  However, cross-adaptation sometimes does occur.  </a:t>
            </a:r>
          </a:p>
          <a:p>
            <a:r>
              <a:rPr lang="en-US" altLang="ja-JP" sz="2400">
                <a:ea typeface="ＭＳ Ｐゴシック" charset="-128"/>
              </a:rPr>
              <a:t>Note within-item adaptation (A-A or B-B) did occur, so this criticism does not apply in that case.</a:t>
            </a:r>
            <a:endParaRPr lang="en-US" altLang="x-none" sz="2400">
              <a:ea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So is fMRA dead?  No.</a:t>
            </a:r>
          </a:p>
        </p:txBody>
      </p:sp>
      <p:sp>
        <p:nvSpPr>
          <p:cNvPr id="890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610600" cy="57150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x-none" sz="2400">
                <a:solidFill>
                  <a:srgbClr val="00FFFF"/>
                </a:solidFill>
                <a:ea typeface="ＭＳ Ｐゴシック" charset="-128"/>
              </a:rPr>
              <a:t>Criticism: None of the basic </a:t>
            </a:r>
            <a:r>
              <a:rPr lang="en-US" altLang="x-none" sz="2000">
                <a:solidFill>
                  <a:srgbClr val="00FFFF"/>
                </a:solidFill>
                <a:ea typeface="ＭＳ Ｐゴシック" charset="-128"/>
              </a:rPr>
              <a:t>models</a:t>
            </a:r>
            <a:r>
              <a:rPr lang="en-US" altLang="x-none" sz="2400">
                <a:solidFill>
                  <a:srgbClr val="00FFFF"/>
                </a:solidFill>
                <a:ea typeface="ＭＳ Ｐゴシック" charset="-128"/>
              </a:rPr>
              <a:t> of fMRA seem to work.</a:t>
            </a:r>
            <a:endParaRPr lang="en-US" altLang="x-none" sz="2400">
              <a:ea typeface="ＭＳ Ｐゴシック" charset="-128"/>
            </a:endParaRPr>
          </a:p>
          <a:p>
            <a:r>
              <a:rPr lang="en-US" altLang="x-none" sz="2400">
                <a:ea typeface="ＭＳ Ｐゴシック" charset="-128"/>
              </a:rPr>
              <a:t>Response: In some ways, it doesn</a:t>
            </a:r>
            <a:r>
              <a:rPr lang="en-CA" altLang="en-US" sz="2400">
                <a:ea typeface="ＭＳ Ｐゴシック" charset="-128"/>
              </a:rPr>
              <a:t>’</a:t>
            </a:r>
            <a:r>
              <a:rPr lang="en-US" altLang="ja-JP" sz="2400">
                <a:ea typeface="ＭＳ Ｐゴシック" charset="-128"/>
              </a:rPr>
              <a:t>t matter.  The essential use of fMRA is to determine whether neural populations are sensitive to stimulus dimensions.  The exact mechanism for such sensitivity may not be critical.</a:t>
            </a:r>
          </a:p>
          <a:p>
            <a:endParaRPr lang="en-US" altLang="x-none" sz="2400">
              <a:ea typeface="ＭＳ Ｐゴシック" charset="-128"/>
            </a:endParaRPr>
          </a:p>
          <a:p>
            <a:pPr>
              <a:buFontTx/>
              <a:buNone/>
            </a:pPr>
            <a:r>
              <a:rPr lang="en-US" altLang="x-none" sz="2400">
                <a:solidFill>
                  <a:srgbClr val="00FFFF"/>
                </a:solidFill>
                <a:ea typeface="ＭＳ Ｐゴシック" charset="-128"/>
              </a:rPr>
              <a:t>Criticism: fMRA, and maybe fMRI in general, is just responding to predictions.</a:t>
            </a:r>
          </a:p>
          <a:p>
            <a:r>
              <a:rPr lang="en-US" altLang="x-none" sz="2400">
                <a:ea typeface="ＭＳ Ｐゴシック" charset="-128"/>
              </a:rPr>
              <a:t>Response: Prediction is interesting too.  </a:t>
            </a:r>
          </a:p>
          <a:p>
            <a:r>
              <a:rPr lang="en-US" altLang="x-none" sz="2400">
                <a:ea typeface="ＭＳ Ｐゴシック" charset="-128"/>
              </a:rPr>
              <a:t>Regarding fMRA, why do some brain areas make predictions about a stimulus while others don</a:t>
            </a:r>
            <a:r>
              <a:rPr lang="en-CA" altLang="en-US" sz="2400">
                <a:ea typeface="ＭＳ Ｐゴシック" charset="-128"/>
              </a:rPr>
              <a:t>’</a:t>
            </a:r>
            <a:r>
              <a:rPr lang="en-US" altLang="ja-JP" sz="2400">
                <a:ea typeface="ＭＳ Ｐゴシック" charset="-128"/>
              </a:rPr>
              <a:t>t? </a:t>
            </a:r>
          </a:p>
          <a:p>
            <a:r>
              <a:rPr lang="en-US" altLang="ja-JP" sz="2400">
                <a:ea typeface="ＭＳ Ｐゴシック" charset="-128"/>
              </a:rPr>
              <a:t>It may be very interesting to figure out how the hemodynamic response can be predictive. </a:t>
            </a:r>
            <a:endParaRPr lang="en-US" altLang="x-none" sz="2400">
              <a:ea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3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584200"/>
          </a:xfrm>
        </p:spPr>
        <p:txBody>
          <a:bodyPr/>
          <a:lstStyle/>
          <a:p>
            <a:pPr eaLnBrk="1" hangingPunct="1"/>
            <a:r>
              <a:rPr lang="en-US" altLang="x-none"/>
              <a:t>Parametric Designs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8458200" cy="579438"/>
          </a:xfrm>
        </p:spPr>
        <p:txBody>
          <a:bodyPr/>
          <a:lstStyle/>
          <a:p>
            <a:pPr eaLnBrk="1" hangingPunct="1"/>
            <a:r>
              <a:rPr lang="en-US" altLang="x-none"/>
              <a:t>Why are parametric designs useful in fMRI?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As we</a:t>
            </a:r>
            <a:r>
              <a:rPr lang="en-US" altLang="en-US"/>
              <a:t>’</a:t>
            </a:r>
            <a:r>
              <a:rPr lang="en-US" altLang="x-none"/>
              <a:t>ve seen, the </a:t>
            </a:r>
            <a:r>
              <a:rPr lang="en-US" altLang="x-none">
                <a:solidFill>
                  <a:srgbClr val="9C9CDF"/>
                </a:solidFill>
              </a:rPr>
              <a:t>assumption of pure insertion </a:t>
            </a:r>
            <a:r>
              <a:rPr lang="en-US" altLang="x-none"/>
              <a:t>in </a:t>
            </a:r>
            <a:r>
              <a:rPr lang="en-US" altLang="x-none">
                <a:solidFill>
                  <a:srgbClr val="9C9CDF"/>
                </a:solidFill>
              </a:rPr>
              <a:t>subtraction logic </a:t>
            </a:r>
            <a:r>
              <a:rPr lang="en-US" altLang="x-none"/>
              <a:t>is often false</a:t>
            </a:r>
          </a:p>
          <a:p>
            <a:pPr lvl="1" eaLnBrk="1" hangingPunct="1">
              <a:buFontTx/>
              <a:buChar char="•"/>
            </a:pPr>
            <a:r>
              <a:rPr lang="en-US" altLang="x-none"/>
              <a:t>(A + B) - (B) = A</a:t>
            </a:r>
          </a:p>
          <a:p>
            <a:pPr eaLnBrk="1" hangingPunct="1"/>
            <a:r>
              <a:rPr lang="en-US" altLang="x-none"/>
              <a:t>In parametric designs, the task stays the same while the amount of processing varies; thus, changes to the nature of the task are less of a problem </a:t>
            </a:r>
          </a:p>
          <a:p>
            <a:pPr lvl="1" eaLnBrk="1" hangingPunct="1">
              <a:buFontTx/>
              <a:buChar char="•"/>
            </a:pPr>
            <a:r>
              <a:rPr lang="en-US" altLang="x-none"/>
              <a:t>(A + A) - (A) = A</a:t>
            </a:r>
          </a:p>
          <a:p>
            <a:pPr lvl="1" eaLnBrk="1" hangingPunct="1">
              <a:buFontTx/>
              <a:buChar char="•"/>
            </a:pPr>
            <a:r>
              <a:rPr lang="en-US" altLang="x-none"/>
              <a:t>(A + A + A) - (A + A) = 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52400"/>
            <a:ext cx="8305800" cy="579438"/>
          </a:xfrm>
        </p:spPr>
        <p:txBody>
          <a:bodyPr/>
          <a:lstStyle/>
          <a:p>
            <a:pPr eaLnBrk="1" hangingPunct="1"/>
            <a:r>
              <a:rPr lang="en-US" altLang="x-none"/>
              <a:t>Parametric Designs in Cognitive Psychology</a:t>
            </a:r>
          </a:p>
        </p:txBody>
      </p:sp>
      <p:sp>
        <p:nvSpPr>
          <p:cNvPr id="9523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14400"/>
            <a:ext cx="6197600" cy="5181600"/>
          </a:xfrm>
        </p:spPr>
        <p:txBody>
          <a:bodyPr/>
          <a:lstStyle/>
          <a:p>
            <a:pPr eaLnBrk="1" hangingPunct="1"/>
            <a:r>
              <a:rPr lang="en-US" altLang="x-none" sz="1800"/>
              <a:t>introduced to psychology by Saul Sternberg (1969)</a:t>
            </a:r>
          </a:p>
          <a:p>
            <a:pPr eaLnBrk="1" hangingPunct="1"/>
            <a:r>
              <a:rPr lang="en-US" altLang="x-none" sz="1800"/>
              <a:t>asked subjects to memorize lists of different lengths; then asked subjects to tell him whether subsequent numbers belonged to the list</a:t>
            </a:r>
          </a:p>
          <a:p>
            <a:pPr lvl="1" eaLnBrk="1" hangingPunct="1"/>
            <a:r>
              <a:rPr lang="en-US" altLang="x-none" sz="1800"/>
              <a:t>Memorize these numbers: 7, 3</a:t>
            </a:r>
          </a:p>
          <a:p>
            <a:pPr lvl="1" eaLnBrk="1" hangingPunct="1"/>
            <a:r>
              <a:rPr lang="en-US" altLang="x-none" sz="1800"/>
              <a:t>Memorize these numbers: 7, 3, 1, 6</a:t>
            </a:r>
          </a:p>
          <a:p>
            <a:pPr lvl="1" eaLnBrk="1" hangingPunct="1"/>
            <a:r>
              <a:rPr lang="en-US" altLang="x-none" sz="1800"/>
              <a:t>Was this number on the list?: 3</a:t>
            </a:r>
          </a:p>
        </p:txBody>
      </p:sp>
      <p:sp>
        <p:nvSpPr>
          <p:cNvPr id="6148" name="Rectangle 10"/>
          <p:cNvSpPr>
            <a:spLocks noChangeArrowheads="1"/>
          </p:cNvSpPr>
          <p:nvPr/>
        </p:nvSpPr>
        <p:spPr bwMode="auto">
          <a:xfrm>
            <a:off x="3779838" y="3716338"/>
            <a:ext cx="511333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x-none" sz="2000"/>
              <a:t>longer list lengths led to longer reaction times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x-none" sz="2000"/>
              <a:t>Sternberg concluded that subjects were searching serially through the list in memory to determine if target matched any of the memorized numbers</a:t>
            </a:r>
          </a:p>
        </p:txBody>
      </p:sp>
      <p:pic>
        <p:nvPicPr>
          <p:cNvPr id="95236" name="Picture 12" descr="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908050"/>
            <a:ext cx="16192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Text Box 13"/>
          <p:cNvSpPr txBox="1">
            <a:spLocks noChangeArrowheads="1"/>
          </p:cNvSpPr>
          <p:nvPr/>
        </p:nvSpPr>
        <p:spPr bwMode="auto">
          <a:xfrm>
            <a:off x="7235825" y="3213100"/>
            <a:ext cx="13700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i="1"/>
              <a:t>Saul Sternberg</a:t>
            </a:r>
          </a:p>
        </p:txBody>
      </p:sp>
      <p:pic>
        <p:nvPicPr>
          <p:cNvPr id="6151" name="Picture 14" descr="Sternber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573463"/>
            <a:ext cx="296227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An Example</a:t>
            </a:r>
          </a:p>
        </p:txBody>
      </p:sp>
      <p:sp>
        <p:nvSpPr>
          <p:cNvPr id="97282" name="Text Box 9"/>
          <p:cNvSpPr txBox="1">
            <a:spLocks noChangeArrowheads="1"/>
          </p:cNvSpPr>
          <p:nvPr/>
        </p:nvSpPr>
        <p:spPr bwMode="auto">
          <a:xfrm>
            <a:off x="2995613" y="6324600"/>
            <a:ext cx="3100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i="1"/>
              <a:t>Culham et al., 1998, J. Neuorphysiol.</a:t>
            </a:r>
          </a:p>
        </p:txBody>
      </p:sp>
      <p:pic>
        <p:nvPicPr>
          <p:cNvPr id="9728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76517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Analysis of Parametric Designs</a:t>
            </a:r>
          </a:p>
        </p:txBody>
      </p:sp>
      <p:pic>
        <p:nvPicPr>
          <p:cNvPr id="9933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" t="5707" r="5440"/>
          <a:stretch>
            <a:fillRect/>
          </a:stretch>
        </p:blipFill>
        <p:spPr bwMode="auto">
          <a:xfrm>
            <a:off x="381000" y="2133600"/>
            <a:ext cx="5976938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133600"/>
            <a:ext cx="19812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Content Placeholder 6"/>
          <p:cNvSpPr>
            <a:spLocks noGrp="1"/>
          </p:cNvSpPr>
          <p:nvPr>
            <p:ph idx="4294967295"/>
          </p:nvPr>
        </p:nvSpPr>
        <p:spPr>
          <a:xfrm>
            <a:off x="304800" y="838200"/>
            <a:ext cx="8534400" cy="1371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x-none"/>
              <a:t>parametric variant: </a:t>
            </a:r>
          </a:p>
          <a:p>
            <a:pPr eaLnBrk="1" hangingPunct="1"/>
            <a:r>
              <a:rPr lang="en-US" altLang="x-none"/>
              <a:t>passive viewing and tracking of 1, 2, 3, 4 or 5 balls</a:t>
            </a:r>
          </a:p>
        </p:txBody>
      </p:sp>
      <p:sp>
        <p:nvSpPr>
          <p:cNvPr id="99333" name="Text Box 9"/>
          <p:cNvSpPr txBox="1">
            <a:spLocks noChangeArrowheads="1"/>
          </p:cNvSpPr>
          <p:nvPr/>
        </p:nvSpPr>
        <p:spPr bwMode="auto">
          <a:xfrm>
            <a:off x="2606675" y="6324600"/>
            <a:ext cx="3930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i="1"/>
              <a:t>Culham, Cavanagh &amp; Kanwisher, 2001, Neuron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Parametric Regressors</a:t>
            </a:r>
          </a:p>
        </p:txBody>
      </p:sp>
      <p:pic>
        <p:nvPicPr>
          <p:cNvPr id="101378" name="Picture 4" descr="Huettel-2e-Fig-10-12-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670560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Text Box 5"/>
          <p:cNvSpPr txBox="1">
            <a:spLocks noChangeArrowheads="1"/>
          </p:cNvSpPr>
          <p:nvPr/>
        </p:nvSpPr>
        <p:spPr bwMode="auto">
          <a:xfrm>
            <a:off x="1066800" y="5638800"/>
            <a:ext cx="4724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200" i="1">
                <a:solidFill>
                  <a:srgbClr val="000000"/>
                </a:solidFill>
              </a:rPr>
              <a:t>Huettel, Song &amp; McCarthy,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Potential Problems</a:t>
            </a:r>
          </a:p>
        </p:txBody>
      </p:sp>
      <p:sp>
        <p:nvSpPr>
          <p:cNvPr id="1034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14400"/>
            <a:ext cx="7772400" cy="1676400"/>
          </a:xfrm>
          <a:noFill/>
        </p:spPr>
        <p:txBody>
          <a:bodyPr>
            <a:spAutoFit/>
          </a:bodyPr>
          <a:lstStyle/>
          <a:p>
            <a:pPr eaLnBrk="1" hangingPunct="1"/>
            <a:r>
              <a:rPr lang="en-US" altLang="x-none"/>
              <a:t>Ceiling effects?</a:t>
            </a:r>
          </a:p>
          <a:p>
            <a:pPr lvl="1" eaLnBrk="1" hangingPunct="1"/>
            <a:r>
              <a:rPr lang="en-US" altLang="x-none"/>
              <a:t>If you see saturation of the activation, how do you know whether it</a:t>
            </a:r>
            <a:r>
              <a:rPr lang="en-US" altLang="en-US"/>
              <a:t>’</a:t>
            </a:r>
            <a:r>
              <a:rPr lang="en-US" altLang="x-none"/>
              <a:t>s due to saturation of neuronal activity or saturation of the BOLD response?</a:t>
            </a:r>
          </a:p>
        </p:txBody>
      </p:sp>
      <p:sp>
        <p:nvSpPr>
          <p:cNvPr id="103427" name="Line 4"/>
          <p:cNvSpPr>
            <a:spLocks noChangeShapeType="1"/>
          </p:cNvSpPr>
          <p:nvPr/>
        </p:nvSpPr>
        <p:spPr bwMode="auto">
          <a:xfrm>
            <a:off x="2051050" y="2976563"/>
            <a:ext cx="0" cy="143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28" name="Line 5"/>
          <p:cNvSpPr>
            <a:spLocks noChangeShapeType="1"/>
          </p:cNvSpPr>
          <p:nvPr/>
        </p:nvSpPr>
        <p:spPr bwMode="auto">
          <a:xfrm rot="-5400000">
            <a:off x="2770982" y="3696493"/>
            <a:ext cx="0" cy="143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29" name="Freeform 6"/>
          <p:cNvSpPr>
            <a:spLocks/>
          </p:cNvSpPr>
          <p:nvPr/>
        </p:nvSpPr>
        <p:spPr bwMode="auto">
          <a:xfrm>
            <a:off x="2193925" y="3144838"/>
            <a:ext cx="1223963" cy="1128712"/>
          </a:xfrm>
          <a:custGeom>
            <a:avLst/>
            <a:gdLst>
              <a:gd name="T0" fmla="*/ 0 w 1225"/>
              <a:gd name="T1" fmla="*/ 2147483647 h 711"/>
              <a:gd name="T2" fmla="*/ 2147483647 w 1225"/>
              <a:gd name="T3" fmla="*/ 2147483647 h 711"/>
              <a:gd name="T4" fmla="*/ 2147483647 w 1225"/>
              <a:gd name="T5" fmla="*/ 2147483647 h 711"/>
              <a:gd name="T6" fmla="*/ 2147483647 w 1225"/>
              <a:gd name="T7" fmla="*/ 2147483647 h 711"/>
              <a:gd name="T8" fmla="*/ 0 60000 65536"/>
              <a:gd name="T9" fmla="*/ 0 60000 65536"/>
              <a:gd name="T10" fmla="*/ 0 60000 65536"/>
              <a:gd name="T11" fmla="*/ 0 60000 65536"/>
              <a:gd name="T12" fmla="*/ 0 w 1225"/>
              <a:gd name="T13" fmla="*/ 0 h 711"/>
              <a:gd name="T14" fmla="*/ 1225 w 1225"/>
              <a:gd name="T15" fmla="*/ 711 h 7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25" h="711">
                <a:moveTo>
                  <a:pt x="0" y="711"/>
                </a:moveTo>
                <a:cubicBezTo>
                  <a:pt x="45" y="518"/>
                  <a:pt x="91" y="325"/>
                  <a:pt x="182" y="212"/>
                </a:cubicBezTo>
                <a:cubicBezTo>
                  <a:pt x="273" y="99"/>
                  <a:pt x="371" y="60"/>
                  <a:pt x="545" y="30"/>
                </a:cubicBezTo>
                <a:cubicBezTo>
                  <a:pt x="719" y="0"/>
                  <a:pt x="972" y="15"/>
                  <a:pt x="1225" y="30"/>
                </a:cubicBezTo>
              </a:path>
            </a:pathLst>
          </a:cu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0" name="Line 7"/>
          <p:cNvSpPr>
            <a:spLocks noChangeShapeType="1"/>
          </p:cNvSpPr>
          <p:nvPr/>
        </p:nvSpPr>
        <p:spPr bwMode="auto">
          <a:xfrm flipH="1">
            <a:off x="3562350" y="3049588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1" name="Text Box 8"/>
          <p:cNvSpPr txBox="1">
            <a:spLocks noChangeArrowheads="1"/>
          </p:cNvSpPr>
          <p:nvPr/>
        </p:nvSpPr>
        <p:spPr bwMode="auto">
          <a:xfrm>
            <a:off x="4262438" y="2781300"/>
            <a:ext cx="34051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Perhaps the BOLD response cannot go any higher than this?</a:t>
            </a:r>
          </a:p>
        </p:txBody>
      </p:sp>
      <p:sp>
        <p:nvSpPr>
          <p:cNvPr id="158729" name="Rectangle 9"/>
          <p:cNvSpPr>
            <a:spLocks noChangeArrowheads="1"/>
          </p:cNvSpPr>
          <p:nvPr/>
        </p:nvSpPr>
        <p:spPr bwMode="auto">
          <a:xfrm>
            <a:off x="611188" y="5013325"/>
            <a:ext cx="82296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en-US" altLang="x-none" sz="2400"/>
              <a:t>Possible solution: show that under other circumstances with lower overall activation, the BOLD signal still saturates</a:t>
            </a:r>
          </a:p>
        </p:txBody>
      </p:sp>
      <p:sp>
        <p:nvSpPr>
          <p:cNvPr id="158730" name="Freeform 10"/>
          <p:cNvSpPr>
            <a:spLocks/>
          </p:cNvSpPr>
          <p:nvPr/>
        </p:nvSpPr>
        <p:spPr bwMode="auto">
          <a:xfrm>
            <a:off x="2195513" y="3789363"/>
            <a:ext cx="1223962" cy="484187"/>
          </a:xfrm>
          <a:custGeom>
            <a:avLst/>
            <a:gdLst>
              <a:gd name="T0" fmla="*/ 0 w 1225"/>
              <a:gd name="T1" fmla="*/ 2147483647 h 711"/>
              <a:gd name="T2" fmla="*/ 2147483647 w 1225"/>
              <a:gd name="T3" fmla="*/ 2147483647 h 711"/>
              <a:gd name="T4" fmla="*/ 2147483647 w 1225"/>
              <a:gd name="T5" fmla="*/ 2147483647 h 711"/>
              <a:gd name="T6" fmla="*/ 2147483647 w 1225"/>
              <a:gd name="T7" fmla="*/ 2147483647 h 711"/>
              <a:gd name="T8" fmla="*/ 0 60000 65536"/>
              <a:gd name="T9" fmla="*/ 0 60000 65536"/>
              <a:gd name="T10" fmla="*/ 0 60000 65536"/>
              <a:gd name="T11" fmla="*/ 0 60000 65536"/>
              <a:gd name="T12" fmla="*/ 0 w 1225"/>
              <a:gd name="T13" fmla="*/ 0 h 711"/>
              <a:gd name="T14" fmla="*/ 1225 w 1225"/>
              <a:gd name="T15" fmla="*/ 711 h 7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25" h="711">
                <a:moveTo>
                  <a:pt x="0" y="711"/>
                </a:moveTo>
                <a:cubicBezTo>
                  <a:pt x="45" y="518"/>
                  <a:pt x="91" y="325"/>
                  <a:pt x="182" y="212"/>
                </a:cubicBezTo>
                <a:cubicBezTo>
                  <a:pt x="273" y="99"/>
                  <a:pt x="371" y="60"/>
                  <a:pt x="545" y="30"/>
                </a:cubicBezTo>
                <a:cubicBezTo>
                  <a:pt x="719" y="0"/>
                  <a:pt x="972" y="15"/>
                  <a:pt x="1225" y="30"/>
                </a:cubicBezTo>
              </a:path>
            </a:pathLst>
          </a:cu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4" name="Text Box 11"/>
          <p:cNvSpPr txBox="1">
            <a:spLocks noChangeArrowheads="1"/>
          </p:cNvSpPr>
          <p:nvPr/>
        </p:nvSpPr>
        <p:spPr bwMode="auto">
          <a:xfrm>
            <a:off x="1692275" y="4437063"/>
            <a:ext cx="2152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Parametric variable</a:t>
            </a:r>
          </a:p>
        </p:txBody>
      </p:sp>
      <p:sp>
        <p:nvSpPr>
          <p:cNvPr id="103435" name="Text Box 12"/>
          <p:cNvSpPr txBox="1">
            <a:spLocks noChangeArrowheads="1"/>
          </p:cNvSpPr>
          <p:nvPr/>
        </p:nvSpPr>
        <p:spPr bwMode="auto">
          <a:xfrm>
            <a:off x="1042988" y="3284538"/>
            <a:ext cx="908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800"/>
              <a:t>BOLD</a:t>
            </a:r>
          </a:p>
          <a:p>
            <a:pPr algn="ctr" eaLnBrk="1" hangingPunct="1"/>
            <a:r>
              <a:rPr lang="en-US" altLang="x-none" sz="1800"/>
              <a:t>Activity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9" grpId="0"/>
      <p:bldP spid="15873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3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584200"/>
          </a:xfrm>
        </p:spPr>
        <p:txBody>
          <a:bodyPr/>
          <a:lstStyle/>
          <a:p>
            <a:pPr eaLnBrk="1" hangingPunct="1"/>
            <a:r>
              <a:rPr lang="en-US" altLang="x-none"/>
              <a:t>Factorial Designs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Two Techniques with </a:t>
            </a:r>
            <a:r>
              <a:rPr lang="ja-JP" altLang="en-US">
                <a:ea typeface="ＭＳ Ｐゴシック" charset="-128"/>
              </a:rPr>
              <a:t>“</a:t>
            </a:r>
            <a:r>
              <a:rPr lang="en-US" altLang="ja-JP">
                <a:ea typeface="ＭＳ Ｐゴシック" charset="-128"/>
              </a:rPr>
              <a:t>Subvoxel Resolution</a:t>
            </a:r>
            <a:r>
              <a:rPr lang="ja-JP" altLang="en-US">
                <a:ea typeface="ＭＳ Ｐゴシック" charset="-128"/>
              </a:rPr>
              <a:t>”</a:t>
            </a:r>
            <a:endParaRPr lang="en-US" altLang="x-none">
              <a:ea typeface="ＭＳ Ｐゴシック" charset="-128"/>
            </a:endParaRPr>
          </a:p>
        </p:txBody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/>
            <a:r>
              <a:rPr lang="ja-JP" altLang="en-US">
                <a:solidFill>
                  <a:srgbClr val="66FFFF"/>
                </a:solidFill>
                <a:ea typeface="ＭＳ Ｐゴシック" charset="-128"/>
              </a:rPr>
              <a:t>“</a:t>
            </a:r>
            <a:r>
              <a:rPr lang="en-US" altLang="ja-JP">
                <a:solidFill>
                  <a:srgbClr val="66FFFF"/>
                </a:solidFill>
                <a:ea typeface="ＭＳ Ｐゴシック" charset="-128"/>
              </a:rPr>
              <a:t>subvoxel resolution</a:t>
            </a:r>
            <a:r>
              <a:rPr lang="ja-JP" altLang="en-US">
                <a:solidFill>
                  <a:srgbClr val="66FFFF"/>
                </a:solidFill>
                <a:ea typeface="ＭＳ Ｐゴシック" charset="-128"/>
              </a:rPr>
              <a:t>”</a:t>
            </a:r>
            <a:r>
              <a:rPr lang="en-US" altLang="ja-JP">
                <a:ea typeface="ＭＳ Ｐゴシック" charset="-128"/>
              </a:rPr>
              <a:t> = the ability to investigate coding in neuronal populations smaller than the voxel size being sampled</a:t>
            </a:r>
          </a:p>
          <a:p>
            <a:pPr marL="533400" indent="-533400"/>
            <a:endParaRPr lang="en-US" altLang="x-none">
              <a:ea typeface="ＭＳ Ｐゴシック" charset="-128"/>
            </a:endParaRPr>
          </a:p>
          <a:p>
            <a:pPr marL="533400" indent="-533400">
              <a:buFontTx/>
              <a:buAutoNum type="arabicPeriod"/>
            </a:pPr>
            <a:r>
              <a:rPr lang="en-US" altLang="x-none">
                <a:ea typeface="ＭＳ Ｐゴシック" charset="-128"/>
              </a:rPr>
              <a:t>fMR Adaptation </a:t>
            </a:r>
            <a:br>
              <a:rPr lang="en-US" altLang="x-none">
                <a:ea typeface="ＭＳ Ｐゴシック" charset="-128"/>
              </a:rPr>
            </a:br>
            <a:r>
              <a:rPr lang="en-US" altLang="x-none">
                <a:ea typeface="ＭＳ Ｐゴシック" charset="-128"/>
              </a:rPr>
              <a:t>(or repetition suppression or priming)</a:t>
            </a:r>
          </a:p>
          <a:p>
            <a:pPr marL="533400" indent="-533400">
              <a:buFontTx/>
              <a:buAutoNum type="arabicPeriod"/>
            </a:pPr>
            <a:endParaRPr lang="en-US" altLang="x-none">
              <a:ea typeface="ＭＳ Ｐゴシック" charset="-128"/>
            </a:endParaRPr>
          </a:p>
          <a:p>
            <a:pPr marL="533400" indent="-533400">
              <a:buFontTx/>
              <a:buAutoNum type="arabicPeriod"/>
            </a:pPr>
            <a:r>
              <a:rPr lang="en-US" altLang="x-none">
                <a:ea typeface="ＭＳ Ｐゴシック" charset="-128"/>
              </a:rPr>
              <a:t>Multivoxel Pattern Analysis </a:t>
            </a:r>
            <a:br>
              <a:rPr lang="en-US" altLang="x-none">
                <a:ea typeface="ＭＳ Ｐゴシック" charset="-128"/>
              </a:rPr>
            </a:br>
            <a:r>
              <a:rPr lang="en-US" altLang="x-none">
                <a:ea typeface="ＭＳ Ｐゴシック" charset="-128"/>
              </a:rPr>
              <a:t>(or decoding)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Factorial Designs</a:t>
            </a:r>
          </a:p>
        </p:txBody>
      </p:sp>
      <p:pic>
        <p:nvPicPr>
          <p:cNvPr id="1075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"/>
          <a:stretch>
            <a:fillRect/>
          </a:stretch>
        </p:blipFill>
        <p:spPr bwMode="auto">
          <a:xfrm>
            <a:off x="2124075" y="2492375"/>
            <a:ext cx="4535488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803275"/>
            <a:ext cx="8785225" cy="16176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x-none" sz="1800"/>
              <a:t>Example: Sugiura et al. (2005, JOCN) showed subjects pictures of objects and places.  The objects and places were either familiar (e.g., the subject</a:t>
            </a:r>
            <a:r>
              <a:rPr lang="en-US" altLang="en-US" sz="1800"/>
              <a:t>’</a:t>
            </a:r>
            <a:r>
              <a:rPr lang="en-US" altLang="x-none" sz="1800"/>
              <a:t>s office or the subject</a:t>
            </a:r>
            <a:r>
              <a:rPr lang="en-US" altLang="en-US" sz="1800"/>
              <a:t>’</a:t>
            </a:r>
            <a:r>
              <a:rPr lang="en-US" altLang="x-none" sz="1800"/>
              <a:t>s bag) or unfamiliar (e.g., a stranger</a:t>
            </a:r>
            <a:r>
              <a:rPr lang="en-US" altLang="en-US" sz="1800"/>
              <a:t>’</a:t>
            </a:r>
            <a:r>
              <a:rPr lang="en-US" altLang="x-none" sz="1800"/>
              <a:t>s office or a stranger</a:t>
            </a:r>
            <a:r>
              <a:rPr lang="en-US" altLang="en-US" sz="1800"/>
              <a:t>’</a:t>
            </a:r>
            <a:r>
              <a:rPr lang="en-US" altLang="x-none" sz="1800"/>
              <a:t>s bag)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x-none" sz="1800"/>
              <a:t>This is a </a:t>
            </a:r>
            <a:r>
              <a:rPr lang="en-US" altLang="en-US" sz="1800"/>
              <a:t>“</a:t>
            </a:r>
            <a:r>
              <a:rPr lang="en-US" altLang="x-none" sz="1800"/>
              <a:t>2 x 2 factorial design</a:t>
            </a:r>
            <a:r>
              <a:rPr lang="en-US" altLang="en-US" sz="1800"/>
              <a:t>”</a:t>
            </a:r>
            <a:r>
              <a:rPr lang="en-US" altLang="x-none" sz="1800"/>
              <a:t> (2 stimuli x 2 familiarity levels)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Factorial Designs</a:t>
            </a:r>
          </a:p>
        </p:txBody>
      </p:sp>
      <p:sp>
        <p:nvSpPr>
          <p:cNvPr id="10957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803275"/>
            <a:ext cx="8785225" cy="5218113"/>
          </a:xfrm>
        </p:spPr>
        <p:txBody>
          <a:bodyPr/>
          <a:lstStyle/>
          <a:p>
            <a:pPr eaLnBrk="1" hangingPunct="1"/>
            <a:r>
              <a:rPr lang="en-US" altLang="x-none" sz="2000"/>
              <a:t>Main effects</a:t>
            </a:r>
          </a:p>
          <a:p>
            <a:pPr lvl="1" eaLnBrk="1" hangingPunct="1"/>
            <a:r>
              <a:rPr lang="en-US" altLang="x-none" sz="1800"/>
              <a:t>Difference between columns</a:t>
            </a:r>
          </a:p>
          <a:p>
            <a:pPr lvl="1" eaLnBrk="1" hangingPunct="1"/>
            <a:r>
              <a:rPr lang="en-US" altLang="x-none" sz="1800"/>
              <a:t>Difference between rows</a:t>
            </a:r>
          </a:p>
          <a:p>
            <a:pPr eaLnBrk="1" hangingPunct="1"/>
            <a:r>
              <a:rPr lang="en-US" altLang="x-none" sz="2000"/>
              <a:t>Interactions</a:t>
            </a:r>
          </a:p>
          <a:p>
            <a:pPr lvl="1" eaLnBrk="1" hangingPunct="1"/>
            <a:r>
              <a:rPr lang="en-US" altLang="x-none" sz="1800"/>
              <a:t>Difference between columns depending on status of row (or vice versa)</a:t>
            </a:r>
          </a:p>
        </p:txBody>
      </p:sp>
      <p:pic>
        <p:nvPicPr>
          <p:cNvPr id="10957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"/>
          <a:stretch>
            <a:fillRect/>
          </a:stretch>
        </p:blipFill>
        <p:spPr bwMode="auto">
          <a:xfrm>
            <a:off x="2339975" y="2924175"/>
            <a:ext cx="4103688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Main Effect of Stimuli</a:t>
            </a:r>
          </a:p>
        </p:txBody>
      </p:sp>
      <p:sp>
        <p:nvSpPr>
          <p:cNvPr id="1116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4203700"/>
            <a:ext cx="7772400" cy="1892300"/>
          </a:xfrm>
        </p:spPr>
        <p:txBody>
          <a:bodyPr/>
          <a:lstStyle/>
          <a:p>
            <a:pPr eaLnBrk="1" hangingPunct="1"/>
            <a:r>
              <a:rPr lang="en-US" altLang="x-none"/>
              <a:t>In LO, there is a greater activation to Objects than Places</a:t>
            </a:r>
          </a:p>
          <a:p>
            <a:pPr eaLnBrk="1" hangingPunct="1"/>
            <a:r>
              <a:rPr lang="en-US" altLang="x-none"/>
              <a:t>In the PPA, there is greater activation to Places than Objects</a:t>
            </a:r>
          </a:p>
        </p:txBody>
      </p:sp>
      <p:pic>
        <p:nvPicPr>
          <p:cNvPr id="1116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412875"/>
            <a:ext cx="4032250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12875"/>
            <a:ext cx="4129087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Main Effect of Familiarity</a:t>
            </a:r>
          </a:p>
        </p:txBody>
      </p:sp>
      <p:sp>
        <p:nvSpPr>
          <p:cNvPr id="11366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3933825"/>
            <a:ext cx="8229600" cy="1760538"/>
          </a:xfrm>
        </p:spPr>
        <p:txBody>
          <a:bodyPr/>
          <a:lstStyle/>
          <a:p>
            <a:pPr eaLnBrk="1" hangingPunct="1"/>
            <a:r>
              <a:rPr lang="en-US" altLang="x-none"/>
              <a:t>In the precuneus, familiar objects generated more activation than unfamiliar objects</a:t>
            </a:r>
          </a:p>
        </p:txBody>
      </p:sp>
      <p:pic>
        <p:nvPicPr>
          <p:cNvPr id="11366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052513"/>
            <a:ext cx="550545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Interaction of Stimuli and Familiarity</a:t>
            </a:r>
          </a:p>
        </p:txBody>
      </p:sp>
      <p:sp>
        <p:nvSpPr>
          <p:cNvPr id="11571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3703638"/>
            <a:ext cx="7772400" cy="2392362"/>
          </a:xfrm>
        </p:spPr>
        <p:txBody>
          <a:bodyPr/>
          <a:lstStyle/>
          <a:p>
            <a:pPr eaLnBrk="1" hangingPunct="1"/>
            <a:r>
              <a:rPr lang="en-US" altLang="x-none"/>
              <a:t>In the posterior cingulate, familiarity made a difference for places but not objects</a:t>
            </a:r>
          </a:p>
        </p:txBody>
      </p:sp>
      <p:pic>
        <p:nvPicPr>
          <p:cNvPr id="1157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908050"/>
            <a:ext cx="47244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Why do People like Factorial Designs?</a:t>
            </a:r>
          </a:p>
        </p:txBody>
      </p:sp>
      <p:sp>
        <p:nvSpPr>
          <p:cNvPr id="117762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If you see a main effect in a factorial design, it is reassuring that the variable has an effect across multiple conditions</a:t>
            </a:r>
          </a:p>
          <a:p>
            <a:pPr eaLnBrk="1" hangingPunct="1"/>
            <a:r>
              <a:rPr lang="en-US" altLang="x-none"/>
              <a:t>Interactions can be enlightening and form the basis for many theories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Understanding Interactions</a:t>
            </a:r>
          </a:p>
        </p:txBody>
      </p:sp>
      <p:sp>
        <p:nvSpPr>
          <p:cNvPr id="119810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Interactions are easiest to understand in line graphs -- When the lines are not parallel, that indicates an interaction is present</a:t>
            </a:r>
          </a:p>
        </p:txBody>
      </p:sp>
      <p:sp>
        <p:nvSpPr>
          <p:cNvPr id="119811" name="Line 4"/>
          <p:cNvSpPr>
            <a:spLocks noChangeShapeType="1"/>
          </p:cNvSpPr>
          <p:nvPr/>
        </p:nvSpPr>
        <p:spPr bwMode="auto">
          <a:xfrm>
            <a:off x="3276600" y="2636838"/>
            <a:ext cx="0" cy="266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2" name="Line 5"/>
          <p:cNvSpPr>
            <a:spLocks noChangeShapeType="1"/>
          </p:cNvSpPr>
          <p:nvPr/>
        </p:nvSpPr>
        <p:spPr bwMode="auto">
          <a:xfrm rot="-5400000">
            <a:off x="4608513" y="3990975"/>
            <a:ext cx="0" cy="266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3" name="Text Box 6"/>
          <p:cNvSpPr txBox="1">
            <a:spLocks noChangeArrowheads="1"/>
          </p:cNvSpPr>
          <p:nvPr/>
        </p:nvSpPr>
        <p:spPr bwMode="auto">
          <a:xfrm>
            <a:off x="3276600" y="5445125"/>
            <a:ext cx="1212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Unfamiliar</a:t>
            </a:r>
          </a:p>
        </p:txBody>
      </p:sp>
      <p:sp>
        <p:nvSpPr>
          <p:cNvPr id="119814" name="Text Box 7"/>
          <p:cNvSpPr txBox="1">
            <a:spLocks noChangeArrowheads="1"/>
          </p:cNvSpPr>
          <p:nvPr/>
        </p:nvSpPr>
        <p:spPr bwMode="auto">
          <a:xfrm>
            <a:off x="4932363" y="5445125"/>
            <a:ext cx="996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Familiar</a:t>
            </a:r>
          </a:p>
        </p:txBody>
      </p:sp>
      <p:sp>
        <p:nvSpPr>
          <p:cNvPr id="119815" name="Text Box 8"/>
          <p:cNvSpPr txBox="1">
            <a:spLocks noChangeArrowheads="1"/>
          </p:cNvSpPr>
          <p:nvPr/>
        </p:nvSpPr>
        <p:spPr bwMode="auto">
          <a:xfrm>
            <a:off x="1979613" y="3644900"/>
            <a:ext cx="1174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800"/>
              <a:t>Brain</a:t>
            </a:r>
          </a:p>
          <a:p>
            <a:pPr algn="ctr" eaLnBrk="1" hangingPunct="1"/>
            <a:r>
              <a:rPr lang="en-US" altLang="x-none" sz="1800"/>
              <a:t>Activation</a:t>
            </a:r>
          </a:p>
        </p:txBody>
      </p:sp>
      <p:sp>
        <p:nvSpPr>
          <p:cNvPr id="119816" name="Line 9"/>
          <p:cNvSpPr>
            <a:spLocks noChangeShapeType="1"/>
          </p:cNvSpPr>
          <p:nvPr/>
        </p:nvSpPr>
        <p:spPr bwMode="auto">
          <a:xfrm>
            <a:off x="3900488" y="4386263"/>
            <a:ext cx="1512887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7" name="Line 10"/>
          <p:cNvSpPr>
            <a:spLocks noChangeShapeType="1"/>
          </p:cNvSpPr>
          <p:nvPr/>
        </p:nvSpPr>
        <p:spPr bwMode="auto">
          <a:xfrm flipV="1">
            <a:off x="3900488" y="3162300"/>
            <a:ext cx="1512887" cy="10795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8" name="Rectangle 11"/>
          <p:cNvSpPr>
            <a:spLocks noChangeArrowheads="1"/>
          </p:cNvSpPr>
          <p:nvPr/>
        </p:nvSpPr>
        <p:spPr bwMode="auto">
          <a:xfrm>
            <a:off x="3900488" y="4314825"/>
            <a:ext cx="144462" cy="144463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800"/>
          </a:p>
        </p:txBody>
      </p:sp>
      <p:sp>
        <p:nvSpPr>
          <p:cNvPr id="119819" name="Rectangle 12"/>
          <p:cNvSpPr>
            <a:spLocks noChangeArrowheads="1"/>
          </p:cNvSpPr>
          <p:nvPr/>
        </p:nvSpPr>
        <p:spPr bwMode="auto">
          <a:xfrm>
            <a:off x="5340350" y="4314825"/>
            <a:ext cx="144463" cy="144463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800"/>
          </a:p>
        </p:txBody>
      </p:sp>
      <p:sp>
        <p:nvSpPr>
          <p:cNvPr id="119820" name="Oval 13"/>
          <p:cNvSpPr>
            <a:spLocks noChangeAspect="1" noChangeArrowheads="1"/>
          </p:cNvSpPr>
          <p:nvPr/>
        </p:nvSpPr>
        <p:spPr bwMode="auto">
          <a:xfrm>
            <a:off x="3871913" y="4089400"/>
            <a:ext cx="176212" cy="179388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800"/>
          </a:p>
        </p:txBody>
      </p:sp>
      <p:sp>
        <p:nvSpPr>
          <p:cNvPr id="119821" name="Oval 14"/>
          <p:cNvSpPr>
            <a:spLocks noChangeAspect="1" noChangeArrowheads="1"/>
          </p:cNvSpPr>
          <p:nvPr/>
        </p:nvSpPr>
        <p:spPr bwMode="auto">
          <a:xfrm>
            <a:off x="5326063" y="3074988"/>
            <a:ext cx="176212" cy="179387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800"/>
          </a:p>
        </p:txBody>
      </p:sp>
      <p:sp>
        <p:nvSpPr>
          <p:cNvPr id="119822" name="Text Box 15"/>
          <p:cNvSpPr txBox="1">
            <a:spLocks noChangeArrowheads="1"/>
          </p:cNvSpPr>
          <p:nvPr/>
        </p:nvSpPr>
        <p:spPr bwMode="auto">
          <a:xfrm>
            <a:off x="5557838" y="4243388"/>
            <a:ext cx="958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solidFill>
                  <a:srgbClr val="FFFF00"/>
                </a:solidFill>
              </a:rPr>
              <a:t>Objects</a:t>
            </a:r>
          </a:p>
        </p:txBody>
      </p:sp>
      <p:sp>
        <p:nvSpPr>
          <p:cNvPr id="119823" name="Text Box 16"/>
          <p:cNvSpPr txBox="1">
            <a:spLocks noChangeArrowheads="1"/>
          </p:cNvSpPr>
          <p:nvPr/>
        </p:nvSpPr>
        <p:spPr bwMode="auto">
          <a:xfrm>
            <a:off x="5629275" y="2946400"/>
            <a:ext cx="869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solidFill>
                  <a:srgbClr val="FF00FF"/>
                </a:solidFill>
              </a:rPr>
              <a:t>Places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Combinations are Possible</a:t>
            </a:r>
          </a:p>
        </p:txBody>
      </p:sp>
      <p:sp>
        <p:nvSpPr>
          <p:cNvPr id="12185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1440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x-none"/>
              <a:t>Hypothetical examples</a:t>
            </a:r>
          </a:p>
        </p:txBody>
      </p:sp>
      <p:sp>
        <p:nvSpPr>
          <p:cNvPr id="121859" name="Line 54"/>
          <p:cNvSpPr>
            <a:spLocks noChangeShapeType="1"/>
          </p:cNvSpPr>
          <p:nvPr/>
        </p:nvSpPr>
        <p:spPr bwMode="auto">
          <a:xfrm>
            <a:off x="1619250" y="1557338"/>
            <a:ext cx="0" cy="266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0" name="Line 55"/>
          <p:cNvSpPr>
            <a:spLocks noChangeShapeType="1"/>
          </p:cNvSpPr>
          <p:nvPr/>
        </p:nvSpPr>
        <p:spPr bwMode="auto">
          <a:xfrm rot="-5400000">
            <a:off x="2951163" y="2911475"/>
            <a:ext cx="0" cy="266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1" name="Text Box 56"/>
          <p:cNvSpPr txBox="1">
            <a:spLocks noChangeArrowheads="1"/>
          </p:cNvSpPr>
          <p:nvPr/>
        </p:nvSpPr>
        <p:spPr bwMode="auto">
          <a:xfrm>
            <a:off x="1619250" y="4365625"/>
            <a:ext cx="1212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Unfamiliar</a:t>
            </a:r>
          </a:p>
        </p:txBody>
      </p:sp>
      <p:sp>
        <p:nvSpPr>
          <p:cNvPr id="121862" name="Text Box 57"/>
          <p:cNvSpPr txBox="1">
            <a:spLocks noChangeArrowheads="1"/>
          </p:cNvSpPr>
          <p:nvPr/>
        </p:nvSpPr>
        <p:spPr bwMode="auto">
          <a:xfrm>
            <a:off x="3275013" y="4365625"/>
            <a:ext cx="996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Familiar</a:t>
            </a:r>
          </a:p>
        </p:txBody>
      </p:sp>
      <p:sp>
        <p:nvSpPr>
          <p:cNvPr id="121863" name="Text Box 58"/>
          <p:cNvSpPr txBox="1">
            <a:spLocks noChangeArrowheads="1"/>
          </p:cNvSpPr>
          <p:nvPr/>
        </p:nvSpPr>
        <p:spPr bwMode="auto">
          <a:xfrm>
            <a:off x="322263" y="2565400"/>
            <a:ext cx="1174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800"/>
              <a:t>Brain</a:t>
            </a:r>
          </a:p>
          <a:p>
            <a:pPr algn="ctr" eaLnBrk="1" hangingPunct="1"/>
            <a:r>
              <a:rPr lang="en-US" altLang="x-none" sz="1800"/>
              <a:t>Activation</a:t>
            </a:r>
          </a:p>
        </p:txBody>
      </p:sp>
      <p:sp>
        <p:nvSpPr>
          <p:cNvPr id="121864" name="Line 60"/>
          <p:cNvSpPr>
            <a:spLocks noChangeShapeType="1"/>
          </p:cNvSpPr>
          <p:nvPr/>
        </p:nvSpPr>
        <p:spPr bwMode="auto">
          <a:xfrm flipV="1">
            <a:off x="2243138" y="2082800"/>
            <a:ext cx="1512887" cy="10795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5" name="Rectangle 61"/>
          <p:cNvSpPr>
            <a:spLocks noChangeArrowheads="1"/>
          </p:cNvSpPr>
          <p:nvPr/>
        </p:nvSpPr>
        <p:spPr bwMode="auto">
          <a:xfrm>
            <a:off x="2195513" y="3716338"/>
            <a:ext cx="144462" cy="144462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800"/>
          </a:p>
        </p:txBody>
      </p:sp>
      <p:sp>
        <p:nvSpPr>
          <p:cNvPr id="121866" name="Rectangle 62"/>
          <p:cNvSpPr>
            <a:spLocks noChangeArrowheads="1"/>
          </p:cNvSpPr>
          <p:nvPr/>
        </p:nvSpPr>
        <p:spPr bwMode="auto">
          <a:xfrm>
            <a:off x="3708400" y="2636838"/>
            <a:ext cx="144463" cy="144462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800"/>
          </a:p>
        </p:txBody>
      </p:sp>
      <p:sp>
        <p:nvSpPr>
          <p:cNvPr id="121867" name="Oval 63"/>
          <p:cNvSpPr>
            <a:spLocks noChangeAspect="1" noChangeArrowheads="1"/>
          </p:cNvSpPr>
          <p:nvPr/>
        </p:nvSpPr>
        <p:spPr bwMode="auto">
          <a:xfrm>
            <a:off x="2214563" y="3009900"/>
            <a:ext cx="176212" cy="179388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800"/>
          </a:p>
        </p:txBody>
      </p:sp>
      <p:sp>
        <p:nvSpPr>
          <p:cNvPr id="121868" name="Oval 64"/>
          <p:cNvSpPr>
            <a:spLocks noChangeAspect="1" noChangeArrowheads="1"/>
          </p:cNvSpPr>
          <p:nvPr/>
        </p:nvSpPr>
        <p:spPr bwMode="auto">
          <a:xfrm>
            <a:off x="3668713" y="1995488"/>
            <a:ext cx="176212" cy="179387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800"/>
          </a:p>
        </p:txBody>
      </p:sp>
      <p:sp>
        <p:nvSpPr>
          <p:cNvPr id="121869" name="Text Box 65"/>
          <p:cNvSpPr txBox="1">
            <a:spLocks noChangeArrowheads="1"/>
          </p:cNvSpPr>
          <p:nvPr/>
        </p:nvSpPr>
        <p:spPr bwMode="auto">
          <a:xfrm>
            <a:off x="3995738" y="2565400"/>
            <a:ext cx="95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solidFill>
                  <a:srgbClr val="FFFF00"/>
                </a:solidFill>
              </a:rPr>
              <a:t>Objects</a:t>
            </a:r>
          </a:p>
        </p:txBody>
      </p:sp>
      <p:sp>
        <p:nvSpPr>
          <p:cNvPr id="121870" name="Text Box 66"/>
          <p:cNvSpPr txBox="1">
            <a:spLocks noChangeArrowheads="1"/>
          </p:cNvSpPr>
          <p:nvPr/>
        </p:nvSpPr>
        <p:spPr bwMode="auto">
          <a:xfrm>
            <a:off x="3971925" y="1866900"/>
            <a:ext cx="869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solidFill>
                  <a:srgbClr val="FF00FF"/>
                </a:solidFill>
              </a:rPr>
              <a:t>Places</a:t>
            </a:r>
          </a:p>
        </p:txBody>
      </p:sp>
      <p:sp>
        <p:nvSpPr>
          <p:cNvPr id="121871" name="Line 67"/>
          <p:cNvSpPr>
            <a:spLocks noChangeShapeType="1"/>
          </p:cNvSpPr>
          <p:nvPr/>
        </p:nvSpPr>
        <p:spPr bwMode="auto">
          <a:xfrm flipV="1">
            <a:off x="2268538" y="2709863"/>
            <a:ext cx="1512887" cy="10795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72" name="Text Box 68"/>
          <p:cNvSpPr txBox="1">
            <a:spLocks noChangeArrowheads="1"/>
          </p:cNvSpPr>
          <p:nvPr/>
        </p:nvSpPr>
        <p:spPr bwMode="auto">
          <a:xfrm>
            <a:off x="1403350" y="4868863"/>
            <a:ext cx="3081338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800"/>
              <a:t>Main effect of Stimuli</a:t>
            </a:r>
          </a:p>
          <a:p>
            <a:pPr algn="ctr" eaLnBrk="1" hangingPunct="1"/>
            <a:r>
              <a:rPr lang="en-US" altLang="x-none" sz="1800"/>
              <a:t>+ </a:t>
            </a:r>
          </a:p>
          <a:p>
            <a:pPr algn="ctr" eaLnBrk="1" hangingPunct="1"/>
            <a:r>
              <a:rPr lang="en-US" altLang="x-none" sz="1800"/>
              <a:t>Main Effect of Familiarity</a:t>
            </a:r>
          </a:p>
          <a:p>
            <a:pPr algn="ctr" eaLnBrk="1" hangingPunct="1"/>
            <a:endParaRPr lang="en-US" altLang="x-none" sz="1800"/>
          </a:p>
          <a:p>
            <a:pPr algn="ctr" eaLnBrk="1" hangingPunct="1"/>
            <a:r>
              <a:rPr lang="en-US" altLang="x-none" sz="1800"/>
              <a:t>No interaction (parallel lines)</a:t>
            </a:r>
          </a:p>
        </p:txBody>
      </p:sp>
      <p:sp>
        <p:nvSpPr>
          <p:cNvPr id="121873" name="Line 69"/>
          <p:cNvSpPr>
            <a:spLocks noChangeShapeType="1"/>
          </p:cNvSpPr>
          <p:nvPr/>
        </p:nvSpPr>
        <p:spPr bwMode="auto">
          <a:xfrm>
            <a:off x="5653088" y="1557338"/>
            <a:ext cx="0" cy="266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74" name="Line 70"/>
          <p:cNvSpPr>
            <a:spLocks noChangeShapeType="1"/>
          </p:cNvSpPr>
          <p:nvPr/>
        </p:nvSpPr>
        <p:spPr bwMode="auto">
          <a:xfrm rot="-5400000">
            <a:off x="6985001" y="2911475"/>
            <a:ext cx="0" cy="266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75" name="Text Box 71"/>
          <p:cNvSpPr txBox="1">
            <a:spLocks noChangeArrowheads="1"/>
          </p:cNvSpPr>
          <p:nvPr/>
        </p:nvSpPr>
        <p:spPr bwMode="auto">
          <a:xfrm>
            <a:off x="5653088" y="4365625"/>
            <a:ext cx="1212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Unfamiliar</a:t>
            </a:r>
          </a:p>
        </p:txBody>
      </p:sp>
      <p:sp>
        <p:nvSpPr>
          <p:cNvPr id="121876" name="Text Box 72"/>
          <p:cNvSpPr txBox="1">
            <a:spLocks noChangeArrowheads="1"/>
          </p:cNvSpPr>
          <p:nvPr/>
        </p:nvSpPr>
        <p:spPr bwMode="auto">
          <a:xfrm>
            <a:off x="7308850" y="4365625"/>
            <a:ext cx="996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Familiar</a:t>
            </a:r>
          </a:p>
        </p:txBody>
      </p:sp>
      <p:sp>
        <p:nvSpPr>
          <p:cNvPr id="121877" name="Line 74"/>
          <p:cNvSpPr>
            <a:spLocks noChangeShapeType="1"/>
          </p:cNvSpPr>
          <p:nvPr/>
        </p:nvSpPr>
        <p:spPr bwMode="auto">
          <a:xfrm flipV="1">
            <a:off x="6276975" y="1554163"/>
            <a:ext cx="1485900" cy="1608137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78" name="Rectangle 75"/>
          <p:cNvSpPr>
            <a:spLocks noChangeArrowheads="1"/>
          </p:cNvSpPr>
          <p:nvPr/>
        </p:nvSpPr>
        <p:spPr bwMode="auto">
          <a:xfrm>
            <a:off x="6229350" y="3716338"/>
            <a:ext cx="144463" cy="144462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800"/>
          </a:p>
        </p:txBody>
      </p:sp>
      <p:sp>
        <p:nvSpPr>
          <p:cNvPr id="121879" name="Rectangle 76"/>
          <p:cNvSpPr>
            <a:spLocks noChangeArrowheads="1"/>
          </p:cNvSpPr>
          <p:nvPr/>
        </p:nvSpPr>
        <p:spPr bwMode="auto">
          <a:xfrm>
            <a:off x="7812088" y="3213100"/>
            <a:ext cx="144462" cy="144463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800"/>
          </a:p>
        </p:txBody>
      </p:sp>
      <p:sp>
        <p:nvSpPr>
          <p:cNvPr id="121880" name="Oval 77"/>
          <p:cNvSpPr>
            <a:spLocks noChangeAspect="1" noChangeArrowheads="1"/>
          </p:cNvSpPr>
          <p:nvPr/>
        </p:nvSpPr>
        <p:spPr bwMode="auto">
          <a:xfrm>
            <a:off x="6248400" y="3009900"/>
            <a:ext cx="176213" cy="179388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800"/>
          </a:p>
        </p:txBody>
      </p:sp>
      <p:sp>
        <p:nvSpPr>
          <p:cNvPr id="121881" name="Oval 78"/>
          <p:cNvSpPr>
            <a:spLocks noChangeAspect="1" noChangeArrowheads="1"/>
          </p:cNvSpPr>
          <p:nvPr/>
        </p:nvSpPr>
        <p:spPr bwMode="auto">
          <a:xfrm>
            <a:off x="7667625" y="1484313"/>
            <a:ext cx="176213" cy="179387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800"/>
          </a:p>
        </p:txBody>
      </p:sp>
      <p:sp>
        <p:nvSpPr>
          <p:cNvPr id="121882" name="Text Box 79"/>
          <p:cNvSpPr txBox="1">
            <a:spLocks noChangeArrowheads="1"/>
          </p:cNvSpPr>
          <p:nvPr/>
        </p:nvSpPr>
        <p:spPr bwMode="auto">
          <a:xfrm>
            <a:off x="8027988" y="3068638"/>
            <a:ext cx="958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solidFill>
                  <a:srgbClr val="FFFF00"/>
                </a:solidFill>
              </a:rPr>
              <a:t>Objects</a:t>
            </a:r>
          </a:p>
        </p:txBody>
      </p:sp>
      <p:sp>
        <p:nvSpPr>
          <p:cNvPr id="121883" name="Text Box 80"/>
          <p:cNvSpPr txBox="1">
            <a:spLocks noChangeArrowheads="1"/>
          </p:cNvSpPr>
          <p:nvPr/>
        </p:nvSpPr>
        <p:spPr bwMode="auto">
          <a:xfrm>
            <a:off x="8005763" y="1866900"/>
            <a:ext cx="869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solidFill>
                  <a:srgbClr val="FF00FF"/>
                </a:solidFill>
              </a:rPr>
              <a:t>Places</a:t>
            </a:r>
          </a:p>
        </p:txBody>
      </p:sp>
      <p:sp>
        <p:nvSpPr>
          <p:cNvPr id="121884" name="Line 81"/>
          <p:cNvSpPr>
            <a:spLocks noChangeShapeType="1"/>
          </p:cNvSpPr>
          <p:nvPr/>
        </p:nvSpPr>
        <p:spPr bwMode="auto">
          <a:xfrm flipV="1">
            <a:off x="6300788" y="3284538"/>
            <a:ext cx="1584325" cy="50482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85" name="Text Box 82"/>
          <p:cNvSpPr txBox="1">
            <a:spLocks noChangeArrowheads="1"/>
          </p:cNvSpPr>
          <p:nvPr/>
        </p:nvSpPr>
        <p:spPr bwMode="auto">
          <a:xfrm>
            <a:off x="5646738" y="4868863"/>
            <a:ext cx="266065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800"/>
              <a:t>Main effect of Stimuli</a:t>
            </a:r>
          </a:p>
          <a:p>
            <a:pPr algn="ctr" eaLnBrk="1" hangingPunct="1"/>
            <a:r>
              <a:rPr lang="en-US" altLang="x-none" sz="1800"/>
              <a:t>+</a:t>
            </a:r>
          </a:p>
          <a:p>
            <a:pPr algn="ctr" eaLnBrk="1" hangingPunct="1"/>
            <a:r>
              <a:rPr lang="en-US" altLang="x-none" sz="1800"/>
              <a:t>Main effect of Familiarity</a:t>
            </a:r>
          </a:p>
          <a:p>
            <a:pPr algn="ctr" eaLnBrk="1" hangingPunct="1"/>
            <a:r>
              <a:rPr lang="en-US" altLang="x-none" sz="1800"/>
              <a:t>+</a:t>
            </a:r>
          </a:p>
          <a:p>
            <a:pPr algn="ctr" eaLnBrk="1" hangingPunct="1"/>
            <a:r>
              <a:rPr lang="en-US" altLang="x-none" sz="1800"/>
              <a:t>Interaction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Problems</a:t>
            </a:r>
          </a:p>
        </p:txBody>
      </p:sp>
      <p:sp>
        <p:nvSpPr>
          <p:cNvPr id="12390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762000"/>
            <a:ext cx="7772400" cy="1752600"/>
          </a:xfrm>
        </p:spPr>
        <p:txBody>
          <a:bodyPr/>
          <a:lstStyle/>
          <a:p>
            <a:pPr eaLnBrk="1" hangingPunct="1"/>
            <a:r>
              <a:rPr lang="en-US" altLang="x-none" sz="2000"/>
              <a:t>Interactions can occur for many reasons that may or may not have anything to do with your hypothesis</a:t>
            </a:r>
          </a:p>
          <a:p>
            <a:pPr eaLnBrk="1" hangingPunct="1"/>
            <a:r>
              <a:rPr lang="en-US" altLang="x-none" sz="2000"/>
              <a:t>A voxelwise contrast can reveal a significant for many reasons</a:t>
            </a:r>
          </a:p>
          <a:p>
            <a:pPr eaLnBrk="1" hangingPunct="1"/>
            <a:r>
              <a:rPr lang="en-US" altLang="x-none" sz="2000"/>
              <a:t>Consider the full pattern in choosing your contrasts and understanding the implications</a:t>
            </a:r>
          </a:p>
        </p:txBody>
      </p:sp>
      <p:sp>
        <p:nvSpPr>
          <p:cNvPr id="123907" name="Line 4"/>
          <p:cNvSpPr>
            <a:spLocks noChangeShapeType="1"/>
          </p:cNvSpPr>
          <p:nvPr/>
        </p:nvSpPr>
        <p:spPr bwMode="auto">
          <a:xfrm>
            <a:off x="1370013" y="3068638"/>
            <a:ext cx="0" cy="1425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08" name="Line 5"/>
          <p:cNvSpPr>
            <a:spLocks noChangeShapeType="1"/>
          </p:cNvSpPr>
          <p:nvPr/>
        </p:nvSpPr>
        <p:spPr bwMode="auto">
          <a:xfrm rot="-5400000">
            <a:off x="2083594" y="3793332"/>
            <a:ext cx="0" cy="1427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09" name="Text Box 6"/>
          <p:cNvSpPr txBox="1">
            <a:spLocks noChangeArrowheads="1"/>
          </p:cNvSpPr>
          <p:nvPr/>
        </p:nvSpPr>
        <p:spPr bwMode="auto">
          <a:xfrm>
            <a:off x="1370013" y="4606925"/>
            <a:ext cx="8191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100"/>
              <a:t>Unfamiliar</a:t>
            </a:r>
          </a:p>
        </p:txBody>
      </p:sp>
      <p:sp>
        <p:nvSpPr>
          <p:cNvPr id="123910" name="Text Box 7"/>
          <p:cNvSpPr txBox="1">
            <a:spLocks noChangeArrowheads="1"/>
          </p:cNvSpPr>
          <p:nvPr/>
        </p:nvSpPr>
        <p:spPr bwMode="auto">
          <a:xfrm>
            <a:off x="2257425" y="4606925"/>
            <a:ext cx="6858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100"/>
              <a:t>Familiar</a:t>
            </a:r>
          </a:p>
        </p:txBody>
      </p:sp>
      <p:sp>
        <p:nvSpPr>
          <p:cNvPr id="123911" name="Text Box 8"/>
          <p:cNvSpPr txBox="1">
            <a:spLocks noChangeArrowheads="1"/>
          </p:cNvSpPr>
          <p:nvPr/>
        </p:nvSpPr>
        <p:spPr bwMode="auto">
          <a:xfrm>
            <a:off x="342900" y="3141663"/>
            <a:ext cx="105886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100"/>
              <a:t>Brain</a:t>
            </a:r>
          </a:p>
          <a:p>
            <a:pPr algn="ctr" eaLnBrk="1" hangingPunct="1"/>
            <a:r>
              <a:rPr lang="en-US" altLang="x-none" sz="1100"/>
              <a:t>Activation</a:t>
            </a:r>
          </a:p>
          <a:p>
            <a:pPr algn="ctr" eaLnBrk="1" hangingPunct="1"/>
            <a:r>
              <a:rPr lang="en-US" altLang="x-none" sz="1100"/>
              <a:t>(Baseline = 0)</a:t>
            </a:r>
          </a:p>
        </p:txBody>
      </p:sp>
      <p:sp>
        <p:nvSpPr>
          <p:cNvPr id="123912" name="Line 9"/>
          <p:cNvSpPr>
            <a:spLocks noChangeShapeType="1"/>
          </p:cNvSpPr>
          <p:nvPr/>
        </p:nvSpPr>
        <p:spPr bwMode="auto">
          <a:xfrm flipV="1">
            <a:off x="1704975" y="3349625"/>
            <a:ext cx="809625" cy="57785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3" name="Rectangle 11"/>
          <p:cNvSpPr>
            <a:spLocks noChangeArrowheads="1"/>
          </p:cNvSpPr>
          <p:nvPr/>
        </p:nvSpPr>
        <p:spPr bwMode="auto">
          <a:xfrm>
            <a:off x="2489200" y="3878263"/>
            <a:ext cx="76200" cy="77787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400"/>
          </a:p>
        </p:txBody>
      </p:sp>
      <p:sp>
        <p:nvSpPr>
          <p:cNvPr id="123914" name="Oval 12"/>
          <p:cNvSpPr>
            <a:spLocks noChangeAspect="1" noChangeArrowheads="1"/>
          </p:cNvSpPr>
          <p:nvPr/>
        </p:nvSpPr>
        <p:spPr bwMode="auto">
          <a:xfrm>
            <a:off x="1689100" y="3846513"/>
            <a:ext cx="93663" cy="9525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400"/>
          </a:p>
        </p:txBody>
      </p:sp>
      <p:sp>
        <p:nvSpPr>
          <p:cNvPr id="123915" name="Oval 13"/>
          <p:cNvSpPr>
            <a:spLocks noChangeAspect="1" noChangeArrowheads="1"/>
          </p:cNvSpPr>
          <p:nvPr/>
        </p:nvSpPr>
        <p:spPr bwMode="auto">
          <a:xfrm>
            <a:off x="2466975" y="3303588"/>
            <a:ext cx="95250" cy="9525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400"/>
          </a:p>
        </p:txBody>
      </p:sp>
      <p:sp>
        <p:nvSpPr>
          <p:cNvPr id="123916" name="Text Box 14"/>
          <p:cNvSpPr txBox="1">
            <a:spLocks noChangeArrowheads="1"/>
          </p:cNvSpPr>
          <p:nvPr/>
        </p:nvSpPr>
        <p:spPr bwMode="auto">
          <a:xfrm>
            <a:off x="2643188" y="3643313"/>
            <a:ext cx="6619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100">
                <a:solidFill>
                  <a:srgbClr val="FFFF00"/>
                </a:solidFill>
              </a:rPr>
              <a:t>Objects</a:t>
            </a:r>
          </a:p>
        </p:txBody>
      </p:sp>
      <p:sp>
        <p:nvSpPr>
          <p:cNvPr id="123917" name="Text Box 15"/>
          <p:cNvSpPr txBox="1">
            <a:spLocks noChangeArrowheads="1"/>
          </p:cNvSpPr>
          <p:nvPr/>
        </p:nvSpPr>
        <p:spPr bwMode="auto">
          <a:xfrm>
            <a:off x="2630488" y="3270250"/>
            <a:ext cx="60801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100">
                <a:solidFill>
                  <a:srgbClr val="FF00FF"/>
                </a:solidFill>
              </a:rPr>
              <a:t>Places</a:t>
            </a:r>
          </a:p>
        </p:txBody>
      </p:sp>
      <p:sp>
        <p:nvSpPr>
          <p:cNvPr id="123918" name="Line 16"/>
          <p:cNvSpPr>
            <a:spLocks noChangeShapeType="1"/>
          </p:cNvSpPr>
          <p:nvPr/>
        </p:nvSpPr>
        <p:spPr bwMode="auto">
          <a:xfrm flipV="1">
            <a:off x="1717675" y="3916363"/>
            <a:ext cx="80962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9" name="Rectangle 10"/>
          <p:cNvSpPr>
            <a:spLocks noChangeArrowheads="1"/>
          </p:cNvSpPr>
          <p:nvPr/>
        </p:nvSpPr>
        <p:spPr bwMode="auto">
          <a:xfrm>
            <a:off x="1677988" y="3878263"/>
            <a:ext cx="77787" cy="77787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400"/>
          </a:p>
        </p:txBody>
      </p:sp>
      <p:sp>
        <p:nvSpPr>
          <p:cNvPr id="123920" name="Line 18"/>
          <p:cNvSpPr>
            <a:spLocks noChangeShapeType="1"/>
          </p:cNvSpPr>
          <p:nvPr/>
        </p:nvSpPr>
        <p:spPr bwMode="auto">
          <a:xfrm>
            <a:off x="3276600" y="3068638"/>
            <a:ext cx="0" cy="1425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21" name="Line 19"/>
          <p:cNvSpPr>
            <a:spLocks noChangeShapeType="1"/>
          </p:cNvSpPr>
          <p:nvPr/>
        </p:nvSpPr>
        <p:spPr bwMode="auto">
          <a:xfrm rot="-5400000">
            <a:off x="3990182" y="3793331"/>
            <a:ext cx="0" cy="1427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22" name="Text Box 20"/>
          <p:cNvSpPr txBox="1">
            <a:spLocks noChangeArrowheads="1"/>
          </p:cNvSpPr>
          <p:nvPr/>
        </p:nvSpPr>
        <p:spPr bwMode="auto">
          <a:xfrm>
            <a:off x="3276600" y="4606925"/>
            <a:ext cx="8191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100"/>
              <a:t>Unfamiliar</a:t>
            </a:r>
          </a:p>
        </p:txBody>
      </p:sp>
      <p:sp>
        <p:nvSpPr>
          <p:cNvPr id="123923" name="Text Box 21"/>
          <p:cNvSpPr txBox="1">
            <a:spLocks noChangeArrowheads="1"/>
          </p:cNvSpPr>
          <p:nvPr/>
        </p:nvSpPr>
        <p:spPr bwMode="auto">
          <a:xfrm>
            <a:off x="4164013" y="4606925"/>
            <a:ext cx="6858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100"/>
              <a:t>Familiar</a:t>
            </a:r>
          </a:p>
        </p:txBody>
      </p:sp>
      <p:sp>
        <p:nvSpPr>
          <p:cNvPr id="123924" name="Line 22"/>
          <p:cNvSpPr>
            <a:spLocks noChangeShapeType="1"/>
          </p:cNvSpPr>
          <p:nvPr/>
        </p:nvSpPr>
        <p:spPr bwMode="auto">
          <a:xfrm flipV="1">
            <a:off x="3611563" y="3349625"/>
            <a:ext cx="809625" cy="28575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25" name="Rectangle 23"/>
          <p:cNvSpPr>
            <a:spLocks noChangeArrowheads="1"/>
          </p:cNvSpPr>
          <p:nvPr/>
        </p:nvSpPr>
        <p:spPr bwMode="auto">
          <a:xfrm>
            <a:off x="4395788" y="3911600"/>
            <a:ext cx="76200" cy="77788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400"/>
          </a:p>
        </p:txBody>
      </p:sp>
      <p:sp>
        <p:nvSpPr>
          <p:cNvPr id="123926" name="Oval 24"/>
          <p:cNvSpPr>
            <a:spLocks noChangeAspect="1" noChangeArrowheads="1"/>
          </p:cNvSpPr>
          <p:nvPr/>
        </p:nvSpPr>
        <p:spPr bwMode="auto">
          <a:xfrm>
            <a:off x="3552825" y="3563938"/>
            <a:ext cx="95250" cy="96837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400"/>
          </a:p>
        </p:txBody>
      </p:sp>
      <p:sp>
        <p:nvSpPr>
          <p:cNvPr id="123927" name="Oval 25"/>
          <p:cNvSpPr>
            <a:spLocks noChangeAspect="1" noChangeArrowheads="1"/>
          </p:cNvSpPr>
          <p:nvPr/>
        </p:nvSpPr>
        <p:spPr bwMode="auto">
          <a:xfrm>
            <a:off x="4375150" y="3303588"/>
            <a:ext cx="93663" cy="9525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400"/>
          </a:p>
        </p:txBody>
      </p:sp>
      <p:sp>
        <p:nvSpPr>
          <p:cNvPr id="123928" name="Line 28"/>
          <p:cNvSpPr>
            <a:spLocks noChangeShapeType="1"/>
          </p:cNvSpPr>
          <p:nvPr/>
        </p:nvSpPr>
        <p:spPr bwMode="auto">
          <a:xfrm>
            <a:off x="3624263" y="3663950"/>
            <a:ext cx="809625" cy="28416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29" name="Rectangle 29"/>
          <p:cNvSpPr>
            <a:spLocks noChangeArrowheads="1"/>
          </p:cNvSpPr>
          <p:nvPr/>
        </p:nvSpPr>
        <p:spPr bwMode="auto">
          <a:xfrm>
            <a:off x="3552825" y="3614738"/>
            <a:ext cx="77788" cy="77787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400"/>
          </a:p>
        </p:txBody>
      </p:sp>
      <p:sp>
        <p:nvSpPr>
          <p:cNvPr id="123930" name="Line 30"/>
          <p:cNvSpPr>
            <a:spLocks noChangeShapeType="1"/>
          </p:cNvSpPr>
          <p:nvPr/>
        </p:nvSpPr>
        <p:spPr bwMode="auto">
          <a:xfrm>
            <a:off x="5140325" y="3068638"/>
            <a:ext cx="0" cy="1425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31" name="Line 31"/>
          <p:cNvSpPr>
            <a:spLocks noChangeShapeType="1"/>
          </p:cNvSpPr>
          <p:nvPr/>
        </p:nvSpPr>
        <p:spPr bwMode="auto">
          <a:xfrm rot="-5400000">
            <a:off x="5853113" y="3794125"/>
            <a:ext cx="0" cy="1425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32" name="Text Box 32"/>
          <p:cNvSpPr txBox="1">
            <a:spLocks noChangeArrowheads="1"/>
          </p:cNvSpPr>
          <p:nvPr/>
        </p:nvSpPr>
        <p:spPr bwMode="auto">
          <a:xfrm>
            <a:off x="5140325" y="4606925"/>
            <a:ext cx="8191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100"/>
              <a:t>Unfamiliar</a:t>
            </a:r>
          </a:p>
        </p:txBody>
      </p:sp>
      <p:sp>
        <p:nvSpPr>
          <p:cNvPr id="123933" name="Text Box 33"/>
          <p:cNvSpPr txBox="1">
            <a:spLocks noChangeArrowheads="1"/>
          </p:cNvSpPr>
          <p:nvPr/>
        </p:nvSpPr>
        <p:spPr bwMode="auto">
          <a:xfrm>
            <a:off x="6026150" y="4606925"/>
            <a:ext cx="6858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100"/>
              <a:t>Familiar</a:t>
            </a:r>
          </a:p>
        </p:txBody>
      </p:sp>
      <p:sp>
        <p:nvSpPr>
          <p:cNvPr id="123934" name="Line 34"/>
          <p:cNvSpPr>
            <a:spLocks noChangeShapeType="1"/>
          </p:cNvSpPr>
          <p:nvPr/>
        </p:nvSpPr>
        <p:spPr bwMode="auto">
          <a:xfrm>
            <a:off x="5437188" y="3341688"/>
            <a:ext cx="847725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35" name="Rectangle 35"/>
          <p:cNvSpPr>
            <a:spLocks noChangeArrowheads="1"/>
          </p:cNvSpPr>
          <p:nvPr/>
        </p:nvSpPr>
        <p:spPr bwMode="auto">
          <a:xfrm>
            <a:off x="6259513" y="3878263"/>
            <a:ext cx="76200" cy="77787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400"/>
          </a:p>
        </p:txBody>
      </p:sp>
      <p:sp>
        <p:nvSpPr>
          <p:cNvPr id="123936" name="Oval 36"/>
          <p:cNvSpPr>
            <a:spLocks noChangeAspect="1" noChangeArrowheads="1"/>
          </p:cNvSpPr>
          <p:nvPr/>
        </p:nvSpPr>
        <p:spPr bwMode="auto">
          <a:xfrm>
            <a:off x="5387975" y="3289300"/>
            <a:ext cx="93663" cy="96838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400"/>
          </a:p>
        </p:txBody>
      </p:sp>
      <p:sp>
        <p:nvSpPr>
          <p:cNvPr id="123937" name="Oval 37"/>
          <p:cNvSpPr>
            <a:spLocks noChangeAspect="1" noChangeArrowheads="1"/>
          </p:cNvSpPr>
          <p:nvPr/>
        </p:nvSpPr>
        <p:spPr bwMode="auto">
          <a:xfrm>
            <a:off x="6237288" y="3303588"/>
            <a:ext cx="93662" cy="9525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400"/>
          </a:p>
        </p:txBody>
      </p:sp>
      <p:sp>
        <p:nvSpPr>
          <p:cNvPr id="123938" name="Line 40"/>
          <p:cNvSpPr>
            <a:spLocks noChangeShapeType="1"/>
          </p:cNvSpPr>
          <p:nvPr/>
        </p:nvSpPr>
        <p:spPr bwMode="auto">
          <a:xfrm>
            <a:off x="5437188" y="3365500"/>
            <a:ext cx="860425" cy="55086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39" name="Rectangle 41"/>
          <p:cNvSpPr>
            <a:spLocks noChangeArrowheads="1"/>
          </p:cNvSpPr>
          <p:nvPr/>
        </p:nvSpPr>
        <p:spPr bwMode="auto">
          <a:xfrm>
            <a:off x="5387975" y="3316288"/>
            <a:ext cx="77788" cy="77787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400"/>
          </a:p>
        </p:txBody>
      </p:sp>
      <p:sp>
        <p:nvSpPr>
          <p:cNvPr id="33828" name="Text Box 42"/>
          <p:cNvSpPr txBox="1">
            <a:spLocks noChangeArrowheads="1"/>
          </p:cNvSpPr>
          <p:nvPr/>
        </p:nvSpPr>
        <p:spPr bwMode="auto">
          <a:xfrm>
            <a:off x="755650" y="5229225"/>
            <a:ext cx="76533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000" i="1" dirty="0" smtClean="0">
                <a:solidFill>
                  <a:srgbClr val="47FFD1"/>
                </a:solidFill>
              </a:rPr>
              <a:t>All these </a:t>
            </a:r>
            <a:r>
              <a:rPr lang="en-US" sz="20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patterns show an interaction.  Do they all support the theory that this brain area prefers familiar places?</a:t>
            </a:r>
          </a:p>
        </p:txBody>
      </p:sp>
      <p:sp>
        <p:nvSpPr>
          <p:cNvPr id="123941" name="Line 4"/>
          <p:cNvSpPr>
            <a:spLocks noChangeShapeType="1"/>
          </p:cNvSpPr>
          <p:nvPr/>
        </p:nvSpPr>
        <p:spPr bwMode="auto">
          <a:xfrm>
            <a:off x="6888163" y="3068638"/>
            <a:ext cx="0" cy="1425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42" name="Line 5"/>
          <p:cNvSpPr>
            <a:spLocks noChangeShapeType="1"/>
          </p:cNvSpPr>
          <p:nvPr/>
        </p:nvSpPr>
        <p:spPr bwMode="auto">
          <a:xfrm rot="-5400000">
            <a:off x="7600951" y="3794125"/>
            <a:ext cx="0" cy="1425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43" name="Text Box 6"/>
          <p:cNvSpPr txBox="1">
            <a:spLocks noChangeArrowheads="1"/>
          </p:cNvSpPr>
          <p:nvPr/>
        </p:nvSpPr>
        <p:spPr bwMode="auto">
          <a:xfrm>
            <a:off x="6888163" y="4606925"/>
            <a:ext cx="8191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100"/>
              <a:t>Unfamiliar</a:t>
            </a:r>
          </a:p>
        </p:txBody>
      </p:sp>
      <p:sp>
        <p:nvSpPr>
          <p:cNvPr id="123944" name="Text Box 7"/>
          <p:cNvSpPr txBox="1">
            <a:spLocks noChangeArrowheads="1"/>
          </p:cNvSpPr>
          <p:nvPr/>
        </p:nvSpPr>
        <p:spPr bwMode="auto">
          <a:xfrm>
            <a:off x="7773988" y="4606925"/>
            <a:ext cx="6858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100"/>
              <a:t>Familiar</a:t>
            </a:r>
          </a:p>
        </p:txBody>
      </p:sp>
      <p:sp>
        <p:nvSpPr>
          <p:cNvPr id="123945" name="Line 9"/>
          <p:cNvSpPr>
            <a:spLocks noChangeShapeType="1"/>
          </p:cNvSpPr>
          <p:nvPr/>
        </p:nvSpPr>
        <p:spPr bwMode="auto">
          <a:xfrm flipV="1">
            <a:off x="7221538" y="3349625"/>
            <a:ext cx="811212" cy="57785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46" name="Rectangle 11"/>
          <p:cNvSpPr>
            <a:spLocks noChangeArrowheads="1"/>
          </p:cNvSpPr>
          <p:nvPr/>
        </p:nvSpPr>
        <p:spPr bwMode="auto">
          <a:xfrm>
            <a:off x="8007350" y="3878263"/>
            <a:ext cx="76200" cy="77787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400"/>
          </a:p>
        </p:txBody>
      </p:sp>
      <p:sp>
        <p:nvSpPr>
          <p:cNvPr id="123947" name="Oval 12"/>
          <p:cNvSpPr>
            <a:spLocks noChangeAspect="1" noChangeArrowheads="1"/>
          </p:cNvSpPr>
          <p:nvPr/>
        </p:nvSpPr>
        <p:spPr bwMode="auto">
          <a:xfrm>
            <a:off x="7207250" y="3846513"/>
            <a:ext cx="93663" cy="9525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400"/>
          </a:p>
        </p:txBody>
      </p:sp>
      <p:sp>
        <p:nvSpPr>
          <p:cNvPr id="123948" name="Oval 13"/>
          <p:cNvSpPr>
            <a:spLocks noChangeAspect="1" noChangeArrowheads="1"/>
          </p:cNvSpPr>
          <p:nvPr/>
        </p:nvSpPr>
        <p:spPr bwMode="auto">
          <a:xfrm>
            <a:off x="7985125" y="3303588"/>
            <a:ext cx="93663" cy="9525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400"/>
          </a:p>
        </p:txBody>
      </p:sp>
      <p:sp>
        <p:nvSpPr>
          <p:cNvPr id="123949" name="Line 16"/>
          <p:cNvSpPr>
            <a:spLocks noChangeShapeType="1"/>
          </p:cNvSpPr>
          <p:nvPr/>
        </p:nvSpPr>
        <p:spPr bwMode="auto">
          <a:xfrm flipV="1">
            <a:off x="7235825" y="3917950"/>
            <a:ext cx="80962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50" name="Rectangle 10"/>
          <p:cNvSpPr>
            <a:spLocks noChangeArrowheads="1"/>
          </p:cNvSpPr>
          <p:nvPr/>
        </p:nvSpPr>
        <p:spPr bwMode="auto">
          <a:xfrm>
            <a:off x="7196138" y="3878263"/>
            <a:ext cx="77787" cy="77787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400"/>
          </a:p>
        </p:txBody>
      </p:sp>
      <p:sp>
        <p:nvSpPr>
          <p:cNvPr id="49" name="Line 5"/>
          <p:cNvSpPr>
            <a:spLocks noChangeShapeType="1"/>
          </p:cNvSpPr>
          <p:nvPr/>
        </p:nvSpPr>
        <p:spPr bwMode="auto">
          <a:xfrm rot="16200000">
            <a:off x="2086769" y="3507582"/>
            <a:ext cx="0" cy="1427162"/>
          </a:xfrm>
          <a:prstGeom prst="line">
            <a:avLst/>
          </a:prstGeom>
          <a:noFill/>
          <a:ln w="9525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2400">
              <a:ln>
                <a:solidFill>
                  <a:srgbClr val="000000"/>
                </a:solidFill>
                <a:prstDash val="dot"/>
              </a:ln>
              <a:ea typeface="ＭＳ Ｐゴシック" charset="0"/>
              <a:cs typeface="ＭＳ Ｐゴシック" charset="0"/>
            </a:endParaRPr>
          </a:p>
        </p:txBody>
      </p:sp>
      <p:sp>
        <p:nvSpPr>
          <p:cNvPr id="50" name="Line 5"/>
          <p:cNvSpPr>
            <a:spLocks noChangeShapeType="1"/>
          </p:cNvSpPr>
          <p:nvPr/>
        </p:nvSpPr>
        <p:spPr bwMode="auto">
          <a:xfrm rot="16200000">
            <a:off x="4002882" y="3507581"/>
            <a:ext cx="0" cy="1427163"/>
          </a:xfrm>
          <a:prstGeom prst="line">
            <a:avLst/>
          </a:prstGeom>
          <a:noFill/>
          <a:ln w="9525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2400">
              <a:ln>
                <a:solidFill>
                  <a:srgbClr val="000000"/>
                </a:solidFill>
                <a:prstDash val="dot"/>
              </a:ln>
              <a:ea typeface="ＭＳ Ｐゴシック" charset="0"/>
              <a:cs typeface="ＭＳ Ｐゴシック" charset="0"/>
            </a:endParaRPr>
          </a:p>
        </p:txBody>
      </p:sp>
      <p:sp>
        <p:nvSpPr>
          <p:cNvPr id="51" name="Line 5"/>
          <p:cNvSpPr>
            <a:spLocks noChangeShapeType="1"/>
          </p:cNvSpPr>
          <p:nvPr/>
        </p:nvSpPr>
        <p:spPr bwMode="auto">
          <a:xfrm rot="16200000">
            <a:off x="5861844" y="3507582"/>
            <a:ext cx="0" cy="1427162"/>
          </a:xfrm>
          <a:prstGeom prst="line">
            <a:avLst/>
          </a:prstGeom>
          <a:noFill/>
          <a:ln w="9525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2400">
              <a:ln>
                <a:solidFill>
                  <a:srgbClr val="000000"/>
                </a:solidFill>
                <a:prstDash val="dot"/>
              </a:ln>
              <a:ea typeface="ＭＳ Ｐゴシック" charset="0"/>
              <a:cs typeface="ＭＳ Ｐゴシック" charset="0"/>
            </a:endParaRPr>
          </a:p>
        </p:txBody>
      </p:sp>
      <p:sp>
        <p:nvSpPr>
          <p:cNvPr id="52" name="Line 5"/>
          <p:cNvSpPr>
            <a:spLocks noChangeShapeType="1"/>
          </p:cNvSpPr>
          <p:nvPr/>
        </p:nvSpPr>
        <p:spPr bwMode="auto">
          <a:xfrm rot="16200000">
            <a:off x="7601744" y="2469357"/>
            <a:ext cx="0" cy="1427162"/>
          </a:xfrm>
          <a:prstGeom prst="line">
            <a:avLst/>
          </a:prstGeom>
          <a:noFill/>
          <a:ln w="9525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2400">
              <a:ln>
                <a:solidFill>
                  <a:srgbClr val="000000"/>
                </a:solidFill>
                <a:prstDash val="dot"/>
              </a:ln>
              <a:ea typeface="ＭＳ Ｐゴシック" charset="0"/>
              <a:cs typeface="ＭＳ Ｐゴシック" charset="0"/>
            </a:endParaRPr>
          </a:p>
        </p:txBody>
      </p:sp>
      <p:sp>
        <p:nvSpPr>
          <p:cNvPr id="123955" name="TextBox 2"/>
          <p:cNvSpPr txBox="1">
            <a:spLocks noChangeArrowheads="1"/>
          </p:cNvSpPr>
          <p:nvPr/>
        </p:nvSpPr>
        <p:spPr bwMode="auto">
          <a:xfrm>
            <a:off x="1116013" y="4076700"/>
            <a:ext cx="2698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200"/>
              <a:t>0</a:t>
            </a:r>
          </a:p>
        </p:txBody>
      </p:sp>
      <p:sp>
        <p:nvSpPr>
          <p:cNvPr id="123956" name="TextBox 53"/>
          <p:cNvSpPr txBox="1">
            <a:spLocks noChangeArrowheads="1"/>
          </p:cNvSpPr>
          <p:nvPr/>
        </p:nvSpPr>
        <p:spPr bwMode="auto">
          <a:xfrm>
            <a:off x="3005138" y="4076700"/>
            <a:ext cx="2714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200"/>
              <a:t>0</a:t>
            </a:r>
          </a:p>
        </p:txBody>
      </p:sp>
      <p:sp>
        <p:nvSpPr>
          <p:cNvPr id="123957" name="TextBox 54"/>
          <p:cNvSpPr txBox="1">
            <a:spLocks noChangeArrowheads="1"/>
          </p:cNvSpPr>
          <p:nvPr/>
        </p:nvSpPr>
        <p:spPr bwMode="auto">
          <a:xfrm>
            <a:off x="4895850" y="4076700"/>
            <a:ext cx="2698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200"/>
              <a:t>0</a:t>
            </a:r>
          </a:p>
        </p:txBody>
      </p:sp>
      <p:sp>
        <p:nvSpPr>
          <p:cNvPr id="123958" name="TextBox 55"/>
          <p:cNvSpPr txBox="1">
            <a:spLocks noChangeArrowheads="1"/>
          </p:cNvSpPr>
          <p:nvPr/>
        </p:nvSpPr>
        <p:spPr bwMode="auto">
          <a:xfrm>
            <a:off x="6611938" y="3051175"/>
            <a:ext cx="269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200"/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0975"/>
            <a:ext cx="9144000" cy="522288"/>
          </a:xfrm>
        </p:spPr>
        <p:txBody>
          <a:bodyPr/>
          <a:lstStyle/>
          <a:p>
            <a:pPr eaLnBrk="1" hangingPunct="1"/>
            <a:r>
              <a:rPr lang="en-US" altLang="x-none" sz="2800"/>
              <a:t>One Solution: Conjunctions (Masks in SPM-speak)</a:t>
            </a:r>
          </a:p>
        </p:txBody>
      </p:sp>
      <p:sp>
        <p:nvSpPr>
          <p:cNvPr id="125954" name="Content Placeholder 2"/>
          <p:cNvSpPr>
            <a:spLocks noGrp="1"/>
          </p:cNvSpPr>
          <p:nvPr>
            <p:ph idx="1"/>
          </p:nvPr>
        </p:nvSpPr>
        <p:spPr>
          <a:xfrm>
            <a:off x="273050" y="5229225"/>
            <a:ext cx="8856663" cy="795338"/>
          </a:xfrm>
        </p:spPr>
        <p:txBody>
          <a:bodyPr/>
          <a:lstStyle/>
          <a:p>
            <a:r>
              <a:rPr lang="en-US" altLang="x-none" sz="1600"/>
              <a:t>For example:</a:t>
            </a:r>
          </a:p>
          <a:p>
            <a:pPr marL="857250" lvl="2" indent="0">
              <a:buFontTx/>
              <a:buNone/>
            </a:pPr>
            <a:r>
              <a:rPr lang="en-US" altLang="x-none" sz="1600"/>
              <a:t>[(FP-UP)&gt;(FO-UO)] AND [FP&gt;UP] AND [FP&gt;0] AND [UP&gt;0]</a:t>
            </a:r>
          </a:p>
          <a:p>
            <a:pPr marL="857250" lvl="2" indent="0">
              <a:buFontTx/>
              <a:buNone/>
            </a:pPr>
            <a:r>
              <a:rPr lang="en-US" altLang="x-none" sz="1600"/>
              <a:t>would show only the first two patterns but not the last two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23850" y="3500438"/>
          <a:ext cx="8639175" cy="1574004"/>
        </p:xfrm>
        <a:graphic>
          <a:graphicData uri="http://schemas.openxmlformats.org/drawingml/2006/table">
            <a:tbl>
              <a:tblPr/>
              <a:tblGrid>
                <a:gridCol w="1727200"/>
                <a:gridCol w="1728788"/>
                <a:gridCol w="1727200"/>
                <a:gridCol w="1728787"/>
                <a:gridCol w="1727200"/>
              </a:tblGrid>
              <a:tr h="39846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Contrast</a:t>
                      </a:r>
                    </a:p>
                  </a:txBody>
                  <a:tcPr marL="91431" marR="91431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Significant?</a:t>
                      </a:r>
                    </a:p>
                  </a:txBody>
                  <a:tcPr marL="91431" marR="91431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Significant?</a:t>
                      </a:r>
                    </a:p>
                  </a:txBody>
                  <a:tcPr marL="91431" marR="91431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Significant?</a:t>
                      </a:r>
                    </a:p>
                  </a:txBody>
                  <a:tcPr marL="91431" marR="91431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Significant?</a:t>
                      </a:r>
                    </a:p>
                  </a:txBody>
                  <a:tcPr marL="91431" marR="91431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846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(FP – UP) – (FO – UO)</a:t>
                      </a:r>
                    </a:p>
                  </a:txBody>
                  <a:tcPr marL="91431" marR="91431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Yes</a:t>
                      </a:r>
                    </a:p>
                  </a:txBody>
                  <a:tcPr marL="91431" marR="91431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Yes</a:t>
                      </a:r>
                    </a:p>
                  </a:txBody>
                  <a:tcPr marL="91431" marR="91431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Yes</a:t>
                      </a:r>
                    </a:p>
                  </a:txBody>
                  <a:tcPr marL="91431" marR="91431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Yes</a:t>
                      </a:r>
                    </a:p>
                  </a:txBody>
                  <a:tcPr marL="91431" marR="91431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25876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FP – UP</a:t>
                      </a:r>
                    </a:p>
                  </a:txBody>
                  <a:tcPr marL="91431" marR="91431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Yes</a:t>
                      </a:r>
                    </a:p>
                  </a:txBody>
                  <a:tcPr marL="91431" marR="91431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Yes</a:t>
                      </a:r>
                    </a:p>
                  </a:txBody>
                  <a:tcPr marL="91431" marR="91431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No</a:t>
                      </a:r>
                    </a:p>
                  </a:txBody>
                  <a:tcPr marL="91431" marR="91431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Yes</a:t>
                      </a:r>
                    </a:p>
                  </a:txBody>
                  <a:tcPr marL="91431" marR="91431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25876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FP &gt; 0</a:t>
                      </a:r>
                    </a:p>
                  </a:txBody>
                  <a:tcPr marL="91431" marR="91431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Yes</a:t>
                      </a:r>
                    </a:p>
                  </a:txBody>
                  <a:tcPr marL="91431" marR="91431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Yes</a:t>
                      </a:r>
                    </a:p>
                  </a:txBody>
                  <a:tcPr marL="91431" marR="91431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Yes</a:t>
                      </a:r>
                    </a:p>
                  </a:txBody>
                  <a:tcPr marL="91431" marR="91431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No</a:t>
                      </a:r>
                    </a:p>
                  </a:txBody>
                  <a:tcPr marL="91431" marR="91431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25876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UP &gt; 0</a:t>
                      </a:r>
                    </a:p>
                  </a:txBody>
                  <a:tcPr marL="91431" marR="91431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Yes</a:t>
                      </a:r>
                    </a:p>
                  </a:txBody>
                  <a:tcPr marL="91431" marR="91431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Yes</a:t>
                      </a:r>
                    </a:p>
                  </a:txBody>
                  <a:tcPr marL="91431" marR="91431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Yes</a:t>
                      </a:r>
                    </a:p>
                  </a:txBody>
                  <a:tcPr marL="91431" marR="91431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No</a:t>
                      </a:r>
                    </a:p>
                  </a:txBody>
                  <a:tcPr marL="91431" marR="91431" marT="45693" marB="456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</a:tbl>
          </a:graphicData>
        </a:graphic>
      </p:graphicFrame>
      <p:sp>
        <p:nvSpPr>
          <p:cNvPr id="125993" name="Line 4"/>
          <p:cNvSpPr>
            <a:spLocks noChangeShapeType="1"/>
          </p:cNvSpPr>
          <p:nvPr/>
        </p:nvSpPr>
        <p:spPr bwMode="auto">
          <a:xfrm>
            <a:off x="1998663" y="854075"/>
            <a:ext cx="0" cy="1425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94" name="Line 5"/>
          <p:cNvSpPr>
            <a:spLocks noChangeShapeType="1"/>
          </p:cNvSpPr>
          <p:nvPr/>
        </p:nvSpPr>
        <p:spPr bwMode="auto">
          <a:xfrm rot="-5400000">
            <a:off x="2712244" y="1578769"/>
            <a:ext cx="0" cy="1427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95" name="Text Box 6"/>
          <p:cNvSpPr txBox="1">
            <a:spLocks noChangeArrowheads="1"/>
          </p:cNvSpPr>
          <p:nvPr/>
        </p:nvSpPr>
        <p:spPr bwMode="auto">
          <a:xfrm>
            <a:off x="1998663" y="2392363"/>
            <a:ext cx="8191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100"/>
              <a:t>Unfamiliar</a:t>
            </a:r>
          </a:p>
        </p:txBody>
      </p:sp>
      <p:sp>
        <p:nvSpPr>
          <p:cNvPr id="125996" name="Text Box 7"/>
          <p:cNvSpPr txBox="1">
            <a:spLocks noChangeArrowheads="1"/>
          </p:cNvSpPr>
          <p:nvPr/>
        </p:nvSpPr>
        <p:spPr bwMode="auto">
          <a:xfrm>
            <a:off x="2884488" y="2392363"/>
            <a:ext cx="6873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100"/>
              <a:t>Familiar</a:t>
            </a:r>
          </a:p>
        </p:txBody>
      </p:sp>
      <p:sp>
        <p:nvSpPr>
          <p:cNvPr id="125997" name="Text Box 8"/>
          <p:cNvSpPr txBox="1">
            <a:spLocks noChangeArrowheads="1"/>
          </p:cNvSpPr>
          <p:nvPr/>
        </p:nvSpPr>
        <p:spPr bwMode="auto">
          <a:xfrm>
            <a:off x="971550" y="927100"/>
            <a:ext cx="105886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100"/>
              <a:t>Brain</a:t>
            </a:r>
          </a:p>
          <a:p>
            <a:pPr algn="ctr" eaLnBrk="1" hangingPunct="1"/>
            <a:r>
              <a:rPr lang="en-US" altLang="x-none" sz="1100"/>
              <a:t>Activation</a:t>
            </a:r>
          </a:p>
          <a:p>
            <a:pPr algn="ctr" eaLnBrk="1" hangingPunct="1"/>
            <a:r>
              <a:rPr lang="en-US" altLang="x-none" sz="1100"/>
              <a:t>(Baseline = 0)</a:t>
            </a:r>
          </a:p>
        </p:txBody>
      </p:sp>
      <p:sp>
        <p:nvSpPr>
          <p:cNvPr id="125998" name="Line 9"/>
          <p:cNvSpPr>
            <a:spLocks noChangeShapeType="1"/>
          </p:cNvSpPr>
          <p:nvPr/>
        </p:nvSpPr>
        <p:spPr bwMode="auto">
          <a:xfrm flipV="1">
            <a:off x="2333625" y="1135063"/>
            <a:ext cx="809625" cy="57785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99" name="Rectangle 11"/>
          <p:cNvSpPr>
            <a:spLocks noChangeArrowheads="1"/>
          </p:cNvSpPr>
          <p:nvPr/>
        </p:nvSpPr>
        <p:spPr bwMode="auto">
          <a:xfrm>
            <a:off x="3117850" y="1663700"/>
            <a:ext cx="76200" cy="77788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400"/>
          </a:p>
        </p:txBody>
      </p:sp>
      <p:sp>
        <p:nvSpPr>
          <p:cNvPr id="126000" name="Oval 12"/>
          <p:cNvSpPr>
            <a:spLocks noChangeAspect="1" noChangeArrowheads="1"/>
          </p:cNvSpPr>
          <p:nvPr/>
        </p:nvSpPr>
        <p:spPr bwMode="auto">
          <a:xfrm>
            <a:off x="2317750" y="1631950"/>
            <a:ext cx="93663" cy="9525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400"/>
          </a:p>
        </p:txBody>
      </p:sp>
      <p:sp>
        <p:nvSpPr>
          <p:cNvPr id="126001" name="Oval 13"/>
          <p:cNvSpPr>
            <a:spLocks noChangeAspect="1" noChangeArrowheads="1"/>
          </p:cNvSpPr>
          <p:nvPr/>
        </p:nvSpPr>
        <p:spPr bwMode="auto">
          <a:xfrm>
            <a:off x="3095625" y="1089025"/>
            <a:ext cx="93663" cy="9525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400"/>
          </a:p>
        </p:txBody>
      </p:sp>
      <p:sp>
        <p:nvSpPr>
          <p:cNvPr id="126002" name="Text Box 14"/>
          <p:cNvSpPr txBox="1">
            <a:spLocks noChangeArrowheads="1"/>
          </p:cNvSpPr>
          <p:nvPr/>
        </p:nvSpPr>
        <p:spPr bwMode="auto">
          <a:xfrm>
            <a:off x="3270250" y="1428750"/>
            <a:ext cx="6635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100">
                <a:solidFill>
                  <a:srgbClr val="FFFF00"/>
                </a:solidFill>
              </a:rPr>
              <a:t>Objects</a:t>
            </a:r>
          </a:p>
        </p:txBody>
      </p:sp>
      <p:sp>
        <p:nvSpPr>
          <p:cNvPr id="126003" name="Text Box 15"/>
          <p:cNvSpPr txBox="1">
            <a:spLocks noChangeArrowheads="1"/>
          </p:cNvSpPr>
          <p:nvPr/>
        </p:nvSpPr>
        <p:spPr bwMode="auto">
          <a:xfrm>
            <a:off x="3259138" y="1055688"/>
            <a:ext cx="6080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100">
                <a:solidFill>
                  <a:srgbClr val="FF00FF"/>
                </a:solidFill>
              </a:rPr>
              <a:t>Places</a:t>
            </a:r>
          </a:p>
        </p:txBody>
      </p:sp>
      <p:sp>
        <p:nvSpPr>
          <p:cNvPr id="126004" name="Line 16"/>
          <p:cNvSpPr>
            <a:spLocks noChangeShapeType="1"/>
          </p:cNvSpPr>
          <p:nvPr/>
        </p:nvSpPr>
        <p:spPr bwMode="auto">
          <a:xfrm flipV="1">
            <a:off x="2346325" y="1703388"/>
            <a:ext cx="80962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005" name="Rectangle 10"/>
          <p:cNvSpPr>
            <a:spLocks noChangeArrowheads="1"/>
          </p:cNvSpPr>
          <p:nvPr/>
        </p:nvSpPr>
        <p:spPr bwMode="auto">
          <a:xfrm>
            <a:off x="2306638" y="1663700"/>
            <a:ext cx="77787" cy="77788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400"/>
          </a:p>
        </p:txBody>
      </p:sp>
      <p:sp>
        <p:nvSpPr>
          <p:cNvPr id="126006" name="Line 18"/>
          <p:cNvSpPr>
            <a:spLocks noChangeShapeType="1"/>
          </p:cNvSpPr>
          <p:nvPr/>
        </p:nvSpPr>
        <p:spPr bwMode="auto">
          <a:xfrm>
            <a:off x="3905250" y="854075"/>
            <a:ext cx="0" cy="1425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007" name="Line 19"/>
          <p:cNvSpPr>
            <a:spLocks noChangeShapeType="1"/>
          </p:cNvSpPr>
          <p:nvPr/>
        </p:nvSpPr>
        <p:spPr bwMode="auto">
          <a:xfrm rot="-5400000">
            <a:off x="4618832" y="1578768"/>
            <a:ext cx="0" cy="1427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008" name="Text Box 20"/>
          <p:cNvSpPr txBox="1">
            <a:spLocks noChangeArrowheads="1"/>
          </p:cNvSpPr>
          <p:nvPr/>
        </p:nvSpPr>
        <p:spPr bwMode="auto">
          <a:xfrm>
            <a:off x="3905250" y="2392363"/>
            <a:ext cx="8191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100"/>
              <a:t>Unfamiliar</a:t>
            </a:r>
          </a:p>
        </p:txBody>
      </p:sp>
      <p:sp>
        <p:nvSpPr>
          <p:cNvPr id="126009" name="Text Box 21"/>
          <p:cNvSpPr txBox="1">
            <a:spLocks noChangeArrowheads="1"/>
          </p:cNvSpPr>
          <p:nvPr/>
        </p:nvSpPr>
        <p:spPr bwMode="auto">
          <a:xfrm>
            <a:off x="4791075" y="2392363"/>
            <a:ext cx="68738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100"/>
              <a:t>Familiar</a:t>
            </a:r>
          </a:p>
        </p:txBody>
      </p:sp>
      <p:sp>
        <p:nvSpPr>
          <p:cNvPr id="126010" name="Line 22"/>
          <p:cNvSpPr>
            <a:spLocks noChangeShapeType="1"/>
          </p:cNvSpPr>
          <p:nvPr/>
        </p:nvSpPr>
        <p:spPr bwMode="auto">
          <a:xfrm flipV="1">
            <a:off x="4240213" y="1135063"/>
            <a:ext cx="809625" cy="28575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011" name="Rectangle 23"/>
          <p:cNvSpPr>
            <a:spLocks noChangeArrowheads="1"/>
          </p:cNvSpPr>
          <p:nvPr/>
        </p:nvSpPr>
        <p:spPr bwMode="auto">
          <a:xfrm>
            <a:off x="5024438" y="1697038"/>
            <a:ext cx="76200" cy="77787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400"/>
          </a:p>
        </p:txBody>
      </p:sp>
      <p:sp>
        <p:nvSpPr>
          <p:cNvPr id="126012" name="Oval 24"/>
          <p:cNvSpPr>
            <a:spLocks noChangeAspect="1" noChangeArrowheads="1"/>
          </p:cNvSpPr>
          <p:nvPr/>
        </p:nvSpPr>
        <p:spPr bwMode="auto">
          <a:xfrm>
            <a:off x="4181475" y="1349375"/>
            <a:ext cx="93663" cy="96838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400"/>
          </a:p>
        </p:txBody>
      </p:sp>
      <p:sp>
        <p:nvSpPr>
          <p:cNvPr id="126013" name="Oval 25"/>
          <p:cNvSpPr>
            <a:spLocks noChangeAspect="1" noChangeArrowheads="1"/>
          </p:cNvSpPr>
          <p:nvPr/>
        </p:nvSpPr>
        <p:spPr bwMode="auto">
          <a:xfrm>
            <a:off x="5002213" y="1089025"/>
            <a:ext cx="95250" cy="9525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400"/>
          </a:p>
        </p:txBody>
      </p:sp>
      <p:sp>
        <p:nvSpPr>
          <p:cNvPr id="126014" name="Line 28"/>
          <p:cNvSpPr>
            <a:spLocks noChangeShapeType="1"/>
          </p:cNvSpPr>
          <p:nvPr/>
        </p:nvSpPr>
        <p:spPr bwMode="auto">
          <a:xfrm>
            <a:off x="4252913" y="1449388"/>
            <a:ext cx="809625" cy="28575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015" name="Rectangle 29"/>
          <p:cNvSpPr>
            <a:spLocks noChangeArrowheads="1"/>
          </p:cNvSpPr>
          <p:nvPr/>
        </p:nvSpPr>
        <p:spPr bwMode="auto">
          <a:xfrm>
            <a:off x="4181475" y="1400175"/>
            <a:ext cx="77788" cy="77788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400"/>
          </a:p>
        </p:txBody>
      </p:sp>
      <p:sp>
        <p:nvSpPr>
          <p:cNvPr id="126016" name="Line 30"/>
          <p:cNvSpPr>
            <a:spLocks noChangeShapeType="1"/>
          </p:cNvSpPr>
          <p:nvPr/>
        </p:nvSpPr>
        <p:spPr bwMode="auto">
          <a:xfrm>
            <a:off x="5767388" y="854075"/>
            <a:ext cx="0" cy="1425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017" name="Line 31"/>
          <p:cNvSpPr>
            <a:spLocks noChangeShapeType="1"/>
          </p:cNvSpPr>
          <p:nvPr/>
        </p:nvSpPr>
        <p:spPr bwMode="auto">
          <a:xfrm rot="-5400000">
            <a:off x="6480969" y="1578769"/>
            <a:ext cx="0" cy="1427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018" name="Text Box 32"/>
          <p:cNvSpPr txBox="1">
            <a:spLocks noChangeArrowheads="1"/>
          </p:cNvSpPr>
          <p:nvPr/>
        </p:nvSpPr>
        <p:spPr bwMode="auto">
          <a:xfrm>
            <a:off x="5767388" y="2392363"/>
            <a:ext cx="8207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100"/>
              <a:t>Unfamiliar</a:t>
            </a:r>
          </a:p>
        </p:txBody>
      </p:sp>
      <p:sp>
        <p:nvSpPr>
          <p:cNvPr id="126019" name="Text Box 33"/>
          <p:cNvSpPr txBox="1">
            <a:spLocks noChangeArrowheads="1"/>
          </p:cNvSpPr>
          <p:nvPr/>
        </p:nvSpPr>
        <p:spPr bwMode="auto">
          <a:xfrm>
            <a:off x="6654800" y="2392363"/>
            <a:ext cx="6858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100"/>
              <a:t>Familiar</a:t>
            </a:r>
          </a:p>
        </p:txBody>
      </p:sp>
      <p:sp>
        <p:nvSpPr>
          <p:cNvPr id="126020" name="Line 34"/>
          <p:cNvSpPr>
            <a:spLocks noChangeShapeType="1"/>
          </p:cNvSpPr>
          <p:nvPr/>
        </p:nvSpPr>
        <p:spPr bwMode="auto">
          <a:xfrm>
            <a:off x="6065838" y="1127125"/>
            <a:ext cx="846137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021" name="Rectangle 35"/>
          <p:cNvSpPr>
            <a:spLocks noChangeArrowheads="1"/>
          </p:cNvSpPr>
          <p:nvPr/>
        </p:nvSpPr>
        <p:spPr bwMode="auto">
          <a:xfrm>
            <a:off x="6888163" y="1663700"/>
            <a:ext cx="76200" cy="77788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400"/>
          </a:p>
        </p:txBody>
      </p:sp>
      <p:sp>
        <p:nvSpPr>
          <p:cNvPr id="126022" name="Oval 36"/>
          <p:cNvSpPr>
            <a:spLocks noChangeAspect="1" noChangeArrowheads="1"/>
          </p:cNvSpPr>
          <p:nvPr/>
        </p:nvSpPr>
        <p:spPr bwMode="auto">
          <a:xfrm>
            <a:off x="6016625" y="1074738"/>
            <a:ext cx="93663" cy="96837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400"/>
          </a:p>
        </p:txBody>
      </p:sp>
      <p:sp>
        <p:nvSpPr>
          <p:cNvPr id="126023" name="Oval 37"/>
          <p:cNvSpPr>
            <a:spLocks noChangeAspect="1" noChangeArrowheads="1"/>
          </p:cNvSpPr>
          <p:nvPr/>
        </p:nvSpPr>
        <p:spPr bwMode="auto">
          <a:xfrm>
            <a:off x="6865938" y="1089025"/>
            <a:ext cx="93662" cy="9525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400"/>
          </a:p>
        </p:txBody>
      </p:sp>
      <p:sp>
        <p:nvSpPr>
          <p:cNvPr id="126024" name="Line 40"/>
          <p:cNvSpPr>
            <a:spLocks noChangeShapeType="1"/>
          </p:cNvSpPr>
          <p:nvPr/>
        </p:nvSpPr>
        <p:spPr bwMode="auto">
          <a:xfrm>
            <a:off x="6065838" y="1150938"/>
            <a:ext cx="860425" cy="55245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025" name="Rectangle 41"/>
          <p:cNvSpPr>
            <a:spLocks noChangeArrowheads="1"/>
          </p:cNvSpPr>
          <p:nvPr/>
        </p:nvSpPr>
        <p:spPr bwMode="auto">
          <a:xfrm>
            <a:off x="6016625" y="1101725"/>
            <a:ext cx="77788" cy="77788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400"/>
          </a:p>
        </p:txBody>
      </p:sp>
      <p:sp>
        <p:nvSpPr>
          <p:cNvPr id="126026" name="Line 4"/>
          <p:cNvSpPr>
            <a:spLocks noChangeShapeType="1"/>
          </p:cNvSpPr>
          <p:nvPr/>
        </p:nvSpPr>
        <p:spPr bwMode="auto">
          <a:xfrm>
            <a:off x="7515225" y="854075"/>
            <a:ext cx="0" cy="1425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027" name="Line 5"/>
          <p:cNvSpPr>
            <a:spLocks noChangeShapeType="1"/>
          </p:cNvSpPr>
          <p:nvPr/>
        </p:nvSpPr>
        <p:spPr bwMode="auto">
          <a:xfrm rot="-5400000">
            <a:off x="8228807" y="1578768"/>
            <a:ext cx="0" cy="1427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028" name="Text Box 6"/>
          <p:cNvSpPr txBox="1">
            <a:spLocks noChangeArrowheads="1"/>
          </p:cNvSpPr>
          <p:nvPr/>
        </p:nvSpPr>
        <p:spPr bwMode="auto">
          <a:xfrm>
            <a:off x="7515225" y="2392363"/>
            <a:ext cx="8207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100"/>
              <a:t>Unfamiliar</a:t>
            </a:r>
          </a:p>
        </p:txBody>
      </p:sp>
      <p:sp>
        <p:nvSpPr>
          <p:cNvPr id="126029" name="Text Box 7"/>
          <p:cNvSpPr txBox="1">
            <a:spLocks noChangeArrowheads="1"/>
          </p:cNvSpPr>
          <p:nvPr/>
        </p:nvSpPr>
        <p:spPr bwMode="auto">
          <a:xfrm>
            <a:off x="8402638" y="2392363"/>
            <a:ext cx="6858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100"/>
              <a:t>Familiar</a:t>
            </a:r>
          </a:p>
        </p:txBody>
      </p:sp>
      <p:sp>
        <p:nvSpPr>
          <p:cNvPr id="126030" name="Line 9"/>
          <p:cNvSpPr>
            <a:spLocks noChangeShapeType="1"/>
          </p:cNvSpPr>
          <p:nvPr/>
        </p:nvSpPr>
        <p:spPr bwMode="auto">
          <a:xfrm flipV="1">
            <a:off x="7850188" y="1135063"/>
            <a:ext cx="809625" cy="579437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031" name="Rectangle 11"/>
          <p:cNvSpPr>
            <a:spLocks noChangeArrowheads="1"/>
          </p:cNvSpPr>
          <p:nvPr/>
        </p:nvSpPr>
        <p:spPr bwMode="auto">
          <a:xfrm>
            <a:off x="8636000" y="1663700"/>
            <a:ext cx="76200" cy="77788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400"/>
          </a:p>
        </p:txBody>
      </p:sp>
      <p:sp>
        <p:nvSpPr>
          <p:cNvPr id="126032" name="Oval 12"/>
          <p:cNvSpPr>
            <a:spLocks noChangeAspect="1" noChangeArrowheads="1"/>
          </p:cNvSpPr>
          <p:nvPr/>
        </p:nvSpPr>
        <p:spPr bwMode="auto">
          <a:xfrm>
            <a:off x="7835900" y="1631950"/>
            <a:ext cx="93663" cy="96838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400"/>
          </a:p>
        </p:txBody>
      </p:sp>
      <p:sp>
        <p:nvSpPr>
          <p:cNvPr id="126033" name="Oval 13"/>
          <p:cNvSpPr>
            <a:spLocks noChangeAspect="1" noChangeArrowheads="1"/>
          </p:cNvSpPr>
          <p:nvPr/>
        </p:nvSpPr>
        <p:spPr bwMode="auto">
          <a:xfrm>
            <a:off x="8613775" y="1089025"/>
            <a:ext cx="93663" cy="9525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400"/>
          </a:p>
        </p:txBody>
      </p:sp>
      <p:sp>
        <p:nvSpPr>
          <p:cNvPr id="126034" name="Line 16"/>
          <p:cNvSpPr>
            <a:spLocks noChangeShapeType="1"/>
          </p:cNvSpPr>
          <p:nvPr/>
        </p:nvSpPr>
        <p:spPr bwMode="auto">
          <a:xfrm flipV="1">
            <a:off x="7862888" y="1703388"/>
            <a:ext cx="811212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035" name="Rectangle 10"/>
          <p:cNvSpPr>
            <a:spLocks noChangeArrowheads="1"/>
          </p:cNvSpPr>
          <p:nvPr/>
        </p:nvSpPr>
        <p:spPr bwMode="auto">
          <a:xfrm>
            <a:off x="7824788" y="1663700"/>
            <a:ext cx="77787" cy="77788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400"/>
          </a:p>
        </p:txBody>
      </p:sp>
      <p:sp>
        <p:nvSpPr>
          <p:cNvPr id="82" name="Line 5"/>
          <p:cNvSpPr>
            <a:spLocks noChangeShapeType="1"/>
          </p:cNvSpPr>
          <p:nvPr/>
        </p:nvSpPr>
        <p:spPr bwMode="auto">
          <a:xfrm rot="16200000">
            <a:off x="2715419" y="1293019"/>
            <a:ext cx="0" cy="1427162"/>
          </a:xfrm>
          <a:prstGeom prst="line">
            <a:avLst/>
          </a:prstGeom>
          <a:noFill/>
          <a:ln w="9525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2400">
              <a:ln>
                <a:solidFill>
                  <a:srgbClr val="000000"/>
                </a:solidFill>
                <a:prstDash val="dot"/>
              </a:ln>
              <a:ea typeface="ＭＳ Ｐゴシック" charset="0"/>
              <a:cs typeface="ＭＳ Ｐゴシック" charset="0"/>
            </a:endParaRPr>
          </a:p>
        </p:txBody>
      </p:sp>
      <p:sp>
        <p:nvSpPr>
          <p:cNvPr id="83" name="Line 5"/>
          <p:cNvSpPr>
            <a:spLocks noChangeShapeType="1"/>
          </p:cNvSpPr>
          <p:nvPr/>
        </p:nvSpPr>
        <p:spPr bwMode="auto">
          <a:xfrm rot="16200000">
            <a:off x="4631532" y="1293018"/>
            <a:ext cx="0" cy="1427163"/>
          </a:xfrm>
          <a:prstGeom prst="line">
            <a:avLst/>
          </a:prstGeom>
          <a:noFill/>
          <a:ln w="9525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2400">
              <a:ln>
                <a:solidFill>
                  <a:srgbClr val="000000"/>
                </a:solidFill>
                <a:prstDash val="dot"/>
              </a:ln>
              <a:ea typeface="ＭＳ Ｐゴシック" charset="0"/>
              <a:cs typeface="ＭＳ Ｐゴシック" charset="0"/>
            </a:endParaRPr>
          </a:p>
        </p:txBody>
      </p:sp>
      <p:sp>
        <p:nvSpPr>
          <p:cNvPr id="84" name="Line 5"/>
          <p:cNvSpPr>
            <a:spLocks noChangeShapeType="1"/>
          </p:cNvSpPr>
          <p:nvPr/>
        </p:nvSpPr>
        <p:spPr bwMode="auto">
          <a:xfrm rot="16200000">
            <a:off x="6489701" y="1293812"/>
            <a:ext cx="0" cy="1425575"/>
          </a:xfrm>
          <a:prstGeom prst="line">
            <a:avLst/>
          </a:prstGeom>
          <a:noFill/>
          <a:ln w="9525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2400">
              <a:ln>
                <a:solidFill>
                  <a:srgbClr val="000000"/>
                </a:solidFill>
                <a:prstDash val="dot"/>
              </a:ln>
              <a:ea typeface="ＭＳ Ｐゴシック" charset="0"/>
              <a:cs typeface="ＭＳ Ｐゴシック" charset="0"/>
            </a:endParaRPr>
          </a:p>
        </p:txBody>
      </p:sp>
      <p:sp>
        <p:nvSpPr>
          <p:cNvPr id="85" name="Line 5"/>
          <p:cNvSpPr>
            <a:spLocks noChangeShapeType="1"/>
          </p:cNvSpPr>
          <p:nvPr/>
        </p:nvSpPr>
        <p:spPr bwMode="auto">
          <a:xfrm rot="16200000">
            <a:off x="8230394" y="254794"/>
            <a:ext cx="0" cy="1427162"/>
          </a:xfrm>
          <a:prstGeom prst="line">
            <a:avLst/>
          </a:prstGeom>
          <a:noFill/>
          <a:ln w="9525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2400">
              <a:ln>
                <a:solidFill>
                  <a:srgbClr val="000000"/>
                </a:solidFill>
                <a:prstDash val="dot"/>
              </a:ln>
              <a:ea typeface="ＭＳ Ｐゴシック" charset="0"/>
              <a:cs typeface="ＭＳ Ｐゴシック" charset="0"/>
            </a:endParaRPr>
          </a:p>
        </p:txBody>
      </p:sp>
      <p:sp>
        <p:nvSpPr>
          <p:cNvPr id="126040" name="TextBox 85"/>
          <p:cNvSpPr txBox="1">
            <a:spLocks noChangeArrowheads="1"/>
          </p:cNvSpPr>
          <p:nvPr/>
        </p:nvSpPr>
        <p:spPr bwMode="auto">
          <a:xfrm>
            <a:off x="1744663" y="1862138"/>
            <a:ext cx="2698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200"/>
              <a:t>0</a:t>
            </a:r>
          </a:p>
        </p:txBody>
      </p:sp>
      <p:sp>
        <p:nvSpPr>
          <p:cNvPr id="126041" name="TextBox 86"/>
          <p:cNvSpPr txBox="1">
            <a:spLocks noChangeArrowheads="1"/>
          </p:cNvSpPr>
          <p:nvPr/>
        </p:nvSpPr>
        <p:spPr bwMode="auto">
          <a:xfrm>
            <a:off x="3633788" y="1862138"/>
            <a:ext cx="2698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200"/>
              <a:t>0</a:t>
            </a:r>
          </a:p>
        </p:txBody>
      </p:sp>
      <p:sp>
        <p:nvSpPr>
          <p:cNvPr id="126042" name="TextBox 87"/>
          <p:cNvSpPr txBox="1">
            <a:spLocks noChangeArrowheads="1"/>
          </p:cNvSpPr>
          <p:nvPr/>
        </p:nvSpPr>
        <p:spPr bwMode="auto">
          <a:xfrm>
            <a:off x="5524500" y="1862138"/>
            <a:ext cx="2698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200"/>
              <a:t>0</a:t>
            </a:r>
          </a:p>
        </p:txBody>
      </p:sp>
      <p:sp>
        <p:nvSpPr>
          <p:cNvPr id="126043" name="TextBox 88"/>
          <p:cNvSpPr txBox="1">
            <a:spLocks noChangeArrowheads="1"/>
          </p:cNvSpPr>
          <p:nvPr/>
        </p:nvSpPr>
        <p:spPr bwMode="auto">
          <a:xfrm>
            <a:off x="7240588" y="836613"/>
            <a:ext cx="2698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200"/>
              <a:t>0</a:t>
            </a:r>
          </a:p>
        </p:txBody>
      </p:sp>
      <p:sp>
        <p:nvSpPr>
          <p:cNvPr id="126044" name="Content Placeholder 2"/>
          <p:cNvSpPr txBox="1">
            <a:spLocks/>
          </p:cNvSpPr>
          <p:nvPr/>
        </p:nvSpPr>
        <p:spPr bwMode="auto">
          <a:xfrm>
            <a:off x="107950" y="2781300"/>
            <a:ext cx="8856663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x-none" sz="1600"/>
              <a:t>You can use a conjunction of contrasts to eliminate some patterns inconsistent with your hypothesis.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3"/>
          <p:cNvSpPr>
            <a:spLocks noGrp="1"/>
          </p:cNvSpPr>
          <p:nvPr>
            <p:ph type="ctrTitle" idx="4294967295"/>
          </p:nvPr>
        </p:nvSpPr>
        <p:spPr>
          <a:xfrm>
            <a:off x="685800" y="1889125"/>
            <a:ext cx="7772400" cy="1066800"/>
          </a:xfrm>
        </p:spPr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</a:rPr>
              <a:t>fMR Adaptation</a:t>
            </a:r>
            <a:br>
              <a:rPr lang="en-US" altLang="x-none">
                <a:ea typeface="ＭＳ Ｐゴシック" charset="-128"/>
              </a:rPr>
            </a:br>
            <a:r>
              <a:rPr lang="en-US" altLang="x-none">
                <a:ea typeface="ＭＳ Ｐゴシック" charset="-128"/>
              </a:rPr>
              <a:t>(or repetition suppression or priming…)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0975"/>
            <a:ext cx="9144000" cy="522288"/>
          </a:xfrm>
        </p:spPr>
        <p:txBody>
          <a:bodyPr/>
          <a:lstStyle/>
          <a:p>
            <a:pPr eaLnBrk="1" hangingPunct="1"/>
            <a:r>
              <a:rPr lang="en-US" altLang="x-none" sz="2800"/>
              <a:t>Another Solution: ROI Approach</a:t>
            </a:r>
          </a:p>
        </p:txBody>
      </p:sp>
      <p:pic>
        <p:nvPicPr>
          <p:cNvPr id="12800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2997200"/>
            <a:ext cx="785813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288" y="3052763"/>
            <a:ext cx="1265237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8004" name="Group 5"/>
          <p:cNvGrpSpPr>
            <a:grpSpLocks/>
          </p:cNvGrpSpPr>
          <p:nvPr/>
        </p:nvGrpSpPr>
        <p:grpSpPr bwMode="auto">
          <a:xfrm>
            <a:off x="3203575" y="4575175"/>
            <a:ext cx="1192213" cy="1293813"/>
            <a:chOff x="5115260" y="5013176"/>
            <a:chExt cx="1539881" cy="1671712"/>
          </a:xfrm>
        </p:grpSpPr>
        <p:pic>
          <p:nvPicPr>
            <p:cNvPr id="128015" name="Picture 6"/>
            <p:cNvPicPr>
              <a:picLocks noChangeAspect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5260" y="5013176"/>
              <a:ext cx="1539881" cy="1671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8016" name="Rectangle 7"/>
            <p:cNvSpPr>
              <a:spLocks noChangeArrowheads="1"/>
            </p:cNvSpPr>
            <p:nvPr/>
          </p:nvSpPr>
          <p:spPr bwMode="auto">
            <a:xfrm>
              <a:off x="5145088" y="5085184"/>
              <a:ext cx="867072" cy="36004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x-none"/>
            </a:p>
          </p:txBody>
        </p:sp>
        <p:sp>
          <p:nvSpPr>
            <p:cNvPr id="128017" name="Rectangle 8"/>
            <p:cNvSpPr>
              <a:spLocks noChangeArrowheads="1"/>
            </p:cNvSpPr>
            <p:nvPr/>
          </p:nvSpPr>
          <p:spPr bwMode="auto">
            <a:xfrm rot="-1502766">
              <a:off x="5180532" y="5208990"/>
              <a:ext cx="867072" cy="36004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x-none"/>
            </a:p>
          </p:txBody>
        </p:sp>
      </p:grpSp>
      <p:pic>
        <p:nvPicPr>
          <p:cNvPr id="128005" name="Picture 9"/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4621213"/>
            <a:ext cx="1336675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8006" name="Group 21"/>
          <p:cNvGrpSpPr>
            <a:grpSpLocks/>
          </p:cNvGrpSpPr>
          <p:nvPr/>
        </p:nvGrpSpPr>
        <p:grpSpPr bwMode="auto">
          <a:xfrm>
            <a:off x="3276600" y="898525"/>
            <a:ext cx="1085850" cy="1628775"/>
            <a:chOff x="755576" y="2060848"/>
            <a:chExt cx="1085949" cy="1628924"/>
          </a:xfrm>
        </p:grpSpPr>
        <p:pic>
          <p:nvPicPr>
            <p:cNvPr id="128013" name="Picture 19"/>
            <p:cNvPicPr>
              <a:picLocks noChangeAspect="1"/>
            </p:cNvPicPr>
            <p:nvPr/>
          </p:nvPicPr>
          <p:blipFill>
            <a:blip r:embed="rId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2060848"/>
              <a:ext cx="1085949" cy="1628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8014" name="Oval 20"/>
            <p:cNvSpPr>
              <a:spLocks noChangeArrowheads="1"/>
            </p:cNvSpPr>
            <p:nvPr/>
          </p:nvSpPr>
          <p:spPr bwMode="auto">
            <a:xfrm>
              <a:off x="1115616" y="2132856"/>
              <a:ext cx="360040" cy="28803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x-none"/>
            </a:p>
          </p:txBody>
        </p:sp>
      </p:grpSp>
      <p:pic>
        <p:nvPicPr>
          <p:cNvPr id="128007" name="Picture 22"/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995363"/>
            <a:ext cx="1009650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8" name="TextBox 23"/>
          <p:cNvSpPr txBox="1">
            <a:spLocks noChangeArrowheads="1"/>
          </p:cNvSpPr>
          <p:nvPr/>
        </p:nvSpPr>
        <p:spPr bwMode="auto">
          <a:xfrm>
            <a:off x="915988" y="1400175"/>
            <a:ext cx="18272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/>
              <a:t>Localizer</a:t>
            </a:r>
          </a:p>
        </p:txBody>
      </p:sp>
      <p:sp>
        <p:nvSpPr>
          <p:cNvPr id="128009" name="TextBox 24"/>
          <p:cNvSpPr txBox="1">
            <a:spLocks noChangeArrowheads="1"/>
          </p:cNvSpPr>
          <p:nvPr/>
        </p:nvSpPr>
        <p:spPr bwMode="auto">
          <a:xfrm>
            <a:off x="539750" y="3932238"/>
            <a:ext cx="257968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/>
              <a:t>Experimental</a:t>
            </a:r>
          </a:p>
          <a:p>
            <a:pPr algn="ctr" eaLnBrk="1" hangingPunct="1"/>
            <a:r>
              <a:rPr lang="en-US" altLang="x-none"/>
              <a:t>Run</a:t>
            </a:r>
          </a:p>
        </p:txBody>
      </p:sp>
      <p:sp>
        <p:nvSpPr>
          <p:cNvPr id="128010" name="Rectangle 25"/>
          <p:cNvSpPr>
            <a:spLocks noChangeArrowheads="1"/>
          </p:cNvSpPr>
          <p:nvPr/>
        </p:nvSpPr>
        <p:spPr bwMode="auto">
          <a:xfrm>
            <a:off x="539750" y="765175"/>
            <a:ext cx="5832475" cy="2005013"/>
          </a:xfrm>
          <a:prstGeom prst="rect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/>
          </a:p>
        </p:txBody>
      </p:sp>
      <p:sp>
        <p:nvSpPr>
          <p:cNvPr id="128011" name="Rectangle 26"/>
          <p:cNvSpPr>
            <a:spLocks noChangeArrowheads="1"/>
          </p:cNvSpPr>
          <p:nvPr/>
        </p:nvSpPr>
        <p:spPr bwMode="auto">
          <a:xfrm>
            <a:off x="539750" y="2924175"/>
            <a:ext cx="5832475" cy="3070225"/>
          </a:xfrm>
          <a:prstGeom prst="rect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/>
          </a:p>
        </p:txBody>
      </p:sp>
      <p:sp>
        <p:nvSpPr>
          <p:cNvPr id="128012" name="Content Placeholder 2"/>
          <p:cNvSpPr txBox="1">
            <a:spLocks/>
          </p:cNvSpPr>
          <p:nvPr/>
        </p:nvSpPr>
        <p:spPr bwMode="auto">
          <a:xfrm>
            <a:off x="6443663" y="868363"/>
            <a:ext cx="260191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x-none" sz="2000"/>
              <a:t>Benefit: Localizer is now based on data independent from experimental run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en-US" altLang="x-none" sz="2000"/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x-none" sz="2000"/>
              <a:t>Cost: We have some redundancy between the localizer and experimental run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Problems</a:t>
            </a:r>
          </a:p>
        </p:txBody>
      </p:sp>
      <p:sp>
        <p:nvSpPr>
          <p:cNvPr id="130050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Interactions become hard to interpret </a:t>
            </a:r>
          </a:p>
          <a:p>
            <a:pPr lvl="1" eaLnBrk="1" hangingPunct="1"/>
            <a:r>
              <a:rPr lang="en-US" altLang="x-none"/>
              <a:t>one recent psychology study suggests the human brain cannot understand interactions that involve more than three factors</a:t>
            </a:r>
          </a:p>
          <a:p>
            <a:pPr eaLnBrk="1" hangingPunct="1"/>
            <a:r>
              <a:rPr lang="en-US" altLang="x-none"/>
              <a:t>Take home message: Don</a:t>
            </a:r>
            <a:r>
              <a:rPr lang="en-US" altLang="en-US"/>
              <a:t>’</a:t>
            </a:r>
            <a:r>
              <a:rPr lang="en-US" altLang="x-none"/>
              <a:t>t use designs with more than three factors</a:t>
            </a:r>
          </a:p>
          <a:p>
            <a:pPr eaLnBrk="1" hangingPunct="1"/>
            <a:endParaRPr lang="en-US" altLang="x-none"/>
          </a:p>
          <a:p>
            <a:pPr eaLnBrk="1" hangingPunct="1"/>
            <a:r>
              <a:rPr lang="en-US" altLang="x-none"/>
              <a:t>The more conditions you have, the fewer trials per condition you have</a:t>
            </a:r>
          </a:p>
          <a:p>
            <a:pPr eaLnBrk="1" hangingPunct="1"/>
            <a:endParaRPr lang="en-US" altLang="x-none"/>
          </a:p>
          <a:p>
            <a:pPr eaLnBrk="1" hangingPunct="1">
              <a:buFontTx/>
              <a:buNone/>
            </a:pPr>
            <a:r>
              <a:rPr lang="en-US" altLang="x-none">
                <a:sym typeface="Wingdings" charset="2"/>
              </a:rPr>
              <a:t>	 </a:t>
            </a:r>
            <a:r>
              <a:rPr lang="en-US" altLang="x-none"/>
              <a:t>Keep it simple! </a:t>
            </a:r>
          </a:p>
          <a:p>
            <a:pPr eaLnBrk="1" hangingPunct="1"/>
            <a:endParaRPr lang="en-US" altLang="x-non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itle 3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584200"/>
          </a:xfrm>
        </p:spPr>
        <p:txBody>
          <a:bodyPr/>
          <a:lstStyle/>
          <a:p>
            <a:pPr eaLnBrk="1" hangingPunct="1"/>
            <a:r>
              <a:rPr lang="en-US" altLang="x-none"/>
              <a:t>Group Comparisons: ANOVA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Sample Problem</a:t>
            </a:r>
          </a:p>
        </p:txBody>
      </p:sp>
      <p:sp>
        <p:nvSpPr>
          <p:cNvPr id="215042" name="Content Placeholder 2"/>
          <p:cNvSpPr>
            <a:spLocks noGrp="1"/>
          </p:cNvSpPr>
          <p:nvPr>
            <p:ph idx="1"/>
          </p:nvPr>
        </p:nvSpPr>
        <p:spPr>
          <a:xfrm>
            <a:off x="5724525" y="914400"/>
            <a:ext cx="3240088" cy="5181600"/>
          </a:xfrm>
        </p:spPr>
        <p:txBody>
          <a:bodyPr/>
          <a:lstStyle/>
          <a:p>
            <a:r>
              <a:rPr lang="en-US" altLang="x-none"/>
              <a:t>1 between-subjects factor</a:t>
            </a:r>
          </a:p>
          <a:p>
            <a:pPr lvl="1"/>
            <a:r>
              <a:rPr lang="en-US" altLang="x-none"/>
              <a:t>Sex</a:t>
            </a:r>
          </a:p>
          <a:p>
            <a:pPr lvl="2"/>
            <a:r>
              <a:rPr lang="en-US" altLang="x-none"/>
              <a:t>Male (Group 1)</a:t>
            </a:r>
          </a:p>
          <a:p>
            <a:pPr lvl="2"/>
            <a:r>
              <a:rPr lang="en-US" altLang="x-none"/>
              <a:t>Female (Group 2)</a:t>
            </a:r>
          </a:p>
          <a:p>
            <a:r>
              <a:rPr lang="en-US" altLang="x-none"/>
              <a:t>1 within-subjects factor</a:t>
            </a:r>
          </a:p>
          <a:p>
            <a:pPr lvl="1"/>
            <a:r>
              <a:rPr lang="en-US" altLang="x-none"/>
              <a:t>Visual stimulus</a:t>
            </a:r>
          </a:p>
          <a:p>
            <a:pPr lvl="2"/>
            <a:r>
              <a:rPr lang="en-US" altLang="x-none"/>
              <a:t>Faces</a:t>
            </a:r>
          </a:p>
          <a:p>
            <a:pPr lvl="2"/>
            <a:r>
              <a:rPr lang="en-US" altLang="x-none"/>
              <a:t>Houses</a:t>
            </a:r>
          </a:p>
          <a:p>
            <a:pPr lvl="2"/>
            <a:r>
              <a:rPr lang="en-US" altLang="x-none"/>
              <a:t>Objects</a:t>
            </a:r>
          </a:p>
          <a:p>
            <a:pPr lvl="2"/>
            <a:r>
              <a:rPr lang="en-US" altLang="x-none"/>
              <a:t>Patterns</a:t>
            </a:r>
          </a:p>
        </p:txBody>
      </p:sp>
      <p:pic>
        <p:nvPicPr>
          <p:cNvPr id="215043" name="Picture 3" descr="Screen Shot 2014-11-16 at 11.38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5145088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4" name="Rectangle 4"/>
          <p:cNvSpPr>
            <a:spLocks noChangeArrowheads="1"/>
          </p:cNvSpPr>
          <p:nvPr/>
        </p:nvSpPr>
        <p:spPr bwMode="auto">
          <a:xfrm>
            <a:off x="107950" y="6535738"/>
            <a:ext cx="59769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200"/>
              <a:t>http://www.brainvoyager.com/bvqx/doc/UsersGuide/BrainVoyagerQXUsersGuide.html</a:t>
            </a:r>
          </a:p>
          <a:p>
            <a:pPr eaLnBrk="1" hangingPunct="1"/>
            <a:endParaRPr lang="en-US" altLang="x-none" sz="1200"/>
          </a:p>
          <a:p>
            <a:pPr eaLnBrk="1" hangingPunct="1"/>
            <a:endParaRPr lang="en-US" altLang="x-none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Contrasts</a:t>
            </a:r>
          </a:p>
        </p:txBody>
      </p:sp>
      <p:sp>
        <p:nvSpPr>
          <p:cNvPr id="216066" name="Content Placeholder 3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1001713"/>
          </a:xfrm>
        </p:spPr>
        <p:txBody>
          <a:bodyPr/>
          <a:lstStyle/>
          <a:p>
            <a:r>
              <a:rPr lang="en-US" altLang="x-none"/>
              <a:t>We can still generate contrasts using weights that sum to zero</a:t>
            </a:r>
          </a:p>
        </p:txBody>
      </p:sp>
      <p:pic>
        <p:nvPicPr>
          <p:cNvPr id="216067" name="Picture 4" descr="Screen Shot 2014-11-16 at 11.42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" t="2347" r="2312" b="2916"/>
          <a:stretch>
            <a:fillRect/>
          </a:stretch>
        </p:blipFill>
        <p:spPr bwMode="auto">
          <a:xfrm>
            <a:off x="231775" y="1773238"/>
            <a:ext cx="4052888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68" name="Picture 5" descr="Screen Shot 2014-11-16 at 11.42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8" t="3748" r="6107" b="3839"/>
          <a:stretch>
            <a:fillRect/>
          </a:stretch>
        </p:blipFill>
        <p:spPr bwMode="auto">
          <a:xfrm>
            <a:off x="5003800" y="1916113"/>
            <a:ext cx="3228975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69" name="Picture 6" descr="Screen Shot 2014-11-16 at 11.44.1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105275"/>
            <a:ext cx="4033838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70" name="Picture 7" descr="Screen Shot 2014-11-16 at 11.44.2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292600"/>
            <a:ext cx="3252787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71" name="Rectangle 8"/>
          <p:cNvSpPr>
            <a:spLocks noChangeArrowheads="1"/>
          </p:cNvSpPr>
          <p:nvPr/>
        </p:nvSpPr>
        <p:spPr bwMode="auto">
          <a:xfrm>
            <a:off x="107950" y="6535738"/>
            <a:ext cx="59769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200"/>
              <a:t>http://www.brainvoyager.com/bvqx/doc/UsersGuide/BrainVoyagerQXUsersGuide.html</a:t>
            </a:r>
          </a:p>
          <a:p>
            <a:pPr eaLnBrk="1" hangingPunct="1"/>
            <a:endParaRPr lang="en-US" altLang="x-none" sz="1200"/>
          </a:p>
          <a:p>
            <a:pPr eaLnBrk="1" hangingPunct="1"/>
            <a:endParaRPr lang="en-US" altLang="x-none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itle 3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584200"/>
          </a:xfrm>
        </p:spPr>
        <p:txBody>
          <a:bodyPr/>
          <a:lstStyle/>
          <a:p>
            <a:pPr eaLnBrk="1" hangingPunct="1"/>
            <a:r>
              <a:rPr lang="en-US" altLang="x-none"/>
              <a:t>Group Comparisons: ANCOVA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ANCOVA Example</a:t>
            </a:r>
          </a:p>
        </p:txBody>
      </p:sp>
      <p:sp>
        <p:nvSpPr>
          <p:cNvPr id="13619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sz="2000"/>
              <a:t>Let</a:t>
            </a:r>
            <a:r>
              <a:rPr lang="fr-FR" altLang="en-US" sz="2000"/>
              <a:t>’</a:t>
            </a:r>
            <a:r>
              <a:rPr lang="en-US" altLang="ja-JP" sz="2000"/>
              <a:t>s say we have run a face localizer in a group of subjects and want to know if there is a difference in activation between females and males</a:t>
            </a:r>
          </a:p>
          <a:p>
            <a:r>
              <a:rPr lang="en-US" altLang="x-none" sz="2000"/>
              <a:t>We may also be concerned about whether age is a confound between groups</a:t>
            </a:r>
          </a:p>
          <a:p>
            <a:r>
              <a:rPr lang="en-US" altLang="x-none" sz="2000"/>
              <a:t>We can run an </a:t>
            </a:r>
            <a:r>
              <a:rPr lang="en-US" altLang="x-none" sz="2000">
                <a:solidFill>
                  <a:srgbClr val="00FFFF"/>
                </a:solidFill>
              </a:rPr>
              <a:t>Analysis of Covariance (ANCOVA) </a:t>
            </a:r>
            <a:r>
              <a:rPr lang="en-US" altLang="x-none" sz="2000"/>
              <a:t>to examine the effect of sex differences while controlling for age differences</a:t>
            </a:r>
          </a:p>
          <a:p>
            <a:pPr lvl="1"/>
            <a:r>
              <a:rPr lang="en-US" altLang="x-none" sz="1800"/>
              <a:t>We say that the effect of age is </a:t>
            </a:r>
            <a:r>
              <a:rPr lang="en-US" altLang="en-US" sz="1800"/>
              <a:t>“</a:t>
            </a:r>
            <a:r>
              <a:rPr lang="en-US" altLang="ja-JP" sz="1800"/>
              <a:t>partialed out</a:t>
            </a:r>
            <a:r>
              <a:rPr lang="en-US" altLang="en-US" sz="1800"/>
              <a:t>”</a:t>
            </a:r>
            <a:endParaRPr lang="en-US" altLang="ja-JP" sz="1800"/>
          </a:p>
          <a:p>
            <a:pPr lvl="1"/>
            <a:r>
              <a:rPr lang="en-US" altLang="x-none" sz="1800"/>
              <a:t>This is like pretending that all the subjects were the same age</a:t>
            </a:r>
          </a:p>
          <a:p>
            <a:r>
              <a:rPr lang="en-US" altLang="x-none" sz="2000"/>
              <a:t>This reduces the error term for group comparisons, thus increasing statistical power</a:t>
            </a:r>
          </a:p>
          <a:p>
            <a:endParaRPr lang="en-US" altLang="x-none" sz="2000"/>
          </a:p>
          <a:p>
            <a:r>
              <a:rPr lang="en-US" altLang="x-none" sz="2000"/>
              <a:t>Between-subjects factor</a:t>
            </a:r>
          </a:p>
          <a:p>
            <a:pPr lvl="1"/>
            <a:r>
              <a:rPr lang="en-US" altLang="x-none" sz="1800"/>
              <a:t>Sex</a:t>
            </a:r>
          </a:p>
          <a:p>
            <a:r>
              <a:rPr lang="en-US" altLang="x-none" sz="2000"/>
              <a:t>Covariate</a:t>
            </a:r>
          </a:p>
          <a:p>
            <a:pPr lvl="1"/>
            <a:r>
              <a:rPr lang="en-US" altLang="x-none" sz="1800"/>
              <a:t>Age</a:t>
            </a:r>
          </a:p>
        </p:txBody>
      </p:sp>
      <p:sp>
        <p:nvSpPr>
          <p:cNvPr id="136195" name="Rectangle 3"/>
          <p:cNvSpPr>
            <a:spLocks noChangeArrowheads="1"/>
          </p:cNvSpPr>
          <p:nvPr/>
        </p:nvSpPr>
        <p:spPr bwMode="auto">
          <a:xfrm>
            <a:off x="107950" y="6535738"/>
            <a:ext cx="59769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200"/>
              <a:t>http://www.brainvoyager.com/bvqx/doc/UsersGuide/BrainVoyagerQXUsersGuide.html</a:t>
            </a:r>
          </a:p>
          <a:p>
            <a:pPr eaLnBrk="1" hangingPunct="1"/>
            <a:endParaRPr lang="en-US" altLang="x-none" sz="1200"/>
          </a:p>
          <a:p>
            <a:pPr eaLnBrk="1" hangingPunct="1"/>
            <a:endParaRPr lang="en-US" altLang="x-none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Example Design Matrix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427538" y="868363"/>
          <a:ext cx="4537075" cy="5370521"/>
        </p:xfrm>
        <a:graphic>
          <a:graphicData uri="http://schemas.openxmlformats.org/drawingml/2006/table">
            <a:tbl>
              <a:tblPr/>
              <a:tblGrid>
                <a:gridCol w="1512887"/>
                <a:gridCol w="1511300"/>
                <a:gridCol w="1512888"/>
              </a:tblGrid>
              <a:tr h="31591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Sex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Age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1591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Subject 1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39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1591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Subject 2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42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31591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Subject 3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19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1591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Subject 4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55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31591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Subject 5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66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1591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Subject 6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70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31591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Subject 7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20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1591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Subject 8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31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31591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Subject 9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21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1591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Subject 10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44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31591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Subject 11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57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1591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Subject 12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63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31591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Subject 13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40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1591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Subject 14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18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31591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Subject 15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69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1591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Subject 16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36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</a:tbl>
          </a:graphicData>
        </a:graphic>
      </p:graphicFrame>
      <p:pic>
        <p:nvPicPr>
          <p:cNvPr id="13729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08050"/>
            <a:ext cx="39195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93" name="TextBox 7"/>
          <p:cNvSpPr txBox="1">
            <a:spLocks noChangeArrowheads="1"/>
          </p:cNvSpPr>
          <p:nvPr/>
        </p:nvSpPr>
        <p:spPr bwMode="auto">
          <a:xfrm>
            <a:off x="323850" y="3500438"/>
            <a:ext cx="403225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1 map per subject</a:t>
            </a:r>
          </a:p>
          <a:p>
            <a:pPr eaLnBrk="1" hangingPunct="1"/>
            <a:r>
              <a:rPr lang="en-US" altLang="x-none" sz="1800"/>
              <a:t>e.g., map of face activation</a:t>
            </a:r>
          </a:p>
          <a:p>
            <a:pPr eaLnBrk="1" hangingPunct="1"/>
            <a:endParaRPr lang="en-US" altLang="x-none" sz="1800"/>
          </a:p>
          <a:p>
            <a:pPr eaLnBrk="1" hangingPunct="1"/>
            <a:r>
              <a:rPr lang="en-US" altLang="x-none" sz="1800"/>
              <a:t>The same approach can be used on other maps (e.g., DTI FA maps, cortical thickness maps, etc.)</a:t>
            </a:r>
          </a:p>
        </p:txBody>
      </p:sp>
      <p:sp>
        <p:nvSpPr>
          <p:cNvPr id="137294" name="Rectangle 6"/>
          <p:cNvSpPr>
            <a:spLocks noChangeArrowheads="1"/>
          </p:cNvSpPr>
          <p:nvPr/>
        </p:nvSpPr>
        <p:spPr bwMode="auto">
          <a:xfrm>
            <a:off x="107950" y="6535738"/>
            <a:ext cx="59769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200"/>
              <a:t>http://www.brainvoyager.com/bvqx/doc/UsersGuide/BrainVoyagerQXUsersGuide.html</a:t>
            </a:r>
          </a:p>
          <a:p>
            <a:pPr eaLnBrk="1" hangingPunct="1"/>
            <a:endParaRPr lang="en-US" altLang="x-none" sz="1200"/>
          </a:p>
          <a:p>
            <a:pPr eaLnBrk="1" hangingPunct="1"/>
            <a:endParaRPr lang="en-US" altLang="x-none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Example Voxelwise Map: Sex Differences</a:t>
            </a:r>
          </a:p>
        </p:txBody>
      </p:sp>
      <p:pic>
        <p:nvPicPr>
          <p:cNvPr id="138242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8447088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3" name="Rectangle 3"/>
          <p:cNvSpPr>
            <a:spLocks noChangeArrowheads="1"/>
          </p:cNvSpPr>
          <p:nvPr/>
        </p:nvSpPr>
        <p:spPr bwMode="auto">
          <a:xfrm>
            <a:off x="107950" y="6535738"/>
            <a:ext cx="59769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200"/>
              <a:t>http://www.brainvoyager.com/bvqx/doc/UsersGuide/BrainVoyagerQXUsersGuide.html</a:t>
            </a:r>
          </a:p>
          <a:p>
            <a:pPr eaLnBrk="1" hangingPunct="1"/>
            <a:endParaRPr lang="en-US" altLang="x-none" sz="1200"/>
          </a:p>
          <a:p>
            <a:pPr eaLnBrk="1" hangingPunct="1"/>
            <a:endParaRPr lang="en-US" altLang="x-none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Sample Output for ROI</a:t>
            </a:r>
          </a:p>
        </p:txBody>
      </p:sp>
      <p:pic>
        <p:nvPicPr>
          <p:cNvPr id="13926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" t="21388" r="39114"/>
          <a:stretch>
            <a:fillRect/>
          </a:stretch>
        </p:blipFill>
        <p:spPr bwMode="auto">
          <a:xfrm>
            <a:off x="395288" y="836613"/>
            <a:ext cx="2895600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" r="7259"/>
          <a:stretch>
            <a:fillRect/>
          </a:stretch>
        </p:blipFill>
        <p:spPr bwMode="auto">
          <a:xfrm>
            <a:off x="3492500" y="836613"/>
            <a:ext cx="3230563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9268" name="Group 11"/>
          <p:cNvGrpSpPr>
            <a:grpSpLocks/>
          </p:cNvGrpSpPr>
          <p:nvPr/>
        </p:nvGrpSpPr>
        <p:grpSpPr bwMode="auto">
          <a:xfrm>
            <a:off x="684213" y="4868863"/>
            <a:ext cx="2141537" cy="1604962"/>
            <a:chOff x="7001719" y="4509120"/>
            <a:chExt cx="2142281" cy="1603784"/>
          </a:xfrm>
        </p:grpSpPr>
        <p:pic>
          <p:nvPicPr>
            <p:cNvPr id="139273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8" t="2271" r="8089" b="5748"/>
            <a:stretch>
              <a:fillRect/>
            </a:stretch>
          </p:blipFill>
          <p:spPr bwMode="auto">
            <a:xfrm>
              <a:off x="7001719" y="4509120"/>
              <a:ext cx="2142281" cy="1603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9274" name="TextBox 9"/>
            <p:cNvSpPr txBox="1">
              <a:spLocks noChangeArrowheads="1"/>
            </p:cNvSpPr>
            <p:nvPr/>
          </p:nvSpPr>
          <p:spPr bwMode="auto">
            <a:xfrm>
              <a:off x="7236296" y="4653136"/>
              <a:ext cx="78332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1400">
                  <a:solidFill>
                    <a:srgbClr val="00FF00"/>
                  </a:solidFill>
                </a:rPr>
                <a:t>Female</a:t>
              </a:r>
            </a:p>
          </p:txBody>
        </p:sp>
        <p:sp>
          <p:nvSpPr>
            <p:cNvPr id="139275" name="TextBox 10"/>
            <p:cNvSpPr txBox="1">
              <a:spLocks noChangeArrowheads="1"/>
            </p:cNvSpPr>
            <p:nvPr/>
          </p:nvSpPr>
          <p:spPr bwMode="auto">
            <a:xfrm>
              <a:off x="8462689" y="5661248"/>
              <a:ext cx="57380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1400">
                  <a:solidFill>
                    <a:srgbClr val="FF3300"/>
                  </a:solidFill>
                </a:rPr>
                <a:t>Male</a:t>
              </a:r>
            </a:p>
          </p:txBody>
        </p:sp>
      </p:grpSp>
      <p:sp>
        <p:nvSpPr>
          <p:cNvPr id="139269" name="TextBox 1"/>
          <p:cNvSpPr txBox="1">
            <a:spLocks noChangeArrowheads="1"/>
          </p:cNvSpPr>
          <p:nvPr/>
        </p:nvSpPr>
        <p:spPr bwMode="auto">
          <a:xfrm>
            <a:off x="395288" y="3500438"/>
            <a:ext cx="28082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100">
                <a:solidFill>
                  <a:srgbClr val="000000"/>
                </a:solidFill>
              </a:rPr>
              <a:t>After adjustment = with age covaried out</a:t>
            </a:r>
          </a:p>
        </p:txBody>
      </p:sp>
      <p:sp>
        <p:nvSpPr>
          <p:cNvPr id="139270" name="TextBox 2"/>
          <p:cNvSpPr txBox="1">
            <a:spLocks noChangeArrowheads="1"/>
          </p:cNvSpPr>
          <p:nvPr/>
        </p:nvSpPr>
        <p:spPr bwMode="auto">
          <a:xfrm>
            <a:off x="3492500" y="1268413"/>
            <a:ext cx="4492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200">
                <a:solidFill>
                  <a:srgbClr val="000000"/>
                </a:solidFill>
              </a:rPr>
              <a:t>Sex</a:t>
            </a:r>
          </a:p>
        </p:txBody>
      </p:sp>
      <p:pic>
        <p:nvPicPr>
          <p:cNvPr id="139271" name="Picture 3" descr="Screen Shot 2014-11-16 at 11.52.2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" r="9055"/>
          <a:stretch>
            <a:fillRect/>
          </a:stretch>
        </p:blipFill>
        <p:spPr bwMode="auto">
          <a:xfrm>
            <a:off x="3492500" y="3500438"/>
            <a:ext cx="3198813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2" name="Rectangle 12"/>
          <p:cNvSpPr>
            <a:spLocks noChangeArrowheads="1"/>
          </p:cNvSpPr>
          <p:nvPr/>
        </p:nvSpPr>
        <p:spPr bwMode="auto">
          <a:xfrm>
            <a:off x="107950" y="6535738"/>
            <a:ext cx="59769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200"/>
              <a:t>http://www.brainvoyager.com/bvqx/doc/UsersGuide/BrainVoyagerQXUsersGuide.html</a:t>
            </a:r>
          </a:p>
          <a:p>
            <a:pPr eaLnBrk="1" hangingPunct="1"/>
            <a:endParaRPr lang="en-US" altLang="x-none" sz="1200"/>
          </a:p>
          <a:p>
            <a:pPr eaLnBrk="1" hangingPunct="1"/>
            <a:endParaRPr lang="en-US" altLang="x-none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</a:rPr>
              <a:t>fMR Adaptation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</a:rPr>
              <a:t>If you show a stimulus twice in a row, you get a reduced response the second time</a:t>
            </a:r>
          </a:p>
        </p:txBody>
      </p:sp>
      <p:sp>
        <p:nvSpPr>
          <p:cNvPr id="37891" name="Text Box 10"/>
          <p:cNvSpPr txBox="1">
            <a:spLocks noChangeArrowheads="1"/>
          </p:cNvSpPr>
          <p:nvPr/>
        </p:nvSpPr>
        <p:spPr bwMode="auto">
          <a:xfrm>
            <a:off x="3132138" y="4930775"/>
            <a:ext cx="5318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800">
                <a:solidFill>
                  <a:srgbClr val="FFFFFF"/>
                </a:solidFill>
                <a:sym typeface="Wingdings" charset="2"/>
              </a:rPr>
              <a:t></a:t>
            </a:r>
            <a:endParaRPr lang="en-US" altLang="x-none" sz="2800">
              <a:solidFill>
                <a:srgbClr val="FFFFFF"/>
              </a:solidFill>
            </a:endParaRPr>
          </a:p>
        </p:txBody>
      </p:sp>
      <p:sp>
        <p:nvSpPr>
          <p:cNvPr id="37892" name="Text Box 14"/>
          <p:cNvSpPr txBox="1">
            <a:spLocks noChangeArrowheads="1"/>
          </p:cNvSpPr>
          <p:nvPr/>
        </p:nvSpPr>
        <p:spPr bwMode="auto">
          <a:xfrm>
            <a:off x="395288" y="4641850"/>
            <a:ext cx="117633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800">
                <a:solidFill>
                  <a:srgbClr val="FFFF00"/>
                </a:solidFill>
              </a:rPr>
              <a:t>Repeated</a:t>
            </a:r>
          </a:p>
          <a:p>
            <a:pPr algn="ctr" eaLnBrk="1" hangingPunct="1"/>
            <a:r>
              <a:rPr lang="en-US" altLang="x-none" sz="1800">
                <a:solidFill>
                  <a:srgbClr val="FFFF00"/>
                </a:solidFill>
              </a:rPr>
              <a:t>Face</a:t>
            </a:r>
          </a:p>
          <a:p>
            <a:pPr algn="ctr" eaLnBrk="1" hangingPunct="1"/>
            <a:r>
              <a:rPr lang="en-US" altLang="x-none" sz="1800">
                <a:solidFill>
                  <a:srgbClr val="FFFF00"/>
                </a:solidFill>
              </a:rPr>
              <a:t>Trial</a:t>
            </a:r>
          </a:p>
        </p:txBody>
      </p:sp>
      <p:sp>
        <p:nvSpPr>
          <p:cNvPr id="37893" name="Text Box 13"/>
          <p:cNvSpPr txBox="1">
            <a:spLocks noChangeArrowheads="1"/>
          </p:cNvSpPr>
          <p:nvPr/>
        </p:nvSpPr>
        <p:spPr bwMode="auto">
          <a:xfrm>
            <a:off x="3162300" y="2987675"/>
            <a:ext cx="5318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800">
                <a:solidFill>
                  <a:srgbClr val="FFFFFF"/>
                </a:solidFill>
                <a:sym typeface="Wingdings" charset="2"/>
              </a:rPr>
              <a:t></a:t>
            </a:r>
            <a:endParaRPr lang="en-US" altLang="x-none" sz="2800">
              <a:solidFill>
                <a:srgbClr val="FFFFFF"/>
              </a:solidFill>
            </a:endParaRPr>
          </a:p>
        </p:txBody>
      </p:sp>
      <p:sp>
        <p:nvSpPr>
          <p:cNvPr id="37894" name="Text Box 15"/>
          <p:cNvSpPr txBox="1">
            <a:spLocks noChangeArrowheads="1"/>
          </p:cNvSpPr>
          <p:nvPr/>
        </p:nvSpPr>
        <p:spPr bwMode="auto">
          <a:xfrm>
            <a:off x="323850" y="2700338"/>
            <a:ext cx="1379538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800">
                <a:solidFill>
                  <a:srgbClr val="FF00FF"/>
                </a:solidFill>
              </a:rPr>
              <a:t>Unrepeated</a:t>
            </a:r>
          </a:p>
          <a:p>
            <a:pPr algn="ctr" eaLnBrk="1" hangingPunct="1"/>
            <a:r>
              <a:rPr lang="en-US" altLang="x-none" sz="1800">
                <a:solidFill>
                  <a:srgbClr val="FF00FF"/>
                </a:solidFill>
              </a:rPr>
              <a:t>Face</a:t>
            </a:r>
          </a:p>
          <a:p>
            <a:pPr algn="ctr" eaLnBrk="1" hangingPunct="1"/>
            <a:r>
              <a:rPr lang="en-US" altLang="x-none" sz="1800">
                <a:solidFill>
                  <a:srgbClr val="FF00FF"/>
                </a:solidFill>
              </a:rPr>
              <a:t>Trial</a:t>
            </a:r>
          </a:p>
        </p:txBody>
      </p:sp>
      <p:sp>
        <p:nvSpPr>
          <p:cNvPr id="37895" name="Line 16"/>
          <p:cNvSpPr>
            <a:spLocks noChangeShapeType="1"/>
          </p:cNvSpPr>
          <p:nvPr/>
        </p:nvSpPr>
        <p:spPr bwMode="auto">
          <a:xfrm>
            <a:off x="6443663" y="2843213"/>
            <a:ext cx="0" cy="22320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6" name="Line 17"/>
          <p:cNvSpPr>
            <a:spLocks noChangeShapeType="1"/>
          </p:cNvSpPr>
          <p:nvPr/>
        </p:nvSpPr>
        <p:spPr bwMode="auto">
          <a:xfrm rot="-5400000">
            <a:off x="7559676" y="3959225"/>
            <a:ext cx="0" cy="22320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7" name="Freeform 18"/>
          <p:cNvSpPr>
            <a:spLocks/>
          </p:cNvSpPr>
          <p:nvPr/>
        </p:nvSpPr>
        <p:spPr bwMode="auto">
          <a:xfrm>
            <a:off x="6586538" y="3132138"/>
            <a:ext cx="1944687" cy="1871662"/>
          </a:xfrm>
          <a:custGeom>
            <a:avLst/>
            <a:gdLst>
              <a:gd name="T0" fmla="*/ 0 w 1452"/>
              <a:gd name="T1" fmla="*/ 2147483647 h 1232"/>
              <a:gd name="T2" fmla="*/ 2147483647 w 1452"/>
              <a:gd name="T3" fmla="*/ 2147483647 h 1232"/>
              <a:gd name="T4" fmla="*/ 2147483647 w 1452"/>
              <a:gd name="T5" fmla="*/ 2147483647 h 1232"/>
              <a:gd name="T6" fmla="*/ 2147483647 w 1452"/>
              <a:gd name="T7" fmla="*/ 2147483647 h 1232"/>
              <a:gd name="T8" fmla="*/ 2147483647 w 1452"/>
              <a:gd name="T9" fmla="*/ 2147483647 h 12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52"/>
              <a:gd name="T16" fmla="*/ 0 h 1232"/>
              <a:gd name="T17" fmla="*/ 1452 w 1452"/>
              <a:gd name="T18" fmla="*/ 1232 h 12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52" h="1232">
                <a:moveTo>
                  <a:pt x="0" y="1232"/>
                </a:moveTo>
                <a:cubicBezTo>
                  <a:pt x="106" y="835"/>
                  <a:pt x="212" y="438"/>
                  <a:pt x="363" y="234"/>
                </a:cubicBezTo>
                <a:cubicBezTo>
                  <a:pt x="514" y="30"/>
                  <a:pt x="771" y="0"/>
                  <a:pt x="907" y="7"/>
                </a:cubicBezTo>
                <a:cubicBezTo>
                  <a:pt x="1043" y="14"/>
                  <a:pt x="1089" y="82"/>
                  <a:pt x="1180" y="279"/>
                </a:cubicBezTo>
                <a:cubicBezTo>
                  <a:pt x="1271" y="476"/>
                  <a:pt x="1361" y="831"/>
                  <a:pt x="1452" y="1187"/>
                </a:cubicBezTo>
              </a:path>
            </a:pathLst>
          </a:custGeom>
          <a:noFill/>
          <a:ln w="381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8" name="Freeform 19"/>
          <p:cNvSpPr>
            <a:spLocks/>
          </p:cNvSpPr>
          <p:nvPr/>
        </p:nvSpPr>
        <p:spPr bwMode="auto">
          <a:xfrm>
            <a:off x="6586538" y="3563938"/>
            <a:ext cx="1944687" cy="1439862"/>
          </a:xfrm>
          <a:custGeom>
            <a:avLst/>
            <a:gdLst>
              <a:gd name="T0" fmla="*/ 0 w 1452"/>
              <a:gd name="T1" fmla="*/ 2147483647 h 1232"/>
              <a:gd name="T2" fmla="*/ 2147483647 w 1452"/>
              <a:gd name="T3" fmla="*/ 2147483647 h 1232"/>
              <a:gd name="T4" fmla="*/ 2147483647 w 1452"/>
              <a:gd name="T5" fmla="*/ 2147483647 h 1232"/>
              <a:gd name="T6" fmla="*/ 2147483647 w 1452"/>
              <a:gd name="T7" fmla="*/ 2147483647 h 1232"/>
              <a:gd name="T8" fmla="*/ 2147483647 w 1452"/>
              <a:gd name="T9" fmla="*/ 2147483647 h 12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52"/>
              <a:gd name="T16" fmla="*/ 0 h 1232"/>
              <a:gd name="T17" fmla="*/ 1452 w 1452"/>
              <a:gd name="T18" fmla="*/ 1232 h 12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52" h="1232">
                <a:moveTo>
                  <a:pt x="0" y="1232"/>
                </a:moveTo>
                <a:cubicBezTo>
                  <a:pt x="106" y="835"/>
                  <a:pt x="212" y="438"/>
                  <a:pt x="363" y="234"/>
                </a:cubicBezTo>
                <a:cubicBezTo>
                  <a:pt x="514" y="30"/>
                  <a:pt x="771" y="0"/>
                  <a:pt x="907" y="7"/>
                </a:cubicBezTo>
                <a:cubicBezTo>
                  <a:pt x="1043" y="14"/>
                  <a:pt x="1089" y="82"/>
                  <a:pt x="1180" y="279"/>
                </a:cubicBezTo>
                <a:cubicBezTo>
                  <a:pt x="1271" y="476"/>
                  <a:pt x="1361" y="831"/>
                  <a:pt x="1452" y="1187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9" name="Text Box 20"/>
          <p:cNvSpPr txBox="1">
            <a:spLocks noChangeArrowheads="1"/>
          </p:cNvSpPr>
          <p:nvPr/>
        </p:nvSpPr>
        <p:spPr bwMode="auto">
          <a:xfrm>
            <a:off x="7235825" y="5148263"/>
            <a:ext cx="69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solidFill>
                  <a:srgbClr val="FFFFFF"/>
                </a:solidFill>
              </a:rPr>
              <a:t>Time</a:t>
            </a:r>
          </a:p>
        </p:txBody>
      </p:sp>
      <p:sp>
        <p:nvSpPr>
          <p:cNvPr id="37900" name="Text Box 21"/>
          <p:cNvSpPr txBox="1">
            <a:spLocks noChangeArrowheads="1"/>
          </p:cNvSpPr>
          <p:nvPr/>
        </p:nvSpPr>
        <p:spPr bwMode="auto">
          <a:xfrm>
            <a:off x="5435600" y="2124075"/>
            <a:ext cx="33988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800">
                <a:solidFill>
                  <a:srgbClr val="FFFFFF"/>
                </a:solidFill>
              </a:rPr>
              <a:t>Hypothetical Activity in</a:t>
            </a:r>
          </a:p>
          <a:p>
            <a:pPr algn="ctr" eaLnBrk="1" hangingPunct="1"/>
            <a:r>
              <a:rPr lang="en-US" altLang="x-none" sz="1800">
                <a:solidFill>
                  <a:srgbClr val="FFFFFF"/>
                </a:solidFill>
              </a:rPr>
              <a:t>Face-Selective Area (e.g., FFA)</a:t>
            </a:r>
          </a:p>
        </p:txBody>
      </p:sp>
      <p:sp>
        <p:nvSpPr>
          <p:cNvPr id="37901" name="Text Box 22"/>
          <p:cNvSpPr txBox="1">
            <a:spLocks noChangeArrowheads="1"/>
          </p:cNvSpPr>
          <p:nvPr/>
        </p:nvSpPr>
        <p:spPr bwMode="auto">
          <a:xfrm rot="-5400000">
            <a:off x="5434807" y="3636168"/>
            <a:ext cx="1174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solidFill>
                  <a:srgbClr val="FFFFFF"/>
                </a:solidFill>
              </a:rPr>
              <a:t>Activation</a:t>
            </a:r>
          </a:p>
        </p:txBody>
      </p:sp>
      <p:pic>
        <p:nvPicPr>
          <p:cNvPr id="37902" name="Picture 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590800"/>
            <a:ext cx="1254125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3" name="Picture 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5" y="2590800"/>
            <a:ext cx="1354138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4" name="Picture 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638" y="4495800"/>
            <a:ext cx="1255712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5" name="Picture 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495800"/>
            <a:ext cx="1254125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Title 3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584200"/>
          </a:xfrm>
        </p:spPr>
        <p:txBody>
          <a:bodyPr/>
          <a:lstStyle/>
          <a:p>
            <a:pPr eaLnBrk="1" hangingPunct="1"/>
            <a:r>
              <a:rPr lang="en-US" altLang="x-none"/>
              <a:t>Mental Chronometry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Mental chronometry</a:t>
            </a:r>
          </a:p>
        </p:txBody>
      </p:sp>
      <p:sp>
        <p:nvSpPr>
          <p:cNvPr id="142338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study of the timing of neural events</a:t>
            </a:r>
          </a:p>
          <a:p>
            <a:pPr eaLnBrk="1" hangingPunct="1"/>
            <a:r>
              <a:rPr lang="en-US" altLang="x-none"/>
              <a:t>long history in psychology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92075"/>
            <a:ext cx="7772400" cy="579438"/>
          </a:xfrm>
        </p:spPr>
        <p:txBody>
          <a:bodyPr/>
          <a:lstStyle/>
          <a:p>
            <a:pPr eaLnBrk="1" hangingPunct="1"/>
            <a:r>
              <a:rPr lang="en-US" altLang="x-none"/>
              <a:t>Variability of HRF Between Areas</a:t>
            </a:r>
            <a:endParaRPr lang="en-CA" altLang="x-none"/>
          </a:p>
        </p:txBody>
      </p:sp>
      <p:sp>
        <p:nvSpPr>
          <p:cNvPr id="144386" name="Text Box 3"/>
          <p:cNvSpPr txBox="1">
            <a:spLocks noChangeArrowheads="1"/>
          </p:cNvSpPr>
          <p:nvPr/>
        </p:nvSpPr>
        <p:spPr bwMode="auto">
          <a:xfrm>
            <a:off x="304800" y="685800"/>
            <a:ext cx="83820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000"/>
              <a:t>Possible caveat: HRF may also vary between </a:t>
            </a:r>
            <a:r>
              <a:rPr lang="en-US" altLang="x-none" sz="2000" i="1"/>
              <a:t>areas</a:t>
            </a:r>
            <a:r>
              <a:rPr lang="en-US" altLang="x-none" sz="2000"/>
              <a:t>, not just subjects</a:t>
            </a:r>
          </a:p>
          <a:p>
            <a:pPr lvl="1" eaLnBrk="1" hangingPunct="1">
              <a:buFontTx/>
              <a:buChar char="•"/>
            </a:pPr>
            <a:r>
              <a:rPr lang="en-US" altLang="x-none" sz="2000"/>
              <a:t> Buckner et al., 1996: </a:t>
            </a:r>
          </a:p>
          <a:p>
            <a:pPr lvl="2" eaLnBrk="1" hangingPunct="1">
              <a:buFontTx/>
              <a:buChar char="•"/>
            </a:pPr>
            <a:r>
              <a:rPr lang="en-US" altLang="x-none" sz="2000"/>
              <a:t> noted a delay of .5-1 sec between visual and prefrontal regions</a:t>
            </a:r>
          </a:p>
          <a:p>
            <a:pPr lvl="2" eaLnBrk="1" hangingPunct="1">
              <a:buFontTx/>
              <a:buChar char="•"/>
            </a:pPr>
            <a:r>
              <a:rPr lang="en-US" altLang="x-none" sz="2000"/>
              <a:t> vasculature difference?</a:t>
            </a:r>
          </a:p>
          <a:p>
            <a:pPr lvl="2" eaLnBrk="1" hangingPunct="1">
              <a:buFontTx/>
              <a:buChar char="•"/>
            </a:pPr>
            <a:r>
              <a:rPr lang="en-US" altLang="x-none" sz="2000"/>
              <a:t> processing latency?</a:t>
            </a:r>
          </a:p>
          <a:p>
            <a:pPr lvl="1" eaLnBrk="1" hangingPunct="1">
              <a:buFontTx/>
              <a:buChar char="•"/>
            </a:pPr>
            <a:r>
              <a:rPr lang="en-US" altLang="x-none" sz="2000"/>
              <a:t> Bug or feature? </a:t>
            </a:r>
          </a:p>
          <a:p>
            <a:pPr lvl="2" eaLnBrk="1" hangingPunct="1">
              <a:buFontTx/>
              <a:buChar char="•"/>
            </a:pPr>
            <a:r>
              <a:rPr lang="en-US" altLang="x-none" sz="2000"/>
              <a:t> Menon &amp; Kim – mental chronometry</a:t>
            </a:r>
            <a:endParaRPr lang="en-CA" altLang="x-none" sz="2000"/>
          </a:p>
        </p:txBody>
      </p:sp>
      <p:pic>
        <p:nvPicPr>
          <p:cNvPr id="144387" name="Picture 4" descr="latenc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141663"/>
            <a:ext cx="43211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8" name="Text Box 8"/>
          <p:cNvSpPr txBox="1">
            <a:spLocks noChangeArrowheads="1"/>
          </p:cNvSpPr>
          <p:nvPr/>
        </p:nvSpPr>
        <p:spPr bwMode="auto">
          <a:xfrm>
            <a:off x="3570288" y="6308725"/>
            <a:ext cx="19923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95300" indent="-4953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i="1"/>
              <a:t>Buckner et al., 1996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Latency and Width</a:t>
            </a:r>
          </a:p>
        </p:txBody>
      </p:sp>
      <p:pic>
        <p:nvPicPr>
          <p:cNvPr id="1464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946150"/>
            <a:ext cx="8424863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5" name="Text Box 5"/>
          <p:cNvSpPr txBox="1">
            <a:spLocks noChangeArrowheads="1"/>
          </p:cNvSpPr>
          <p:nvPr/>
        </p:nvSpPr>
        <p:spPr bwMode="auto">
          <a:xfrm>
            <a:off x="3276600" y="6092825"/>
            <a:ext cx="25447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95300" indent="-4953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i="1"/>
              <a:t>Menon &amp; Kim, 1999, TICS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Mental Chronometry</a:t>
            </a:r>
          </a:p>
        </p:txBody>
      </p:sp>
      <p:pic>
        <p:nvPicPr>
          <p:cNvPr id="14848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9" b="15247"/>
          <a:stretch>
            <a:fillRect/>
          </a:stretch>
        </p:blipFill>
        <p:spPr bwMode="auto">
          <a:xfrm>
            <a:off x="2411413" y="762000"/>
            <a:ext cx="4321175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124200"/>
            <a:ext cx="39116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124200"/>
            <a:ext cx="3889375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5" name="Text Box 6"/>
          <p:cNvSpPr txBox="1">
            <a:spLocks noChangeArrowheads="1"/>
          </p:cNvSpPr>
          <p:nvPr/>
        </p:nvSpPr>
        <p:spPr bwMode="auto">
          <a:xfrm>
            <a:off x="2663825" y="6248400"/>
            <a:ext cx="38893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95300" indent="-4953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i="1"/>
              <a:t>Data: Richter et al., 1997, NeuroReport</a:t>
            </a:r>
          </a:p>
          <a:p>
            <a:pPr eaLnBrk="1" hangingPunct="1"/>
            <a:r>
              <a:rPr lang="en-US" altLang="x-none" sz="1600" i="1"/>
              <a:t>Figures: Huettel, Song &amp; McCarthy, 2004</a:t>
            </a:r>
          </a:p>
        </p:txBody>
      </p:sp>
      <p:sp>
        <p:nvSpPr>
          <p:cNvPr id="148486" name="Text Box 7"/>
          <p:cNvSpPr txBox="1">
            <a:spLocks noChangeArrowheads="1"/>
          </p:cNvSpPr>
          <p:nvPr/>
        </p:nvSpPr>
        <p:spPr bwMode="auto">
          <a:xfrm>
            <a:off x="1239838" y="3125788"/>
            <a:ext cx="23526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95300" indent="-4953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>
                <a:solidFill>
                  <a:srgbClr val="000000"/>
                </a:solidFill>
              </a:rPr>
              <a:t>Superior Parietal Cortex</a:t>
            </a:r>
          </a:p>
        </p:txBody>
      </p:sp>
      <p:sp>
        <p:nvSpPr>
          <p:cNvPr id="148487" name="Text Box 8"/>
          <p:cNvSpPr txBox="1">
            <a:spLocks noChangeArrowheads="1"/>
          </p:cNvSpPr>
          <p:nvPr/>
        </p:nvSpPr>
        <p:spPr bwMode="auto">
          <a:xfrm>
            <a:off x="5651500" y="3124200"/>
            <a:ext cx="23526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95300" indent="-4953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>
                <a:solidFill>
                  <a:srgbClr val="000000"/>
                </a:solidFill>
              </a:rPr>
              <a:t>Superior Parietal Cortex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349500"/>
            <a:ext cx="14224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Mental Chronometry</a:t>
            </a:r>
          </a:p>
        </p:txBody>
      </p:sp>
      <p:pic>
        <p:nvPicPr>
          <p:cNvPr id="150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149725"/>
            <a:ext cx="3455987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908050"/>
            <a:ext cx="4392612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3" name="Text Box 5"/>
          <p:cNvSpPr txBox="1">
            <a:spLocks noChangeArrowheads="1"/>
          </p:cNvSpPr>
          <p:nvPr/>
        </p:nvSpPr>
        <p:spPr bwMode="auto">
          <a:xfrm>
            <a:off x="4800600" y="4581525"/>
            <a:ext cx="37766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600" i="1"/>
              <a:t>Menon, Luknowsky &amp; Gati, 1998, PNAS</a:t>
            </a:r>
          </a:p>
        </p:txBody>
      </p:sp>
      <p:sp>
        <p:nvSpPr>
          <p:cNvPr id="150534" name="AutoShape 6" descr="Large checker board"/>
          <p:cNvSpPr>
            <a:spLocks noChangeArrowheads="1"/>
          </p:cNvSpPr>
          <p:nvPr/>
        </p:nvSpPr>
        <p:spPr bwMode="auto">
          <a:xfrm rot="-5400000">
            <a:off x="179388" y="836613"/>
            <a:ext cx="1223962" cy="12239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1599 w 21600"/>
              <a:gd name="T13" fmla="*/ 0 h 21600"/>
              <a:gd name="T14" fmla="*/ 1 w 21600"/>
              <a:gd name="T15" fmla="*/ 1078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906" y="10786"/>
                </a:moveTo>
                <a:cubicBezTo>
                  <a:pt x="11906" y="10790"/>
                  <a:pt x="11907" y="10795"/>
                  <a:pt x="11907" y="10800"/>
                </a:cubicBezTo>
                <a:cubicBezTo>
                  <a:pt x="11907" y="11411"/>
                  <a:pt x="11411" y="11907"/>
                  <a:pt x="10800" y="11907"/>
                </a:cubicBezTo>
                <a:cubicBezTo>
                  <a:pt x="10188" y="11907"/>
                  <a:pt x="9693" y="11411"/>
                  <a:pt x="9693" y="10800"/>
                </a:cubicBezTo>
                <a:cubicBezTo>
                  <a:pt x="9692" y="10795"/>
                  <a:pt x="9693" y="10790"/>
                  <a:pt x="9693" y="10786"/>
                </a:cubicBezTo>
                <a:lnTo>
                  <a:pt x="0" y="10663"/>
                </a:lnTo>
                <a:cubicBezTo>
                  <a:pt x="0" y="10708"/>
                  <a:pt x="-1" y="10754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10754"/>
                  <a:pt x="21599" y="10708"/>
                  <a:pt x="21599" y="10663"/>
                </a:cubicBezTo>
                <a:lnTo>
                  <a:pt x="11906" y="10786"/>
                </a:lnTo>
                <a:close/>
              </a:path>
            </a:pathLst>
          </a:custGeom>
          <a:pattFill prst="lgCheck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0535" name="AutoShape 7" descr="Large checker board"/>
          <p:cNvSpPr>
            <a:spLocks noChangeArrowheads="1"/>
          </p:cNvSpPr>
          <p:nvPr/>
        </p:nvSpPr>
        <p:spPr bwMode="auto">
          <a:xfrm rot="5400000" flipH="1">
            <a:off x="2700338" y="836613"/>
            <a:ext cx="1223962" cy="12239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1599 w 21600"/>
              <a:gd name="T13" fmla="*/ 0 h 21600"/>
              <a:gd name="T14" fmla="*/ 1 w 21600"/>
              <a:gd name="T15" fmla="*/ 1078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906" y="10786"/>
                </a:moveTo>
                <a:cubicBezTo>
                  <a:pt x="11906" y="10790"/>
                  <a:pt x="11907" y="10795"/>
                  <a:pt x="11907" y="10800"/>
                </a:cubicBezTo>
                <a:cubicBezTo>
                  <a:pt x="11907" y="11411"/>
                  <a:pt x="11411" y="11907"/>
                  <a:pt x="10800" y="11907"/>
                </a:cubicBezTo>
                <a:cubicBezTo>
                  <a:pt x="10188" y="11907"/>
                  <a:pt x="9693" y="11411"/>
                  <a:pt x="9693" y="10800"/>
                </a:cubicBezTo>
                <a:cubicBezTo>
                  <a:pt x="9692" y="10795"/>
                  <a:pt x="9693" y="10790"/>
                  <a:pt x="9693" y="10786"/>
                </a:cubicBezTo>
                <a:lnTo>
                  <a:pt x="0" y="10663"/>
                </a:lnTo>
                <a:cubicBezTo>
                  <a:pt x="0" y="10708"/>
                  <a:pt x="-1" y="10754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10754"/>
                  <a:pt x="21599" y="10708"/>
                  <a:pt x="21599" y="10663"/>
                </a:cubicBezTo>
                <a:lnTo>
                  <a:pt x="11906" y="10786"/>
                </a:lnTo>
                <a:close/>
              </a:path>
            </a:pathLst>
          </a:custGeom>
          <a:pattFill prst="lgCheck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0536" name="AutoShape 15"/>
          <p:cNvSpPr>
            <a:spLocks noChangeArrowheads="1"/>
          </p:cNvSpPr>
          <p:nvPr/>
        </p:nvSpPr>
        <p:spPr bwMode="auto">
          <a:xfrm flipH="1">
            <a:off x="684213" y="3500438"/>
            <a:ext cx="287337" cy="360362"/>
          </a:xfrm>
          <a:prstGeom prst="irregularSeal1">
            <a:avLst/>
          </a:prstGeom>
          <a:solidFill>
            <a:srgbClr val="FF66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800"/>
          </a:p>
        </p:txBody>
      </p:sp>
      <p:sp>
        <p:nvSpPr>
          <p:cNvPr id="150537" name="Oval 16"/>
          <p:cNvSpPr>
            <a:spLocks noChangeAspect="1" noChangeArrowheads="1"/>
          </p:cNvSpPr>
          <p:nvPr/>
        </p:nvSpPr>
        <p:spPr bwMode="auto">
          <a:xfrm>
            <a:off x="744538" y="1363663"/>
            <a:ext cx="144462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800"/>
          </a:p>
        </p:txBody>
      </p:sp>
      <p:sp>
        <p:nvSpPr>
          <p:cNvPr id="150538" name="Oval 17"/>
          <p:cNvSpPr>
            <a:spLocks noChangeAspect="1" noChangeArrowheads="1"/>
          </p:cNvSpPr>
          <p:nvPr/>
        </p:nvSpPr>
        <p:spPr bwMode="auto">
          <a:xfrm>
            <a:off x="3225800" y="1373188"/>
            <a:ext cx="144463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800"/>
          </a:p>
        </p:txBody>
      </p:sp>
      <p:sp>
        <p:nvSpPr>
          <p:cNvPr id="150539" name="Line 18"/>
          <p:cNvSpPr>
            <a:spLocks noChangeShapeType="1"/>
          </p:cNvSpPr>
          <p:nvPr/>
        </p:nvSpPr>
        <p:spPr bwMode="auto">
          <a:xfrm>
            <a:off x="1795463" y="1484313"/>
            <a:ext cx="6477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0540" name="Line 19"/>
          <p:cNvSpPr>
            <a:spLocks noChangeShapeType="1"/>
          </p:cNvSpPr>
          <p:nvPr/>
        </p:nvSpPr>
        <p:spPr bwMode="auto">
          <a:xfrm>
            <a:off x="1795463" y="3213100"/>
            <a:ext cx="6477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0541" name="Text Box 20"/>
          <p:cNvSpPr txBox="1">
            <a:spLocks noChangeArrowheads="1"/>
          </p:cNvSpPr>
          <p:nvPr/>
        </p:nvSpPr>
        <p:spPr bwMode="auto">
          <a:xfrm>
            <a:off x="1711325" y="979488"/>
            <a:ext cx="815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/>
              <a:t>Vary ISI</a:t>
            </a:r>
          </a:p>
        </p:txBody>
      </p:sp>
      <p:sp>
        <p:nvSpPr>
          <p:cNvPr id="150542" name="Text Box 21"/>
          <p:cNvSpPr txBox="1">
            <a:spLocks noChangeArrowheads="1"/>
          </p:cNvSpPr>
          <p:nvPr/>
        </p:nvSpPr>
        <p:spPr bwMode="auto">
          <a:xfrm>
            <a:off x="1681163" y="2276475"/>
            <a:ext cx="8763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400"/>
              <a:t>Measure</a:t>
            </a:r>
          </a:p>
          <a:p>
            <a:pPr algn="ctr" eaLnBrk="1" hangingPunct="1"/>
            <a:r>
              <a:rPr lang="en-US" altLang="x-none" sz="1400"/>
              <a:t>Latency</a:t>
            </a:r>
          </a:p>
          <a:p>
            <a:pPr algn="ctr" eaLnBrk="1" hangingPunct="1"/>
            <a:r>
              <a:rPr lang="en-US" altLang="x-none" sz="1400"/>
              <a:t>Diff</a:t>
            </a:r>
          </a:p>
        </p:txBody>
      </p:sp>
      <p:pic>
        <p:nvPicPr>
          <p:cNvPr id="150543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338" y="2362200"/>
            <a:ext cx="14224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44" name="AutoShape 24"/>
          <p:cNvSpPr>
            <a:spLocks noChangeArrowheads="1"/>
          </p:cNvSpPr>
          <p:nvPr/>
        </p:nvSpPr>
        <p:spPr bwMode="auto">
          <a:xfrm flipH="1">
            <a:off x="3276600" y="3500438"/>
            <a:ext cx="287338" cy="360362"/>
          </a:xfrm>
          <a:prstGeom prst="irregularSeal1">
            <a:avLst/>
          </a:prstGeom>
          <a:solidFill>
            <a:srgbClr val="FF66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8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Challenges</a:t>
            </a:r>
          </a:p>
        </p:txBody>
      </p:sp>
      <p:sp>
        <p:nvSpPr>
          <p:cNvPr id="152578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Works best with stimuli that have strong differences in timing (on the order of seconds)</a:t>
            </a:r>
          </a:p>
          <a:p>
            <a:pPr eaLnBrk="1" hangingPunct="1"/>
            <a:r>
              <a:rPr lang="en-US" altLang="x-none"/>
              <a:t>It can be really challenging to reliably quantify the latency in noisy signals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Title 3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584200"/>
          </a:xfrm>
        </p:spPr>
        <p:txBody>
          <a:bodyPr/>
          <a:lstStyle/>
          <a:p>
            <a:pPr eaLnBrk="1" hangingPunct="1"/>
            <a:r>
              <a:rPr lang="en-US" altLang="x-none"/>
              <a:t>Data-Driven Approaches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92075"/>
            <a:ext cx="8283575" cy="579438"/>
          </a:xfrm>
        </p:spPr>
        <p:txBody>
          <a:bodyPr/>
          <a:lstStyle/>
          <a:p>
            <a:pPr eaLnBrk="1" hangingPunct="1"/>
            <a:r>
              <a:rPr lang="en-US" altLang="x-none"/>
              <a:t>Hypothesis- vs. Data-Driven Approaches</a:t>
            </a:r>
            <a:endParaRPr lang="en-CA" altLang="x-none"/>
          </a:p>
        </p:txBody>
      </p:sp>
      <p:sp>
        <p:nvSpPr>
          <p:cNvPr id="156674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8915400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800">
                <a:solidFill>
                  <a:schemeClr val="tx2"/>
                </a:solidFill>
              </a:rPr>
              <a:t>Hypothesis-driven</a:t>
            </a:r>
          </a:p>
          <a:p>
            <a:pPr eaLnBrk="1" hangingPunct="1"/>
            <a:r>
              <a:rPr lang="en-US" altLang="x-none" sz="2000"/>
              <a:t>Examples: </a:t>
            </a:r>
            <a:r>
              <a:rPr lang="en-US" altLang="x-none" sz="2000">
                <a:solidFill>
                  <a:srgbClr val="66FFFF"/>
                </a:solidFill>
              </a:rPr>
              <a:t>t-tests</a:t>
            </a:r>
            <a:r>
              <a:rPr lang="en-US" altLang="x-none" sz="2000"/>
              <a:t>, </a:t>
            </a:r>
            <a:r>
              <a:rPr lang="en-US" altLang="x-none" sz="2000">
                <a:solidFill>
                  <a:srgbClr val="66FFFF"/>
                </a:solidFill>
              </a:rPr>
              <a:t>correlations</a:t>
            </a:r>
            <a:r>
              <a:rPr lang="en-US" altLang="x-none" sz="2000"/>
              <a:t>, </a:t>
            </a:r>
            <a:r>
              <a:rPr lang="en-US" altLang="x-none" sz="2000">
                <a:solidFill>
                  <a:srgbClr val="66FFFF"/>
                </a:solidFill>
              </a:rPr>
              <a:t>general linear model (GLM)</a:t>
            </a:r>
          </a:p>
          <a:p>
            <a:pPr eaLnBrk="1" hangingPunct="1"/>
            <a:endParaRPr lang="en-US" altLang="x-none" sz="2000"/>
          </a:p>
          <a:p>
            <a:pPr eaLnBrk="1" hangingPunct="1">
              <a:buFontTx/>
              <a:buChar char="•"/>
            </a:pPr>
            <a:r>
              <a:rPr lang="en-US" altLang="x-none" sz="2000"/>
              <a:t> a priori model of activation is suggested</a:t>
            </a:r>
          </a:p>
          <a:p>
            <a:pPr eaLnBrk="1" hangingPunct="1">
              <a:buFontTx/>
              <a:buChar char="•"/>
            </a:pPr>
            <a:r>
              <a:rPr lang="en-US" altLang="x-none" sz="2000"/>
              <a:t> data is checked to see how closely it matches components of the model</a:t>
            </a:r>
          </a:p>
          <a:p>
            <a:pPr eaLnBrk="1" hangingPunct="1">
              <a:buFontTx/>
              <a:buChar char="•"/>
            </a:pPr>
            <a:r>
              <a:rPr lang="en-US" altLang="x-none" sz="2000"/>
              <a:t> most commonly used approach</a:t>
            </a:r>
          </a:p>
          <a:p>
            <a:pPr eaLnBrk="1" hangingPunct="1"/>
            <a:endParaRPr lang="en-US" altLang="x-none" sz="2000"/>
          </a:p>
          <a:p>
            <a:pPr eaLnBrk="1" hangingPunct="1"/>
            <a:r>
              <a:rPr lang="en-US" altLang="x-none" sz="2800">
                <a:solidFill>
                  <a:schemeClr val="tx2"/>
                </a:solidFill>
              </a:rPr>
              <a:t>Data-driven</a:t>
            </a:r>
          </a:p>
          <a:p>
            <a:pPr eaLnBrk="1" hangingPunct="1"/>
            <a:r>
              <a:rPr lang="en-US" altLang="x-none" sz="2000"/>
              <a:t>Example: </a:t>
            </a:r>
            <a:r>
              <a:rPr lang="en-US" altLang="x-none" sz="2000">
                <a:solidFill>
                  <a:srgbClr val="66FFFF"/>
                </a:solidFill>
              </a:rPr>
              <a:t>Independent Component Analysis (ICA)</a:t>
            </a:r>
          </a:p>
          <a:p>
            <a:pPr eaLnBrk="1" hangingPunct="1">
              <a:buFontTx/>
              <a:buChar char="•"/>
            </a:pPr>
            <a:endParaRPr lang="en-US" altLang="x-none" sz="2000">
              <a:solidFill>
                <a:srgbClr val="66FFFF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altLang="x-none" sz="2000"/>
              <a:t> blindly separates a set of statistically independent signals from a set of mixed signals</a:t>
            </a:r>
          </a:p>
          <a:p>
            <a:pPr eaLnBrk="1" hangingPunct="1">
              <a:buFontTx/>
              <a:buChar char="•"/>
            </a:pPr>
            <a:r>
              <a:rPr lang="en-US" altLang="x-none" sz="2000"/>
              <a:t> no prior hypotheses are necessary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4"/>
            <a:ext cx="8229600" cy="1399032"/>
          </a:xfrm>
        </p:spPr>
        <p:txBody>
          <a:bodyPr/>
          <a:lstStyle/>
          <a:p>
            <a:r>
              <a:rPr lang="en-US" dirty="0" smtClean="0"/>
              <a:t>ICA example</a:t>
            </a:r>
            <a:endParaRPr lang="en-US" dirty="0"/>
          </a:p>
        </p:txBody>
      </p:sp>
      <p:grpSp>
        <p:nvGrpSpPr>
          <p:cNvPr id="2" name="Group 77"/>
          <p:cNvGrpSpPr/>
          <p:nvPr/>
        </p:nvGrpSpPr>
        <p:grpSpPr>
          <a:xfrm>
            <a:off x="1447800" y="1828800"/>
            <a:ext cx="5562600" cy="3886200"/>
            <a:chOff x="1447800" y="1828800"/>
            <a:chExt cx="5562600" cy="38862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364" t="2941" b="53922"/>
            <a:stretch>
              <a:fillRect/>
            </a:stretch>
          </p:blipFill>
          <p:spPr>
            <a:xfrm>
              <a:off x="1447800" y="1828800"/>
              <a:ext cx="1215736" cy="6858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364" t="2941" b="53922"/>
            <a:stretch>
              <a:fillRect/>
            </a:stretch>
          </p:blipFill>
          <p:spPr>
            <a:xfrm>
              <a:off x="1447800" y="5029200"/>
              <a:ext cx="1215736" cy="6858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364" t="2941" b="53922"/>
            <a:stretch>
              <a:fillRect/>
            </a:stretch>
          </p:blipFill>
          <p:spPr>
            <a:xfrm>
              <a:off x="5794664" y="1828800"/>
              <a:ext cx="1215736" cy="6858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364" t="2941" b="53922"/>
            <a:stretch>
              <a:fillRect/>
            </a:stretch>
          </p:blipFill>
          <p:spPr>
            <a:xfrm>
              <a:off x="5794664" y="5029200"/>
              <a:ext cx="1215736" cy="685800"/>
            </a:xfrm>
            <a:prstGeom prst="rect">
              <a:avLst/>
            </a:prstGeom>
          </p:spPr>
        </p:pic>
      </p:grpSp>
      <p:grpSp>
        <p:nvGrpSpPr>
          <p:cNvPr id="3" name="Group 78"/>
          <p:cNvGrpSpPr/>
          <p:nvPr/>
        </p:nvGrpSpPr>
        <p:grpSpPr>
          <a:xfrm>
            <a:off x="1752600" y="1676400"/>
            <a:ext cx="5088082" cy="4343400"/>
            <a:chOff x="1752600" y="1676400"/>
            <a:chExt cx="5088082" cy="43434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52600" y="3276600"/>
              <a:ext cx="665018" cy="9144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886200" y="1676400"/>
              <a:ext cx="665018" cy="9144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906982" y="5105400"/>
              <a:ext cx="665018" cy="9144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175664" y="3276600"/>
              <a:ext cx="665018" cy="914400"/>
            </a:xfrm>
            <a:prstGeom prst="rect">
              <a:avLst/>
            </a:prstGeom>
          </p:spPr>
        </p:pic>
      </p:grpSp>
      <p:cxnSp>
        <p:nvCxnSpPr>
          <p:cNvPr id="23" name="Straight Arrow Connector 22"/>
          <p:cNvCxnSpPr>
            <a:stCxn id="13" idx="2"/>
            <a:endCxn id="15" idx="0"/>
          </p:cNvCxnSpPr>
          <p:nvPr/>
        </p:nvCxnSpPr>
        <p:spPr>
          <a:xfrm rot="16200000" flipH="1">
            <a:off x="1689388" y="2880879"/>
            <a:ext cx="762000" cy="29441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" idx="2"/>
            <a:endCxn id="15" idx="3"/>
          </p:cNvCxnSpPr>
          <p:nvPr/>
        </p:nvCxnSpPr>
        <p:spPr>
          <a:xfrm rot="5400000">
            <a:off x="3800475" y="1131743"/>
            <a:ext cx="1219200" cy="398491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8" idx="0"/>
            <a:endCxn id="20" idx="3"/>
          </p:cNvCxnSpPr>
          <p:nvPr/>
        </p:nvCxnSpPr>
        <p:spPr>
          <a:xfrm rot="16200000" flipH="1" flipV="1">
            <a:off x="5220566" y="4380634"/>
            <a:ext cx="533400" cy="18305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6" idx="0"/>
            <a:endCxn id="15" idx="2"/>
          </p:cNvCxnSpPr>
          <p:nvPr/>
        </p:nvCxnSpPr>
        <p:spPr>
          <a:xfrm rot="5400000" flipH="1" flipV="1">
            <a:off x="1651288" y="4595380"/>
            <a:ext cx="838200" cy="29441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8" idx="0"/>
            <a:endCxn id="19" idx="2"/>
          </p:cNvCxnSpPr>
          <p:nvPr/>
        </p:nvCxnSpPr>
        <p:spPr>
          <a:xfrm rot="16200000" flipV="1">
            <a:off x="4091421" y="2718088"/>
            <a:ext cx="2438400" cy="21838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8" idx="0"/>
          </p:cNvCxnSpPr>
          <p:nvPr/>
        </p:nvCxnSpPr>
        <p:spPr>
          <a:xfrm rot="5400000" flipH="1" flipV="1">
            <a:off x="6058770" y="4610972"/>
            <a:ext cx="761991" cy="744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8" idx="0"/>
            <a:endCxn id="15" idx="3"/>
          </p:cNvCxnSpPr>
          <p:nvPr/>
        </p:nvCxnSpPr>
        <p:spPr>
          <a:xfrm rot="16200000" flipV="1">
            <a:off x="3762375" y="2389043"/>
            <a:ext cx="1295400" cy="39849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endCxn id="19" idx="1"/>
          </p:cNvCxnSpPr>
          <p:nvPr/>
        </p:nvCxnSpPr>
        <p:spPr>
          <a:xfrm flipV="1">
            <a:off x="2057400" y="2133600"/>
            <a:ext cx="1828800" cy="381001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endCxn id="21" idx="1"/>
          </p:cNvCxnSpPr>
          <p:nvPr/>
        </p:nvCxnSpPr>
        <p:spPr>
          <a:xfrm>
            <a:off x="2057400" y="2514601"/>
            <a:ext cx="4118264" cy="121919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endCxn id="20" idx="0"/>
          </p:cNvCxnSpPr>
          <p:nvPr/>
        </p:nvCxnSpPr>
        <p:spPr>
          <a:xfrm rot="16200000" flipH="1">
            <a:off x="1853046" y="2718954"/>
            <a:ext cx="2590799" cy="2182091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17" idx="2"/>
            <a:endCxn id="20" idx="0"/>
          </p:cNvCxnSpPr>
          <p:nvPr/>
        </p:nvCxnSpPr>
        <p:spPr>
          <a:xfrm rot="5400000">
            <a:off x="4025612" y="2728480"/>
            <a:ext cx="2590800" cy="216304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endCxn id="21" idx="0"/>
          </p:cNvCxnSpPr>
          <p:nvPr/>
        </p:nvCxnSpPr>
        <p:spPr>
          <a:xfrm rot="16200000" flipH="1">
            <a:off x="6088208" y="2856634"/>
            <a:ext cx="761999" cy="7793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endCxn id="19" idx="3"/>
          </p:cNvCxnSpPr>
          <p:nvPr/>
        </p:nvCxnSpPr>
        <p:spPr>
          <a:xfrm rot="10800000">
            <a:off x="4551219" y="2133600"/>
            <a:ext cx="1849583" cy="3810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19" idx="2"/>
          </p:cNvCxnSpPr>
          <p:nvPr/>
        </p:nvCxnSpPr>
        <p:spPr>
          <a:xfrm rot="5400000" flipH="1" flipV="1">
            <a:off x="1918854" y="2729346"/>
            <a:ext cx="2438400" cy="2161309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16" idx="0"/>
            <a:endCxn id="21" idx="1"/>
          </p:cNvCxnSpPr>
          <p:nvPr/>
        </p:nvCxnSpPr>
        <p:spPr>
          <a:xfrm rot="5400000" flipH="1" flipV="1">
            <a:off x="3467966" y="2321502"/>
            <a:ext cx="1295400" cy="4119996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endCxn id="20" idx="1"/>
          </p:cNvCxnSpPr>
          <p:nvPr/>
        </p:nvCxnSpPr>
        <p:spPr>
          <a:xfrm>
            <a:off x="2057400" y="5029200"/>
            <a:ext cx="1849582" cy="533400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3657600" y="1676400"/>
            <a:ext cx="1066800" cy="990600"/>
          </a:xfrm>
          <a:prstGeom prst="ellipse">
            <a:avLst/>
          </a:prstGeom>
          <a:noFill/>
          <a:ln w="44450" cap="flat" cmpd="sng" algn="ctr">
            <a:solidFill>
              <a:schemeClr val="accent1">
                <a:satMod val="12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524000" y="3276600"/>
            <a:ext cx="1066800" cy="990600"/>
          </a:xfrm>
          <a:prstGeom prst="ellipse">
            <a:avLst/>
          </a:prstGeom>
          <a:noFill/>
          <a:ln w="44450" cap="flat" cmpd="sng" algn="ctr">
            <a:solidFill>
              <a:schemeClr val="accent1">
                <a:satMod val="12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657600" y="5029200"/>
            <a:ext cx="1066800" cy="990600"/>
          </a:xfrm>
          <a:prstGeom prst="ellipse">
            <a:avLst/>
          </a:prstGeom>
          <a:noFill/>
          <a:ln w="44450" cap="flat" cmpd="sng" algn="ctr">
            <a:solidFill>
              <a:schemeClr val="accent1">
                <a:satMod val="12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943600" y="3276600"/>
            <a:ext cx="1066800" cy="990600"/>
          </a:xfrm>
          <a:prstGeom prst="ellipse">
            <a:avLst/>
          </a:prstGeom>
          <a:noFill/>
          <a:ln w="44450" cap="flat" cmpd="sng" algn="ctr">
            <a:solidFill>
              <a:schemeClr val="accent1">
                <a:satMod val="12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447800" y="5029200"/>
            <a:ext cx="1219200" cy="685800"/>
          </a:xfrm>
          <a:prstGeom prst="rect">
            <a:avLst/>
          </a:prstGeom>
          <a:noFill/>
          <a:ln w="317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447800" y="1828800"/>
            <a:ext cx="1219200" cy="685800"/>
          </a:xfrm>
          <a:prstGeom prst="rect">
            <a:avLst/>
          </a:prstGeom>
          <a:noFill/>
          <a:ln w="317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791200" y="1828800"/>
            <a:ext cx="1219200" cy="685800"/>
          </a:xfrm>
          <a:prstGeom prst="rect">
            <a:avLst/>
          </a:prstGeom>
          <a:noFill/>
          <a:ln w="317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5791200" y="5029200"/>
            <a:ext cx="1219200" cy="685800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35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38600" y="6019800"/>
            <a:ext cx="381000" cy="381000"/>
          </a:xfrm>
          <a:prstGeom prst="rect">
            <a:avLst/>
          </a:prstGeom>
          <a:noFill/>
        </p:spPr>
      </p:pic>
      <p:pic>
        <p:nvPicPr>
          <p:cNvPr id="42" name="Picture 36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119958" y="3571876"/>
            <a:ext cx="381000" cy="381000"/>
          </a:xfrm>
          <a:prstGeom prst="rect">
            <a:avLst/>
          </a:prstGeom>
          <a:noFill/>
        </p:spPr>
      </p:pic>
      <p:pic>
        <p:nvPicPr>
          <p:cNvPr id="43" name="Picture 37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42976" y="3500438"/>
            <a:ext cx="381000" cy="381000"/>
          </a:xfrm>
          <a:prstGeom prst="rect">
            <a:avLst/>
          </a:prstGeom>
          <a:noFill/>
        </p:spPr>
      </p:pic>
      <p:pic>
        <p:nvPicPr>
          <p:cNvPr id="44" name="Picture 38">
            <a:hlinkClick r:id="" action="ppaction://media"/>
          </p:cNvPr>
          <p:cNvPicPr>
            <a:picLocks noRot="1"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38600" y="1295400"/>
            <a:ext cx="381000" cy="381000"/>
          </a:xfrm>
          <a:prstGeom prst="rect">
            <a:avLst/>
          </a:prstGeom>
          <a:noFill/>
        </p:spPr>
      </p:pic>
      <p:sp>
        <p:nvSpPr>
          <p:cNvPr id="45" name="Text Box 49"/>
          <p:cNvSpPr txBox="1">
            <a:spLocks noChangeArrowheads="1"/>
          </p:cNvSpPr>
          <p:nvPr/>
        </p:nvSpPr>
        <p:spPr bwMode="auto">
          <a:xfrm>
            <a:off x="212725" y="6465888"/>
            <a:ext cx="543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i="1"/>
              <a:t>Thanks to Matt Hutchison for providing this great example!</a:t>
            </a:r>
          </a:p>
        </p:txBody>
      </p:sp>
    </p:spTree>
    <p:extLst>
      <p:ext uri="{BB962C8B-B14F-4D97-AF65-F5344CB8AC3E}">
        <p14:creationId xmlns:p14="http://schemas.microsoft.com/office/powerpoint/2010/main" val="212210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50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500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500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6" dur="500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>
                <p:cTn id="15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>
                <p:cTn id="1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>
                <p:cTn id="15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>
                <p:cTn id="16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AutoShape 96"/>
          <p:cNvSpPr>
            <a:spLocks/>
          </p:cNvSpPr>
          <p:nvPr/>
        </p:nvSpPr>
        <p:spPr bwMode="auto">
          <a:xfrm rot="5400000">
            <a:off x="2995613" y="1676400"/>
            <a:ext cx="190500" cy="3609975"/>
          </a:xfrm>
          <a:prstGeom prst="rightBrace">
            <a:avLst>
              <a:gd name="adj1" fmla="val 157917"/>
              <a:gd name="adj2" fmla="val 50000"/>
            </a:avLst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800">
              <a:solidFill>
                <a:srgbClr val="000000"/>
              </a:solidFill>
            </a:endParaRPr>
          </a:p>
        </p:txBody>
      </p:sp>
      <p:sp>
        <p:nvSpPr>
          <p:cNvPr id="39938" name="Text Box 97"/>
          <p:cNvSpPr txBox="1">
            <a:spLocks noChangeArrowheads="1"/>
          </p:cNvSpPr>
          <p:nvPr/>
        </p:nvSpPr>
        <p:spPr bwMode="auto">
          <a:xfrm>
            <a:off x="2314575" y="3597275"/>
            <a:ext cx="1584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600" i="1">
                <a:solidFill>
                  <a:srgbClr val="FFFFFF"/>
                </a:solidFill>
              </a:rPr>
              <a:t>500-1000 msec</a:t>
            </a:r>
          </a:p>
        </p:txBody>
      </p:sp>
      <p:sp>
        <p:nvSpPr>
          <p:cNvPr id="39939" name="Rectangle 98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579438"/>
          </a:xfrm>
        </p:spPr>
        <p:txBody>
          <a:bodyPr/>
          <a:lstStyle/>
          <a:p>
            <a:pPr defTabSz="923925" eaLnBrk="1" hangingPunct="1"/>
            <a:r>
              <a:rPr lang="en-US" altLang="x-none">
                <a:ea typeface="ＭＳ Ｐゴシック" charset="-128"/>
              </a:rPr>
              <a:t>fMRI Adaptation</a:t>
            </a:r>
          </a:p>
        </p:txBody>
      </p:sp>
      <p:sp>
        <p:nvSpPr>
          <p:cNvPr id="25605" name="Text Box 111"/>
          <p:cNvSpPr txBox="1">
            <a:spLocks noChangeArrowheads="1"/>
          </p:cNvSpPr>
          <p:nvPr/>
        </p:nvSpPr>
        <p:spPr bwMode="auto">
          <a:xfrm>
            <a:off x="6934200" y="5791200"/>
            <a:ext cx="17557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400" i="1">
                <a:solidFill>
                  <a:srgbClr val="FFFFFF"/>
                </a:solidFill>
              </a:rPr>
              <a:t>Slide modified from </a:t>
            </a:r>
          </a:p>
          <a:p>
            <a:pPr algn="ctr" eaLnBrk="1" hangingPunct="1"/>
            <a:r>
              <a:rPr lang="en-US" altLang="x-none" sz="1400" i="1">
                <a:solidFill>
                  <a:srgbClr val="FFFFFF"/>
                </a:solidFill>
              </a:rPr>
              <a:t>Russell Epstein</a:t>
            </a:r>
          </a:p>
        </p:txBody>
      </p:sp>
      <p:grpSp>
        <p:nvGrpSpPr>
          <p:cNvPr id="39941" name="Group 34"/>
          <p:cNvGrpSpPr>
            <a:grpSpLocks/>
          </p:cNvGrpSpPr>
          <p:nvPr/>
        </p:nvGrpSpPr>
        <p:grpSpPr bwMode="auto">
          <a:xfrm rot="5400000">
            <a:off x="1885950" y="623888"/>
            <a:ext cx="885825" cy="1647825"/>
            <a:chOff x="1170" y="2286"/>
            <a:chExt cx="558" cy="1038"/>
          </a:xfrm>
        </p:grpSpPr>
        <p:sp>
          <p:nvSpPr>
            <p:cNvPr id="40010" name="Oval 35"/>
            <p:cNvSpPr>
              <a:spLocks noChangeArrowheads="1"/>
            </p:cNvSpPr>
            <p:nvPr/>
          </p:nvSpPr>
          <p:spPr bwMode="auto">
            <a:xfrm>
              <a:off x="1170" y="2952"/>
              <a:ext cx="114" cy="114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x-none" sz="1800">
                <a:solidFill>
                  <a:srgbClr val="000000"/>
                </a:solidFill>
              </a:endParaRPr>
            </a:p>
          </p:txBody>
        </p:sp>
        <p:sp>
          <p:nvSpPr>
            <p:cNvPr id="40011" name="Oval 36"/>
            <p:cNvSpPr>
              <a:spLocks noChangeArrowheads="1"/>
            </p:cNvSpPr>
            <p:nvPr/>
          </p:nvSpPr>
          <p:spPr bwMode="auto">
            <a:xfrm>
              <a:off x="1374" y="3084"/>
              <a:ext cx="114" cy="11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x-none" sz="1800">
                <a:solidFill>
                  <a:srgbClr val="000000"/>
                </a:solidFill>
              </a:endParaRPr>
            </a:p>
          </p:txBody>
        </p:sp>
        <p:sp>
          <p:nvSpPr>
            <p:cNvPr id="40012" name="Oval 37"/>
            <p:cNvSpPr>
              <a:spLocks noChangeArrowheads="1"/>
            </p:cNvSpPr>
            <p:nvPr/>
          </p:nvSpPr>
          <p:spPr bwMode="auto">
            <a:xfrm>
              <a:off x="1584" y="2820"/>
              <a:ext cx="114" cy="11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x-none" sz="1800">
                <a:solidFill>
                  <a:srgbClr val="000000"/>
                </a:solidFill>
              </a:endParaRPr>
            </a:p>
          </p:txBody>
        </p:sp>
        <p:sp>
          <p:nvSpPr>
            <p:cNvPr id="40013" name="Oval 38"/>
            <p:cNvSpPr>
              <a:spLocks noChangeArrowheads="1"/>
            </p:cNvSpPr>
            <p:nvPr/>
          </p:nvSpPr>
          <p:spPr bwMode="auto">
            <a:xfrm>
              <a:off x="1476" y="2286"/>
              <a:ext cx="114" cy="114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x-none" sz="1800">
                <a:solidFill>
                  <a:srgbClr val="000000"/>
                </a:solidFill>
              </a:endParaRPr>
            </a:p>
          </p:txBody>
        </p:sp>
        <p:sp>
          <p:nvSpPr>
            <p:cNvPr id="40014" name="Oval 39"/>
            <p:cNvSpPr>
              <a:spLocks noChangeArrowheads="1"/>
            </p:cNvSpPr>
            <p:nvPr/>
          </p:nvSpPr>
          <p:spPr bwMode="auto">
            <a:xfrm>
              <a:off x="1614" y="3210"/>
              <a:ext cx="114" cy="11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x-none" sz="1800">
                <a:solidFill>
                  <a:srgbClr val="000000"/>
                </a:solidFill>
              </a:endParaRPr>
            </a:p>
          </p:txBody>
        </p:sp>
        <p:sp>
          <p:nvSpPr>
            <p:cNvPr id="40015" name="Oval 40"/>
            <p:cNvSpPr>
              <a:spLocks noChangeArrowheads="1"/>
            </p:cNvSpPr>
            <p:nvPr/>
          </p:nvSpPr>
          <p:spPr bwMode="auto">
            <a:xfrm>
              <a:off x="1314" y="2700"/>
              <a:ext cx="114" cy="11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x-none" sz="1800">
                <a:solidFill>
                  <a:srgbClr val="000000"/>
                </a:solidFill>
              </a:endParaRPr>
            </a:p>
          </p:txBody>
        </p:sp>
        <p:cxnSp>
          <p:nvCxnSpPr>
            <p:cNvPr id="40016" name="AutoShape 41"/>
            <p:cNvCxnSpPr>
              <a:cxnSpLocks noChangeShapeType="1"/>
              <a:stCxn id="40010" idx="5"/>
              <a:endCxn id="40011" idx="2"/>
            </p:cNvCxnSpPr>
            <p:nvPr/>
          </p:nvCxnSpPr>
          <p:spPr bwMode="auto">
            <a:xfrm>
              <a:off x="1267" y="3058"/>
              <a:ext cx="98" cy="83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017" name="AutoShape 42"/>
            <p:cNvCxnSpPr>
              <a:cxnSpLocks noChangeShapeType="1"/>
              <a:stCxn id="40013" idx="4"/>
              <a:endCxn id="40015" idx="7"/>
            </p:cNvCxnSpPr>
            <p:nvPr/>
          </p:nvCxnSpPr>
          <p:spPr bwMode="auto">
            <a:xfrm flipH="1">
              <a:off x="1411" y="2409"/>
              <a:ext cx="122" cy="299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018" name="AutoShape 43"/>
            <p:cNvCxnSpPr>
              <a:cxnSpLocks noChangeShapeType="1"/>
              <a:stCxn id="40010" idx="0"/>
              <a:endCxn id="40015" idx="3"/>
            </p:cNvCxnSpPr>
            <p:nvPr/>
          </p:nvCxnSpPr>
          <p:spPr bwMode="auto">
            <a:xfrm flipV="1">
              <a:off x="1227" y="2806"/>
              <a:ext cx="104" cy="137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019" name="AutoShape 44"/>
            <p:cNvCxnSpPr>
              <a:cxnSpLocks noChangeShapeType="1"/>
              <a:stCxn id="40013" idx="5"/>
              <a:endCxn id="40012" idx="0"/>
            </p:cNvCxnSpPr>
            <p:nvPr/>
          </p:nvCxnSpPr>
          <p:spPr bwMode="auto">
            <a:xfrm>
              <a:off x="1573" y="2392"/>
              <a:ext cx="68" cy="419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020" name="AutoShape 45"/>
            <p:cNvCxnSpPr>
              <a:cxnSpLocks noChangeShapeType="1"/>
              <a:stCxn id="40015" idx="6"/>
              <a:endCxn id="40012" idx="2"/>
            </p:cNvCxnSpPr>
            <p:nvPr/>
          </p:nvCxnSpPr>
          <p:spPr bwMode="auto">
            <a:xfrm>
              <a:off x="1437" y="2757"/>
              <a:ext cx="138" cy="120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021" name="AutoShape 46"/>
            <p:cNvCxnSpPr>
              <a:cxnSpLocks noChangeShapeType="1"/>
              <a:stCxn id="40015" idx="5"/>
              <a:endCxn id="40011" idx="0"/>
            </p:cNvCxnSpPr>
            <p:nvPr/>
          </p:nvCxnSpPr>
          <p:spPr bwMode="auto">
            <a:xfrm>
              <a:off x="1411" y="2806"/>
              <a:ext cx="20" cy="269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022" name="AutoShape 47"/>
            <p:cNvCxnSpPr>
              <a:cxnSpLocks noChangeShapeType="1"/>
              <a:stCxn id="40012" idx="4"/>
              <a:endCxn id="40014" idx="0"/>
            </p:cNvCxnSpPr>
            <p:nvPr/>
          </p:nvCxnSpPr>
          <p:spPr bwMode="auto">
            <a:xfrm>
              <a:off x="1641" y="2943"/>
              <a:ext cx="30" cy="258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023" name="AutoShape 48"/>
            <p:cNvCxnSpPr>
              <a:cxnSpLocks noChangeShapeType="1"/>
              <a:stCxn id="40011" idx="5"/>
              <a:endCxn id="40014" idx="2"/>
            </p:cNvCxnSpPr>
            <p:nvPr/>
          </p:nvCxnSpPr>
          <p:spPr bwMode="auto">
            <a:xfrm>
              <a:off x="1471" y="3190"/>
              <a:ext cx="134" cy="77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024" name="AutoShape 49"/>
            <p:cNvCxnSpPr>
              <a:cxnSpLocks noChangeShapeType="1"/>
              <a:stCxn id="40011" idx="7"/>
              <a:endCxn id="40012" idx="4"/>
            </p:cNvCxnSpPr>
            <p:nvPr/>
          </p:nvCxnSpPr>
          <p:spPr bwMode="auto">
            <a:xfrm flipV="1">
              <a:off x="1471" y="2943"/>
              <a:ext cx="170" cy="149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9942" name="Group 50"/>
          <p:cNvGrpSpPr>
            <a:grpSpLocks/>
          </p:cNvGrpSpPr>
          <p:nvPr/>
        </p:nvGrpSpPr>
        <p:grpSpPr bwMode="auto">
          <a:xfrm rot="5400000">
            <a:off x="4203700" y="658813"/>
            <a:ext cx="885825" cy="1647825"/>
            <a:chOff x="2580" y="2166"/>
            <a:chExt cx="558" cy="1038"/>
          </a:xfrm>
        </p:grpSpPr>
        <p:sp>
          <p:nvSpPr>
            <p:cNvPr id="39995" name="Oval 51"/>
            <p:cNvSpPr>
              <a:spLocks noChangeArrowheads="1"/>
            </p:cNvSpPr>
            <p:nvPr/>
          </p:nvSpPr>
          <p:spPr bwMode="auto">
            <a:xfrm>
              <a:off x="2580" y="2832"/>
              <a:ext cx="114" cy="11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x-none" sz="1800">
                <a:solidFill>
                  <a:srgbClr val="000000"/>
                </a:solidFill>
              </a:endParaRPr>
            </a:p>
          </p:txBody>
        </p:sp>
        <p:sp>
          <p:nvSpPr>
            <p:cNvPr id="39996" name="Oval 52"/>
            <p:cNvSpPr>
              <a:spLocks noChangeArrowheads="1"/>
            </p:cNvSpPr>
            <p:nvPr/>
          </p:nvSpPr>
          <p:spPr bwMode="auto">
            <a:xfrm>
              <a:off x="2784" y="2964"/>
              <a:ext cx="114" cy="11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x-none" sz="1800">
                <a:solidFill>
                  <a:srgbClr val="000000"/>
                </a:solidFill>
              </a:endParaRPr>
            </a:p>
          </p:txBody>
        </p:sp>
        <p:sp>
          <p:nvSpPr>
            <p:cNvPr id="39997" name="Oval 53"/>
            <p:cNvSpPr>
              <a:spLocks noChangeArrowheads="1"/>
            </p:cNvSpPr>
            <p:nvPr/>
          </p:nvSpPr>
          <p:spPr bwMode="auto">
            <a:xfrm>
              <a:off x="2994" y="2700"/>
              <a:ext cx="114" cy="11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x-none" sz="1800">
                <a:solidFill>
                  <a:srgbClr val="000000"/>
                </a:solidFill>
              </a:endParaRPr>
            </a:p>
          </p:txBody>
        </p:sp>
        <p:sp>
          <p:nvSpPr>
            <p:cNvPr id="39998" name="Oval 54"/>
            <p:cNvSpPr>
              <a:spLocks noChangeArrowheads="1"/>
            </p:cNvSpPr>
            <p:nvPr/>
          </p:nvSpPr>
          <p:spPr bwMode="auto">
            <a:xfrm>
              <a:off x="2886" y="2166"/>
              <a:ext cx="114" cy="11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x-none" sz="1800">
                <a:solidFill>
                  <a:srgbClr val="000000"/>
                </a:solidFill>
              </a:endParaRPr>
            </a:p>
          </p:txBody>
        </p:sp>
        <p:sp>
          <p:nvSpPr>
            <p:cNvPr id="39999" name="Oval 55"/>
            <p:cNvSpPr>
              <a:spLocks noChangeArrowheads="1"/>
            </p:cNvSpPr>
            <p:nvPr/>
          </p:nvSpPr>
          <p:spPr bwMode="auto">
            <a:xfrm>
              <a:off x="3024" y="3090"/>
              <a:ext cx="114" cy="114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x-none" sz="1800">
                <a:solidFill>
                  <a:srgbClr val="000000"/>
                </a:solidFill>
              </a:endParaRPr>
            </a:p>
          </p:txBody>
        </p:sp>
        <p:sp>
          <p:nvSpPr>
            <p:cNvPr id="40000" name="Oval 56"/>
            <p:cNvSpPr>
              <a:spLocks noChangeArrowheads="1"/>
            </p:cNvSpPr>
            <p:nvPr/>
          </p:nvSpPr>
          <p:spPr bwMode="auto">
            <a:xfrm>
              <a:off x="2724" y="2580"/>
              <a:ext cx="114" cy="114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x-none" sz="1800">
                <a:solidFill>
                  <a:srgbClr val="000000"/>
                </a:solidFill>
              </a:endParaRPr>
            </a:p>
          </p:txBody>
        </p:sp>
        <p:cxnSp>
          <p:nvCxnSpPr>
            <p:cNvPr id="40001" name="AutoShape 57"/>
            <p:cNvCxnSpPr>
              <a:cxnSpLocks noChangeShapeType="1"/>
              <a:stCxn id="39995" idx="5"/>
              <a:endCxn id="39996" idx="2"/>
            </p:cNvCxnSpPr>
            <p:nvPr/>
          </p:nvCxnSpPr>
          <p:spPr bwMode="auto">
            <a:xfrm>
              <a:off x="2677" y="2938"/>
              <a:ext cx="98" cy="83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002" name="AutoShape 58"/>
            <p:cNvCxnSpPr>
              <a:cxnSpLocks noChangeShapeType="1"/>
              <a:stCxn id="39998" idx="4"/>
              <a:endCxn id="40000" idx="7"/>
            </p:cNvCxnSpPr>
            <p:nvPr/>
          </p:nvCxnSpPr>
          <p:spPr bwMode="auto">
            <a:xfrm flipH="1">
              <a:off x="2821" y="2289"/>
              <a:ext cx="122" cy="299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003" name="AutoShape 59"/>
            <p:cNvCxnSpPr>
              <a:cxnSpLocks noChangeShapeType="1"/>
              <a:stCxn id="39995" idx="0"/>
              <a:endCxn id="40000" idx="3"/>
            </p:cNvCxnSpPr>
            <p:nvPr/>
          </p:nvCxnSpPr>
          <p:spPr bwMode="auto">
            <a:xfrm flipV="1">
              <a:off x="2637" y="2686"/>
              <a:ext cx="104" cy="137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004" name="AutoShape 60"/>
            <p:cNvCxnSpPr>
              <a:cxnSpLocks noChangeShapeType="1"/>
              <a:stCxn id="39998" idx="5"/>
              <a:endCxn id="39997" idx="0"/>
            </p:cNvCxnSpPr>
            <p:nvPr/>
          </p:nvCxnSpPr>
          <p:spPr bwMode="auto">
            <a:xfrm>
              <a:off x="2983" y="2272"/>
              <a:ext cx="68" cy="419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005" name="AutoShape 61"/>
            <p:cNvCxnSpPr>
              <a:cxnSpLocks noChangeShapeType="1"/>
              <a:stCxn id="40000" idx="6"/>
              <a:endCxn id="39997" idx="2"/>
            </p:cNvCxnSpPr>
            <p:nvPr/>
          </p:nvCxnSpPr>
          <p:spPr bwMode="auto">
            <a:xfrm>
              <a:off x="2847" y="2637"/>
              <a:ext cx="138" cy="120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006" name="AutoShape 62"/>
            <p:cNvCxnSpPr>
              <a:cxnSpLocks noChangeShapeType="1"/>
              <a:stCxn id="40000" idx="5"/>
              <a:endCxn id="39996" idx="0"/>
            </p:cNvCxnSpPr>
            <p:nvPr/>
          </p:nvCxnSpPr>
          <p:spPr bwMode="auto">
            <a:xfrm>
              <a:off x="2821" y="2686"/>
              <a:ext cx="20" cy="269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007" name="AutoShape 63"/>
            <p:cNvCxnSpPr>
              <a:cxnSpLocks noChangeShapeType="1"/>
              <a:stCxn id="39997" idx="4"/>
              <a:endCxn id="39999" idx="0"/>
            </p:cNvCxnSpPr>
            <p:nvPr/>
          </p:nvCxnSpPr>
          <p:spPr bwMode="auto">
            <a:xfrm>
              <a:off x="3051" y="2823"/>
              <a:ext cx="30" cy="258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008" name="AutoShape 64"/>
            <p:cNvCxnSpPr>
              <a:cxnSpLocks noChangeShapeType="1"/>
              <a:stCxn id="39996" idx="5"/>
              <a:endCxn id="39999" idx="2"/>
            </p:cNvCxnSpPr>
            <p:nvPr/>
          </p:nvCxnSpPr>
          <p:spPr bwMode="auto">
            <a:xfrm>
              <a:off x="2881" y="3070"/>
              <a:ext cx="134" cy="77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009" name="AutoShape 65"/>
            <p:cNvCxnSpPr>
              <a:cxnSpLocks noChangeShapeType="1"/>
              <a:stCxn id="39996" idx="7"/>
              <a:endCxn id="39997" idx="4"/>
            </p:cNvCxnSpPr>
            <p:nvPr/>
          </p:nvCxnSpPr>
          <p:spPr bwMode="auto">
            <a:xfrm flipV="1">
              <a:off x="2881" y="2823"/>
              <a:ext cx="170" cy="149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9943" name="Text Box 72"/>
          <p:cNvSpPr txBox="1">
            <a:spLocks noChangeArrowheads="1"/>
          </p:cNvSpPr>
          <p:nvPr/>
        </p:nvSpPr>
        <p:spPr bwMode="auto">
          <a:xfrm>
            <a:off x="568325" y="517525"/>
            <a:ext cx="1820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en-US" sz="2000">
                <a:solidFill>
                  <a:srgbClr val="FFFFFF"/>
                </a:solidFill>
              </a:rPr>
              <a:t>“</a:t>
            </a:r>
            <a:r>
              <a:rPr lang="en-GB" altLang="x-none" sz="2000">
                <a:solidFill>
                  <a:srgbClr val="FFFFFF"/>
                </a:solidFill>
              </a:rPr>
              <a:t>different</a:t>
            </a:r>
            <a:r>
              <a:rPr lang="en-GB" altLang="en-US" sz="2000">
                <a:solidFill>
                  <a:srgbClr val="FFFFFF"/>
                </a:solidFill>
              </a:rPr>
              <a:t>”</a:t>
            </a:r>
            <a:r>
              <a:rPr lang="en-GB" altLang="x-none" sz="2000">
                <a:solidFill>
                  <a:srgbClr val="FFFFFF"/>
                </a:solidFill>
              </a:rPr>
              <a:t> trial:</a:t>
            </a:r>
          </a:p>
        </p:txBody>
      </p:sp>
      <p:sp>
        <p:nvSpPr>
          <p:cNvPr id="39944" name="Rectangle 83"/>
          <p:cNvSpPr>
            <a:spLocks noChangeArrowheads="1"/>
          </p:cNvSpPr>
          <p:nvPr/>
        </p:nvSpPr>
        <p:spPr bwMode="auto">
          <a:xfrm>
            <a:off x="6948488" y="2997200"/>
            <a:ext cx="74612" cy="10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800">
              <a:solidFill>
                <a:srgbClr val="000000"/>
              </a:solidFill>
            </a:endParaRPr>
          </a:p>
        </p:txBody>
      </p:sp>
      <p:sp>
        <p:nvSpPr>
          <p:cNvPr id="39945" name="Rectangle 85"/>
          <p:cNvSpPr>
            <a:spLocks noChangeArrowheads="1"/>
          </p:cNvSpPr>
          <p:nvPr/>
        </p:nvSpPr>
        <p:spPr bwMode="auto">
          <a:xfrm>
            <a:off x="7092950" y="2997200"/>
            <a:ext cx="74613" cy="104775"/>
          </a:xfrm>
          <a:prstGeom prst="rect">
            <a:avLst/>
          </a:prstGeom>
          <a:solidFill>
            <a:srgbClr val="33CC33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800">
              <a:solidFill>
                <a:srgbClr val="000000"/>
              </a:solidFill>
            </a:endParaRPr>
          </a:p>
        </p:txBody>
      </p:sp>
      <p:sp>
        <p:nvSpPr>
          <p:cNvPr id="39946" name="Line 86"/>
          <p:cNvSpPr>
            <a:spLocks noChangeShapeType="1"/>
          </p:cNvSpPr>
          <p:nvPr/>
        </p:nvSpPr>
        <p:spPr bwMode="auto">
          <a:xfrm>
            <a:off x="5753100" y="1643063"/>
            <a:ext cx="7874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7" name="Line 95"/>
          <p:cNvSpPr>
            <a:spLocks noChangeShapeType="1"/>
          </p:cNvSpPr>
          <p:nvPr/>
        </p:nvSpPr>
        <p:spPr bwMode="auto">
          <a:xfrm>
            <a:off x="3140075" y="2640013"/>
            <a:ext cx="379413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8" name="Line 121"/>
          <p:cNvSpPr>
            <a:spLocks noChangeShapeType="1"/>
          </p:cNvSpPr>
          <p:nvPr/>
        </p:nvSpPr>
        <p:spPr bwMode="auto">
          <a:xfrm>
            <a:off x="6732588" y="836613"/>
            <a:ext cx="0" cy="22320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9" name="Line 122"/>
          <p:cNvSpPr>
            <a:spLocks noChangeShapeType="1"/>
          </p:cNvSpPr>
          <p:nvPr/>
        </p:nvSpPr>
        <p:spPr bwMode="auto">
          <a:xfrm rot="-5400000">
            <a:off x="7848601" y="1952625"/>
            <a:ext cx="0" cy="22320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0" name="Freeform 123"/>
          <p:cNvSpPr>
            <a:spLocks/>
          </p:cNvSpPr>
          <p:nvPr/>
        </p:nvSpPr>
        <p:spPr bwMode="auto">
          <a:xfrm>
            <a:off x="6875463" y="1125538"/>
            <a:ext cx="1944687" cy="1871662"/>
          </a:xfrm>
          <a:custGeom>
            <a:avLst/>
            <a:gdLst>
              <a:gd name="T0" fmla="*/ 0 w 1452"/>
              <a:gd name="T1" fmla="*/ 2147483647 h 1232"/>
              <a:gd name="T2" fmla="*/ 2147483647 w 1452"/>
              <a:gd name="T3" fmla="*/ 2147483647 h 1232"/>
              <a:gd name="T4" fmla="*/ 2147483647 w 1452"/>
              <a:gd name="T5" fmla="*/ 2147483647 h 1232"/>
              <a:gd name="T6" fmla="*/ 2147483647 w 1452"/>
              <a:gd name="T7" fmla="*/ 2147483647 h 1232"/>
              <a:gd name="T8" fmla="*/ 2147483647 w 1452"/>
              <a:gd name="T9" fmla="*/ 2147483647 h 12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52"/>
              <a:gd name="T16" fmla="*/ 0 h 1232"/>
              <a:gd name="T17" fmla="*/ 1452 w 1452"/>
              <a:gd name="T18" fmla="*/ 1232 h 12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52" h="1232">
                <a:moveTo>
                  <a:pt x="0" y="1232"/>
                </a:moveTo>
                <a:cubicBezTo>
                  <a:pt x="106" y="835"/>
                  <a:pt x="212" y="438"/>
                  <a:pt x="363" y="234"/>
                </a:cubicBezTo>
                <a:cubicBezTo>
                  <a:pt x="514" y="30"/>
                  <a:pt x="771" y="0"/>
                  <a:pt x="907" y="7"/>
                </a:cubicBezTo>
                <a:cubicBezTo>
                  <a:pt x="1043" y="14"/>
                  <a:pt x="1089" y="82"/>
                  <a:pt x="1180" y="279"/>
                </a:cubicBezTo>
                <a:cubicBezTo>
                  <a:pt x="1271" y="476"/>
                  <a:pt x="1361" y="831"/>
                  <a:pt x="1452" y="1187"/>
                </a:cubicBezTo>
              </a:path>
            </a:pathLst>
          </a:custGeom>
          <a:noFill/>
          <a:ln w="381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1" name="Rectangle 127"/>
          <p:cNvSpPr>
            <a:spLocks noChangeArrowheads="1"/>
          </p:cNvSpPr>
          <p:nvPr/>
        </p:nvSpPr>
        <p:spPr bwMode="auto">
          <a:xfrm>
            <a:off x="6948488" y="5556250"/>
            <a:ext cx="74612" cy="10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800">
              <a:solidFill>
                <a:srgbClr val="000000"/>
              </a:solidFill>
            </a:endParaRPr>
          </a:p>
        </p:txBody>
      </p:sp>
      <p:sp>
        <p:nvSpPr>
          <p:cNvPr id="39952" name="Rectangle 128"/>
          <p:cNvSpPr>
            <a:spLocks noChangeArrowheads="1"/>
          </p:cNvSpPr>
          <p:nvPr/>
        </p:nvSpPr>
        <p:spPr bwMode="auto">
          <a:xfrm>
            <a:off x="7092950" y="5556250"/>
            <a:ext cx="74613" cy="10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800">
              <a:solidFill>
                <a:srgbClr val="000000"/>
              </a:solidFill>
            </a:endParaRPr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 rot="5400000">
            <a:off x="1778000" y="4065588"/>
            <a:ext cx="885825" cy="1647825"/>
            <a:chOff x="666" y="882"/>
            <a:chExt cx="558" cy="1038"/>
          </a:xfrm>
        </p:grpSpPr>
        <p:sp>
          <p:nvSpPr>
            <p:cNvPr id="39980" name="Oval 3"/>
            <p:cNvSpPr>
              <a:spLocks noChangeArrowheads="1"/>
            </p:cNvSpPr>
            <p:nvPr/>
          </p:nvSpPr>
          <p:spPr bwMode="auto">
            <a:xfrm>
              <a:off x="666" y="1548"/>
              <a:ext cx="114" cy="114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x-none" sz="1800">
                <a:solidFill>
                  <a:srgbClr val="000000"/>
                </a:solidFill>
              </a:endParaRPr>
            </a:p>
          </p:txBody>
        </p:sp>
        <p:sp>
          <p:nvSpPr>
            <p:cNvPr id="39981" name="Oval 4"/>
            <p:cNvSpPr>
              <a:spLocks noChangeArrowheads="1"/>
            </p:cNvSpPr>
            <p:nvPr/>
          </p:nvSpPr>
          <p:spPr bwMode="auto">
            <a:xfrm>
              <a:off x="870" y="1680"/>
              <a:ext cx="114" cy="11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x-none" sz="1800">
                <a:solidFill>
                  <a:srgbClr val="000000"/>
                </a:solidFill>
              </a:endParaRPr>
            </a:p>
          </p:txBody>
        </p:sp>
        <p:sp>
          <p:nvSpPr>
            <p:cNvPr id="39982" name="Oval 5"/>
            <p:cNvSpPr>
              <a:spLocks noChangeArrowheads="1"/>
            </p:cNvSpPr>
            <p:nvPr/>
          </p:nvSpPr>
          <p:spPr bwMode="auto">
            <a:xfrm>
              <a:off x="1080" y="1416"/>
              <a:ext cx="114" cy="11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x-none" sz="1800">
                <a:solidFill>
                  <a:srgbClr val="000000"/>
                </a:solidFill>
              </a:endParaRPr>
            </a:p>
          </p:txBody>
        </p:sp>
        <p:sp>
          <p:nvSpPr>
            <p:cNvPr id="39983" name="Oval 6"/>
            <p:cNvSpPr>
              <a:spLocks noChangeArrowheads="1"/>
            </p:cNvSpPr>
            <p:nvPr/>
          </p:nvSpPr>
          <p:spPr bwMode="auto">
            <a:xfrm>
              <a:off x="972" y="882"/>
              <a:ext cx="114" cy="114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x-none" sz="1800">
                <a:solidFill>
                  <a:srgbClr val="000000"/>
                </a:solidFill>
              </a:endParaRPr>
            </a:p>
          </p:txBody>
        </p:sp>
        <p:sp>
          <p:nvSpPr>
            <p:cNvPr id="39984" name="Oval 7"/>
            <p:cNvSpPr>
              <a:spLocks noChangeArrowheads="1"/>
            </p:cNvSpPr>
            <p:nvPr/>
          </p:nvSpPr>
          <p:spPr bwMode="auto">
            <a:xfrm>
              <a:off x="1110" y="1806"/>
              <a:ext cx="114" cy="11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x-none" sz="1800">
                <a:solidFill>
                  <a:srgbClr val="000000"/>
                </a:solidFill>
              </a:endParaRPr>
            </a:p>
          </p:txBody>
        </p:sp>
        <p:sp>
          <p:nvSpPr>
            <p:cNvPr id="39985" name="Oval 8"/>
            <p:cNvSpPr>
              <a:spLocks noChangeArrowheads="1"/>
            </p:cNvSpPr>
            <p:nvPr/>
          </p:nvSpPr>
          <p:spPr bwMode="auto">
            <a:xfrm>
              <a:off x="810" y="1296"/>
              <a:ext cx="114" cy="11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x-none" sz="1800">
                <a:solidFill>
                  <a:srgbClr val="000000"/>
                </a:solidFill>
              </a:endParaRPr>
            </a:p>
          </p:txBody>
        </p:sp>
        <p:cxnSp>
          <p:nvCxnSpPr>
            <p:cNvPr id="39986" name="AutoShape 9"/>
            <p:cNvCxnSpPr>
              <a:cxnSpLocks noChangeShapeType="1"/>
              <a:stCxn id="39980" idx="5"/>
              <a:endCxn id="39981" idx="2"/>
            </p:cNvCxnSpPr>
            <p:nvPr/>
          </p:nvCxnSpPr>
          <p:spPr bwMode="auto">
            <a:xfrm>
              <a:off x="763" y="1654"/>
              <a:ext cx="98" cy="83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87" name="AutoShape 10"/>
            <p:cNvCxnSpPr>
              <a:cxnSpLocks noChangeShapeType="1"/>
              <a:stCxn id="39983" idx="4"/>
              <a:endCxn id="39985" idx="7"/>
            </p:cNvCxnSpPr>
            <p:nvPr/>
          </p:nvCxnSpPr>
          <p:spPr bwMode="auto">
            <a:xfrm flipH="1">
              <a:off x="907" y="1005"/>
              <a:ext cx="122" cy="299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88" name="AutoShape 11"/>
            <p:cNvCxnSpPr>
              <a:cxnSpLocks noChangeShapeType="1"/>
              <a:stCxn id="39980" idx="0"/>
              <a:endCxn id="39985" idx="3"/>
            </p:cNvCxnSpPr>
            <p:nvPr/>
          </p:nvCxnSpPr>
          <p:spPr bwMode="auto">
            <a:xfrm flipV="1">
              <a:off x="723" y="1402"/>
              <a:ext cx="104" cy="137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89" name="AutoShape 12"/>
            <p:cNvCxnSpPr>
              <a:cxnSpLocks noChangeShapeType="1"/>
              <a:stCxn id="39983" idx="5"/>
              <a:endCxn id="39982" idx="0"/>
            </p:cNvCxnSpPr>
            <p:nvPr/>
          </p:nvCxnSpPr>
          <p:spPr bwMode="auto">
            <a:xfrm>
              <a:off x="1069" y="988"/>
              <a:ext cx="68" cy="419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90" name="AutoShape 13"/>
            <p:cNvCxnSpPr>
              <a:cxnSpLocks noChangeShapeType="1"/>
              <a:stCxn id="39985" idx="6"/>
              <a:endCxn id="39982" idx="2"/>
            </p:cNvCxnSpPr>
            <p:nvPr/>
          </p:nvCxnSpPr>
          <p:spPr bwMode="auto">
            <a:xfrm>
              <a:off x="933" y="1353"/>
              <a:ext cx="138" cy="120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91" name="AutoShape 14"/>
            <p:cNvCxnSpPr>
              <a:cxnSpLocks noChangeShapeType="1"/>
              <a:stCxn id="39985" idx="5"/>
              <a:endCxn id="39981" idx="0"/>
            </p:cNvCxnSpPr>
            <p:nvPr/>
          </p:nvCxnSpPr>
          <p:spPr bwMode="auto">
            <a:xfrm>
              <a:off x="907" y="1402"/>
              <a:ext cx="20" cy="269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92" name="AutoShape 15"/>
            <p:cNvCxnSpPr>
              <a:cxnSpLocks noChangeShapeType="1"/>
              <a:stCxn id="39982" idx="4"/>
              <a:endCxn id="39984" idx="0"/>
            </p:cNvCxnSpPr>
            <p:nvPr/>
          </p:nvCxnSpPr>
          <p:spPr bwMode="auto">
            <a:xfrm>
              <a:off x="1137" y="1539"/>
              <a:ext cx="30" cy="258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93" name="AutoShape 16"/>
            <p:cNvCxnSpPr>
              <a:cxnSpLocks noChangeShapeType="1"/>
              <a:stCxn id="39981" idx="5"/>
              <a:endCxn id="39984" idx="2"/>
            </p:cNvCxnSpPr>
            <p:nvPr/>
          </p:nvCxnSpPr>
          <p:spPr bwMode="auto">
            <a:xfrm>
              <a:off x="967" y="1786"/>
              <a:ext cx="134" cy="77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94" name="AutoShape 17"/>
            <p:cNvCxnSpPr>
              <a:cxnSpLocks noChangeShapeType="1"/>
              <a:stCxn id="39981" idx="7"/>
              <a:endCxn id="39982" idx="4"/>
            </p:cNvCxnSpPr>
            <p:nvPr/>
          </p:nvCxnSpPr>
          <p:spPr bwMode="auto">
            <a:xfrm flipV="1">
              <a:off x="967" y="1539"/>
              <a:ext cx="170" cy="149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18"/>
          <p:cNvGrpSpPr>
            <a:grpSpLocks/>
          </p:cNvGrpSpPr>
          <p:nvPr/>
        </p:nvGrpSpPr>
        <p:grpSpPr bwMode="auto">
          <a:xfrm rot="5400000">
            <a:off x="4095750" y="4071938"/>
            <a:ext cx="885825" cy="1647825"/>
            <a:chOff x="2244" y="840"/>
            <a:chExt cx="558" cy="1038"/>
          </a:xfrm>
        </p:grpSpPr>
        <p:sp>
          <p:nvSpPr>
            <p:cNvPr id="39965" name="Oval 19"/>
            <p:cNvSpPr>
              <a:spLocks noChangeArrowheads="1"/>
            </p:cNvSpPr>
            <p:nvPr/>
          </p:nvSpPr>
          <p:spPr bwMode="auto">
            <a:xfrm>
              <a:off x="2244" y="1506"/>
              <a:ext cx="114" cy="114"/>
            </a:xfrm>
            <a:prstGeom prst="ellipse">
              <a:avLst/>
            </a:prstGeom>
            <a:solidFill>
              <a:srgbClr val="FF7B7B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x-none" sz="1800">
                <a:solidFill>
                  <a:srgbClr val="000000"/>
                </a:solidFill>
              </a:endParaRPr>
            </a:p>
          </p:txBody>
        </p:sp>
        <p:sp>
          <p:nvSpPr>
            <p:cNvPr id="39966" name="Oval 20"/>
            <p:cNvSpPr>
              <a:spLocks noChangeArrowheads="1"/>
            </p:cNvSpPr>
            <p:nvPr/>
          </p:nvSpPr>
          <p:spPr bwMode="auto">
            <a:xfrm>
              <a:off x="2448" y="1638"/>
              <a:ext cx="114" cy="11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x-none" sz="1800">
                <a:solidFill>
                  <a:srgbClr val="000000"/>
                </a:solidFill>
              </a:endParaRPr>
            </a:p>
          </p:txBody>
        </p:sp>
        <p:sp>
          <p:nvSpPr>
            <p:cNvPr id="39967" name="Oval 21"/>
            <p:cNvSpPr>
              <a:spLocks noChangeArrowheads="1"/>
            </p:cNvSpPr>
            <p:nvPr/>
          </p:nvSpPr>
          <p:spPr bwMode="auto">
            <a:xfrm>
              <a:off x="2658" y="1374"/>
              <a:ext cx="114" cy="11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x-none" sz="1800">
                <a:solidFill>
                  <a:srgbClr val="000000"/>
                </a:solidFill>
              </a:endParaRPr>
            </a:p>
          </p:txBody>
        </p:sp>
        <p:sp>
          <p:nvSpPr>
            <p:cNvPr id="39968" name="Oval 22"/>
            <p:cNvSpPr>
              <a:spLocks noChangeArrowheads="1"/>
            </p:cNvSpPr>
            <p:nvPr/>
          </p:nvSpPr>
          <p:spPr bwMode="auto">
            <a:xfrm>
              <a:off x="2550" y="840"/>
              <a:ext cx="114" cy="114"/>
            </a:xfrm>
            <a:prstGeom prst="ellipse">
              <a:avLst/>
            </a:prstGeom>
            <a:solidFill>
              <a:srgbClr val="FF7B7B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x-none" sz="1800">
                <a:solidFill>
                  <a:srgbClr val="000000"/>
                </a:solidFill>
              </a:endParaRPr>
            </a:p>
          </p:txBody>
        </p:sp>
        <p:sp>
          <p:nvSpPr>
            <p:cNvPr id="39969" name="Oval 23"/>
            <p:cNvSpPr>
              <a:spLocks noChangeArrowheads="1"/>
            </p:cNvSpPr>
            <p:nvPr/>
          </p:nvSpPr>
          <p:spPr bwMode="auto">
            <a:xfrm>
              <a:off x="2688" y="1764"/>
              <a:ext cx="114" cy="11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x-none" sz="1800">
                <a:solidFill>
                  <a:srgbClr val="000000"/>
                </a:solidFill>
              </a:endParaRPr>
            </a:p>
          </p:txBody>
        </p:sp>
        <p:sp>
          <p:nvSpPr>
            <p:cNvPr id="39970" name="Oval 24"/>
            <p:cNvSpPr>
              <a:spLocks noChangeArrowheads="1"/>
            </p:cNvSpPr>
            <p:nvPr/>
          </p:nvSpPr>
          <p:spPr bwMode="auto">
            <a:xfrm>
              <a:off x="2388" y="1254"/>
              <a:ext cx="114" cy="11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x-none" sz="1800">
                <a:solidFill>
                  <a:srgbClr val="000000"/>
                </a:solidFill>
              </a:endParaRPr>
            </a:p>
          </p:txBody>
        </p:sp>
        <p:cxnSp>
          <p:nvCxnSpPr>
            <p:cNvPr id="39971" name="AutoShape 25"/>
            <p:cNvCxnSpPr>
              <a:cxnSpLocks noChangeShapeType="1"/>
              <a:endCxn id="39966" idx="2"/>
            </p:cNvCxnSpPr>
            <p:nvPr/>
          </p:nvCxnSpPr>
          <p:spPr bwMode="auto">
            <a:xfrm>
              <a:off x="2341" y="1612"/>
              <a:ext cx="98" cy="83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72" name="AutoShape 26"/>
            <p:cNvCxnSpPr>
              <a:cxnSpLocks noChangeShapeType="1"/>
              <a:stCxn id="39968" idx="4"/>
              <a:endCxn id="39970" idx="7"/>
            </p:cNvCxnSpPr>
            <p:nvPr/>
          </p:nvCxnSpPr>
          <p:spPr bwMode="auto">
            <a:xfrm flipH="1">
              <a:off x="2485" y="963"/>
              <a:ext cx="122" cy="299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73" name="AutoShape 27"/>
            <p:cNvCxnSpPr>
              <a:cxnSpLocks noChangeShapeType="1"/>
              <a:endCxn id="39970" idx="3"/>
            </p:cNvCxnSpPr>
            <p:nvPr/>
          </p:nvCxnSpPr>
          <p:spPr bwMode="auto">
            <a:xfrm flipV="1">
              <a:off x="2301" y="1360"/>
              <a:ext cx="104" cy="137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74" name="AutoShape 28"/>
            <p:cNvCxnSpPr>
              <a:cxnSpLocks noChangeShapeType="1"/>
              <a:stCxn id="39968" idx="5"/>
              <a:endCxn id="39967" idx="0"/>
            </p:cNvCxnSpPr>
            <p:nvPr/>
          </p:nvCxnSpPr>
          <p:spPr bwMode="auto">
            <a:xfrm>
              <a:off x="2647" y="946"/>
              <a:ext cx="68" cy="419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75" name="AutoShape 29"/>
            <p:cNvCxnSpPr>
              <a:cxnSpLocks noChangeShapeType="1"/>
              <a:stCxn id="39970" idx="6"/>
              <a:endCxn id="39967" idx="2"/>
            </p:cNvCxnSpPr>
            <p:nvPr/>
          </p:nvCxnSpPr>
          <p:spPr bwMode="auto">
            <a:xfrm>
              <a:off x="2511" y="1311"/>
              <a:ext cx="138" cy="120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76" name="AutoShape 30"/>
            <p:cNvCxnSpPr>
              <a:cxnSpLocks noChangeShapeType="1"/>
              <a:stCxn id="39970" idx="5"/>
              <a:endCxn id="39966" idx="0"/>
            </p:cNvCxnSpPr>
            <p:nvPr/>
          </p:nvCxnSpPr>
          <p:spPr bwMode="auto">
            <a:xfrm>
              <a:off x="2485" y="1360"/>
              <a:ext cx="20" cy="269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77" name="AutoShape 31"/>
            <p:cNvCxnSpPr>
              <a:cxnSpLocks noChangeShapeType="1"/>
              <a:stCxn id="39967" idx="4"/>
              <a:endCxn id="39969" idx="0"/>
            </p:cNvCxnSpPr>
            <p:nvPr/>
          </p:nvCxnSpPr>
          <p:spPr bwMode="auto">
            <a:xfrm>
              <a:off x="2715" y="1497"/>
              <a:ext cx="30" cy="258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78" name="AutoShape 32"/>
            <p:cNvCxnSpPr>
              <a:cxnSpLocks noChangeShapeType="1"/>
              <a:stCxn id="39966" idx="5"/>
              <a:endCxn id="39969" idx="2"/>
            </p:cNvCxnSpPr>
            <p:nvPr/>
          </p:nvCxnSpPr>
          <p:spPr bwMode="auto">
            <a:xfrm>
              <a:off x="2545" y="1744"/>
              <a:ext cx="134" cy="77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79" name="AutoShape 33"/>
            <p:cNvCxnSpPr>
              <a:cxnSpLocks noChangeShapeType="1"/>
              <a:stCxn id="39966" idx="7"/>
              <a:endCxn id="39967" idx="4"/>
            </p:cNvCxnSpPr>
            <p:nvPr/>
          </p:nvCxnSpPr>
          <p:spPr bwMode="auto">
            <a:xfrm flipV="1">
              <a:off x="2545" y="1497"/>
              <a:ext cx="170" cy="149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5623" name="Text Box 71"/>
          <p:cNvSpPr txBox="1">
            <a:spLocks noChangeArrowheads="1"/>
          </p:cNvSpPr>
          <p:nvPr/>
        </p:nvSpPr>
        <p:spPr bwMode="auto">
          <a:xfrm>
            <a:off x="600075" y="3933825"/>
            <a:ext cx="1525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en-US" sz="2000">
                <a:solidFill>
                  <a:srgbClr val="FFFFFF"/>
                </a:solidFill>
              </a:rPr>
              <a:t>“</a:t>
            </a:r>
            <a:r>
              <a:rPr lang="en-GB" altLang="x-none" sz="2000">
                <a:solidFill>
                  <a:srgbClr val="FFFFFF"/>
                </a:solidFill>
              </a:rPr>
              <a:t>same</a:t>
            </a:r>
            <a:r>
              <a:rPr lang="en-GB" altLang="en-US" sz="2000">
                <a:solidFill>
                  <a:srgbClr val="FFFFFF"/>
                </a:solidFill>
              </a:rPr>
              <a:t>”</a:t>
            </a:r>
            <a:r>
              <a:rPr lang="en-GB" altLang="x-none" sz="2000">
                <a:solidFill>
                  <a:srgbClr val="FFFFFF"/>
                </a:solidFill>
              </a:rPr>
              <a:t> trial:</a:t>
            </a:r>
          </a:p>
        </p:txBody>
      </p:sp>
      <p:sp>
        <p:nvSpPr>
          <p:cNvPr id="25624" name="Line 79"/>
          <p:cNvSpPr>
            <a:spLocks noChangeShapeType="1"/>
          </p:cNvSpPr>
          <p:nvPr/>
        </p:nvSpPr>
        <p:spPr bwMode="auto">
          <a:xfrm>
            <a:off x="5651500" y="5013325"/>
            <a:ext cx="7874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25" name="Line 94"/>
          <p:cNvSpPr>
            <a:spLocks noChangeShapeType="1"/>
          </p:cNvSpPr>
          <p:nvPr/>
        </p:nvSpPr>
        <p:spPr bwMode="auto">
          <a:xfrm>
            <a:off x="3048000" y="6132513"/>
            <a:ext cx="379413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8" name="Line 129"/>
          <p:cNvSpPr>
            <a:spLocks noChangeShapeType="1"/>
          </p:cNvSpPr>
          <p:nvPr/>
        </p:nvSpPr>
        <p:spPr bwMode="auto">
          <a:xfrm>
            <a:off x="6732588" y="3395663"/>
            <a:ext cx="0" cy="22320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9" name="Line 130"/>
          <p:cNvSpPr>
            <a:spLocks noChangeShapeType="1"/>
          </p:cNvSpPr>
          <p:nvPr/>
        </p:nvSpPr>
        <p:spPr bwMode="auto">
          <a:xfrm rot="-5400000">
            <a:off x="7848601" y="4511675"/>
            <a:ext cx="0" cy="22320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0" name="Freeform 132"/>
          <p:cNvSpPr>
            <a:spLocks/>
          </p:cNvSpPr>
          <p:nvPr/>
        </p:nvSpPr>
        <p:spPr bwMode="auto">
          <a:xfrm>
            <a:off x="6875463" y="4116388"/>
            <a:ext cx="1944687" cy="1439862"/>
          </a:xfrm>
          <a:custGeom>
            <a:avLst/>
            <a:gdLst>
              <a:gd name="T0" fmla="*/ 0 w 1452"/>
              <a:gd name="T1" fmla="*/ 2147483647 h 1232"/>
              <a:gd name="T2" fmla="*/ 2147483647 w 1452"/>
              <a:gd name="T3" fmla="*/ 2147483647 h 1232"/>
              <a:gd name="T4" fmla="*/ 2147483647 w 1452"/>
              <a:gd name="T5" fmla="*/ 2147483647 h 1232"/>
              <a:gd name="T6" fmla="*/ 2147483647 w 1452"/>
              <a:gd name="T7" fmla="*/ 2147483647 h 1232"/>
              <a:gd name="T8" fmla="*/ 2147483647 w 1452"/>
              <a:gd name="T9" fmla="*/ 2147483647 h 12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52"/>
              <a:gd name="T16" fmla="*/ 0 h 1232"/>
              <a:gd name="T17" fmla="*/ 1452 w 1452"/>
              <a:gd name="T18" fmla="*/ 1232 h 12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52" h="1232">
                <a:moveTo>
                  <a:pt x="0" y="1232"/>
                </a:moveTo>
                <a:cubicBezTo>
                  <a:pt x="106" y="835"/>
                  <a:pt x="212" y="438"/>
                  <a:pt x="363" y="234"/>
                </a:cubicBezTo>
                <a:cubicBezTo>
                  <a:pt x="514" y="30"/>
                  <a:pt x="771" y="0"/>
                  <a:pt x="907" y="7"/>
                </a:cubicBezTo>
                <a:cubicBezTo>
                  <a:pt x="1043" y="14"/>
                  <a:pt x="1089" y="82"/>
                  <a:pt x="1180" y="279"/>
                </a:cubicBezTo>
                <a:cubicBezTo>
                  <a:pt x="1271" y="476"/>
                  <a:pt x="1361" y="831"/>
                  <a:pt x="1452" y="1187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9961" name="Picture 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3" y="2051050"/>
            <a:ext cx="836612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2" name="Picture 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2074863"/>
            <a:ext cx="903288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788" y="5497513"/>
            <a:ext cx="836612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5486400"/>
            <a:ext cx="836612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/>
      <p:bldP spid="25623" grpId="0"/>
      <p:bldP spid="25624" grpId="0" animBg="1"/>
      <p:bldP spid="25625" grpId="0" animBg="1"/>
      <p:bldP spid="25628" grpId="0" animBg="1"/>
      <p:bldP spid="25629" grpId="0" animBg="1"/>
      <p:bldP spid="25630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 behind the method</a:t>
            </a:r>
            <a:endParaRPr lang="en-US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11" cstate="print"/>
          <a:srcRect l="10156" t="33333" r="13281" b="34940"/>
          <a:stretch>
            <a:fillRect/>
          </a:stretch>
        </p:blipFill>
        <p:spPr bwMode="auto">
          <a:xfrm>
            <a:off x="609600" y="1700808"/>
            <a:ext cx="7848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9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10400" y="4596408"/>
            <a:ext cx="381000" cy="381000"/>
          </a:xfrm>
          <a:prstGeom prst="rect">
            <a:avLst/>
          </a:prstGeom>
          <a:noFill/>
        </p:spPr>
      </p:pic>
      <p:pic>
        <p:nvPicPr>
          <p:cNvPr id="6" name="Picture 40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67600" y="4596408"/>
            <a:ext cx="381000" cy="381000"/>
          </a:xfrm>
          <a:prstGeom prst="rect">
            <a:avLst/>
          </a:prstGeom>
          <a:noFill/>
        </p:spPr>
      </p:pic>
      <p:pic>
        <p:nvPicPr>
          <p:cNvPr id="7" name="Picture 41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924800" y="4596408"/>
            <a:ext cx="381000" cy="381000"/>
          </a:xfrm>
          <a:prstGeom prst="rect">
            <a:avLst/>
          </a:prstGeom>
          <a:noFill/>
        </p:spPr>
      </p:pic>
      <p:pic>
        <p:nvPicPr>
          <p:cNvPr id="8" name="Picture 42">
            <a:hlinkClick r:id="" action="ppaction://media"/>
          </p:cNvPr>
          <p:cNvPicPr>
            <a:picLocks noRot="1"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305800" y="4596408"/>
            <a:ext cx="381000" cy="3810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364" t="2941" b="53922"/>
          <a:stretch>
            <a:fillRect/>
          </a:stretch>
        </p:blipFill>
        <p:spPr>
          <a:xfrm>
            <a:off x="685800" y="4291608"/>
            <a:ext cx="1215736" cy="68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572000" y="4215408"/>
            <a:ext cx="665018" cy="914400"/>
          </a:xfrm>
          <a:prstGeom prst="rect">
            <a:avLst/>
          </a:prstGeom>
        </p:spPr>
      </p:pic>
      <p:sp>
        <p:nvSpPr>
          <p:cNvPr id="16" name="Text Box 49"/>
          <p:cNvSpPr txBox="1">
            <a:spLocks noChangeArrowheads="1"/>
          </p:cNvSpPr>
          <p:nvPr/>
        </p:nvSpPr>
        <p:spPr bwMode="auto">
          <a:xfrm>
            <a:off x="212725" y="6465888"/>
            <a:ext cx="543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i="1"/>
              <a:t>Thanks to Matt Hutchison for providing this great example!</a:t>
            </a:r>
          </a:p>
        </p:txBody>
      </p:sp>
    </p:spTree>
    <p:extLst>
      <p:ext uri="{BB962C8B-B14F-4D97-AF65-F5344CB8AC3E}">
        <p14:creationId xmlns:p14="http://schemas.microsoft.com/office/powerpoint/2010/main" val="12409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4" t="1639" r="220" b="53410"/>
          <a:stretch>
            <a:fillRect/>
          </a:stretch>
        </p:blipFill>
        <p:spPr bwMode="auto">
          <a:xfrm>
            <a:off x="138113" y="2352675"/>
            <a:ext cx="3933825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1000125" y="2786063"/>
            <a:ext cx="3929063" cy="1919287"/>
            <a:chOff x="1000100" y="3362039"/>
            <a:chExt cx="3929090" cy="1919302"/>
          </a:xfrm>
        </p:grpSpPr>
        <p:cxnSp>
          <p:nvCxnSpPr>
            <p:cNvPr id="61" name="Straight Connector 60"/>
            <p:cNvCxnSpPr>
              <a:stCxn id="51" idx="3"/>
            </p:cNvCxnSpPr>
            <p:nvPr/>
          </p:nvCxnSpPr>
          <p:spPr>
            <a:xfrm>
              <a:off x="2316147" y="3362039"/>
              <a:ext cx="2608280" cy="852494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810" name="Straight Connector 62"/>
            <p:cNvCxnSpPr>
              <a:cxnSpLocks noChangeShapeType="1"/>
            </p:cNvCxnSpPr>
            <p:nvPr/>
          </p:nvCxnSpPr>
          <p:spPr bwMode="auto">
            <a:xfrm rot="5400000" flipH="1" flipV="1">
              <a:off x="3059382" y="3416285"/>
              <a:ext cx="1066523" cy="266359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0811" name="Straight Connector 65"/>
            <p:cNvCxnSpPr>
              <a:cxnSpLocks noChangeShapeType="1"/>
            </p:cNvCxnSpPr>
            <p:nvPr/>
          </p:nvCxnSpPr>
          <p:spPr bwMode="auto">
            <a:xfrm flipV="1">
              <a:off x="1000100" y="4214818"/>
              <a:ext cx="3929090" cy="57150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5" t="2940" b="53922"/>
          <a:stretch>
            <a:fillRect/>
          </a:stretch>
        </p:blipFill>
        <p:spPr bwMode="auto">
          <a:xfrm>
            <a:off x="3009900" y="3314700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5" t="2940" b="53922"/>
          <a:stretch>
            <a:fillRect/>
          </a:stretch>
        </p:blipFill>
        <p:spPr bwMode="auto">
          <a:xfrm>
            <a:off x="1990725" y="4705350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5" t="2940" b="53922"/>
          <a:stretch>
            <a:fillRect/>
          </a:stretch>
        </p:blipFill>
        <p:spPr bwMode="auto">
          <a:xfrm>
            <a:off x="419100" y="4000500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5" t="2940" b="53922"/>
          <a:stretch>
            <a:fillRect/>
          </a:stretch>
        </p:blipFill>
        <p:spPr bwMode="auto">
          <a:xfrm>
            <a:off x="919163" y="3348038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5" t="2940" b="53922"/>
          <a:stretch>
            <a:fillRect/>
          </a:stretch>
        </p:blipFill>
        <p:spPr bwMode="auto">
          <a:xfrm>
            <a:off x="3009900" y="4000500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5" t="2940" b="53922"/>
          <a:stretch>
            <a:fillRect/>
          </a:stretch>
        </p:blipFill>
        <p:spPr bwMode="auto">
          <a:xfrm>
            <a:off x="1776413" y="2633663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5" t="2940" b="53922"/>
          <a:stretch>
            <a:fillRect/>
          </a:stretch>
        </p:blipFill>
        <p:spPr bwMode="auto">
          <a:xfrm>
            <a:off x="1562100" y="4000500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5" t="2940" b="53922"/>
          <a:stretch>
            <a:fillRect/>
          </a:stretch>
        </p:blipFill>
        <p:spPr bwMode="auto">
          <a:xfrm>
            <a:off x="1347788" y="2990850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5" t="2940" b="53922"/>
          <a:stretch>
            <a:fillRect/>
          </a:stretch>
        </p:blipFill>
        <p:spPr bwMode="auto">
          <a:xfrm>
            <a:off x="723900" y="4610100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5" t="2940" b="53922"/>
          <a:stretch>
            <a:fillRect/>
          </a:stretch>
        </p:blipFill>
        <p:spPr bwMode="auto">
          <a:xfrm>
            <a:off x="2781300" y="4533900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5" t="2940" b="53922"/>
          <a:stretch>
            <a:fillRect/>
          </a:stretch>
        </p:blipFill>
        <p:spPr bwMode="auto">
          <a:xfrm>
            <a:off x="2347913" y="3705225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5" t="2940" b="53922"/>
          <a:stretch>
            <a:fillRect/>
          </a:stretch>
        </p:blipFill>
        <p:spPr bwMode="auto">
          <a:xfrm>
            <a:off x="2133600" y="3062288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5" t="2940" b="53922"/>
          <a:stretch>
            <a:fillRect/>
          </a:stretch>
        </p:blipFill>
        <p:spPr bwMode="auto">
          <a:xfrm>
            <a:off x="2562225" y="2705100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93"/>
          <p:cNvGrpSpPr>
            <a:grpSpLocks/>
          </p:cNvGrpSpPr>
          <p:nvPr/>
        </p:nvGrpSpPr>
        <p:grpSpPr bwMode="auto">
          <a:xfrm>
            <a:off x="4857750" y="2473325"/>
            <a:ext cx="4286250" cy="2876550"/>
            <a:chOff x="0" y="1835339"/>
            <a:chExt cx="3896554" cy="2876370"/>
          </a:xfrm>
        </p:grpSpPr>
        <p:pic>
          <p:nvPicPr>
            <p:cNvPr id="160806" name="Picture 5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333333"/>
                </a:clrFrom>
                <a:clrTo>
                  <a:srgbClr val="33333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3" b="4942"/>
            <a:stretch>
              <a:fillRect/>
            </a:stretch>
          </p:blipFill>
          <p:spPr bwMode="auto">
            <a:xfrm>
              <a:off x="357158" y="1835339"/>
              <a:ext cx="3539396" cy="2571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0807" name="TextBox 40"/>
            <p:cNvSpPr txBox="1">
              <a:spLocks noChangeArrowheads="1"/>
            </p:cNvSpPr>
            <p:nvPr/>
          </p:nvSpPr>
          <p:spPr bwMode="auto">
            <a:xfrm>
              <a:off x="1104024" y="4406928"/>
              <a:ext cx="2143104" cy="304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CA" altLang="x-none" sz="1400">
                  <a:latin typeface="Century Gothic" charset="0"/>
                </a:rPr>
                <a:t>Time (s)</a:t>
              </a:r>
            </a:p>
          </p:txBody>
        </p:sp>
        <p:sp>
          <p:nvSpPr>
            <p:cNvPr id="160808" name="TextBox 41"/>
            <p:cNvSpPr txBox="1">
              <a:spLocks noChangeArrowheads="1"/>
            </p:cNvSpPr>
            <p:nvPr/>
          </p:nvSpPr>
          <p:spPr bwMode="auto">
            <a:xfrm rot="-5400000">
              <a:off x="-932952" y="2909570"/>
              <a:ext cx="2142991" cy="277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CA" altLang="x-none" sz="1400">
                  <a:latin typeface="Century Gothic" charset="0"/>
                </a:rPr>
                <a:t>Signal change (%)</a:t>
              </a: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357188" y="3924300"/>
            <a:ext cx="571500" cy="500063"/>
            <a:chOff x="-214346" y="2143116"/>
            <a:chExt cx="571504" cy="500066"/>
          </a:xfrm>
        </p:grpSpPr>
        <p:sp>
          <p:nvSpPr>
            <p:cNvPr id="26" name="Oval 25"/>
            <p:cNvSpPr/>
            <p:nvPr/>
          </p:nvSpPr>
          <p:spPr>
            <a:xfrm>
              <a:off x="-214346" y="2143116"/>
              <a:ext cx="571504" cy="500066"/>
            </a:xfrm>
            <a:prstGeom prst="ellipse">
              <a:avLst/>
            </a:prstGeom>
            <a:solidFill>
              <a:srgbClr val="FA4006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  <a:latin typeface="Century Gothic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-71470" y="2285992"/>
              <a:ext cx="252414" cy="19367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  <a:latin typeface="Century Gothic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1714500" y="2495550"/>
            <a:ext cx="785813" cy="500063"/>
            <a:chOff x="-214346" y="2143116"/>
            <a:chExt cx="1285884" cy="500066"/>
          </a:xfrm>
        </p:grpSpPr>
        <p:sp>
          <p:nvSpPr>
            <p:cNvPr id="33" name="Oval 32"/>
            <p:cNvSpPr/>
            <p:nvPr/>
          </p:nvSpPr>
          <p:spPr>
            <a:xfrm>
              <a:off x="-214346" y="2143116"/>
              <a:ext cx="1285884" cy="500066"/>
            </a:xfrm>
            <a:prstGeom prst="ellipse">
              <a:avLst/>
            </a:prstGeom>
            <a:solidFill>
              <a:srgbClr val="FA4006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  <a:latin typeface="Century Gothic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1268" y="2285992"/>
              <a:ext cx="251980" cy="19367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  <a:latin typeface="Century Gothic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2000250" y="4710113"/>
            <a:ext cx="428625" cy="285750"/>
            <a:chOff x="-214346" y="2143116"/>
            <a:chExt cx="1285884" cy="500066"/>
          </a:xfrm>
        </p:grpSpPr>
        <p:sp>
          <p:nvSpPr>
            <p:cNvPr id="36" name="Oval 35"/>
            <p:cNvSpPr/>
            <p:nvPr/>
          </p:nvSpPr>
          <p:spPr>
            <a:xfrm>
              <a:off x="-214346" y="2143116"/>
              <a:ext cx="1285884" cy="500066"/>
            </a:xfrm>
            <a:prstGeom prst="ellipse">
              <a:avLst/>
            </a:prstGeom>
            <a:solidFill>
              <a:srgbClr val="FA4006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  <a:latin typeface="Century Gothic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371447" y="2357032"/>
              <a:ext cx="366714" cy="2139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  <a:latin typeface="Century Gothic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3357563" y="1066800"/>
            <a:ext cx="4500562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CA" altLang="x-none" sz="1800">
                <a:latin typeface="Century Gothic" charset="0"/>
              </a:rPr>
              <a:t>Threshold = temporal correlation between each voxel and the associated component 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3500438" y="2054225"/>
            <a:ext cx="17859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CA" altLang="x-none" sz="1800">
                <a:latin typeface="Century Gothic" charset="0"/>
              </a:rPr>
              <a:t>Magnitude  =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5357813" y="2054225"/>
            <a:ext cx="27860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CA" altLang="x-none" sz="1800">
                <a:latin typeface="Century Gothic" charset="0"/>
              </a:rPr>
              <a:t>Strength of relationship</a:t>
            </a:r>
          </a:p>
        </p:txBody>
      </p:sp>
      <p:sp>
        <p:nvSpPr>
          <p:cNvPr id="57" name="Up Arrow 56"/>
          <p:cNvSpPr>
            <a:spLocks noChangeArrowheads="1"/>
          </p:cNvSpPr>
          <p:nvPr/>
        </p:nvSpPr>
        <p:spPr bwMode="auto">
          <a:xfrm>
            <a:off x="3429000" y="2066925"/>
            <a:ext cx="214313" cy="357188"/>
          </a:xfrm>
          <a:prstGeom prst="up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85FFDB"/>
              </a:gs>
              <a:gs pos="100000">
                <a:srgbClr val="00EBA8"/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x-none" sz="1800">
              <a:solidFill>
                <a:srgbClr val="FFFFFF"/>
              </a:solidFill>
              <a:latin typeface="Century Gothic" charset="0"/>
            </a:endParaRPr>
          </a:p>
        </p:txBody>
      </p:sp>
      <p:sp>
        <p:nvSpPr>
          <p:cNvPr id="58" name="Up Arrow 57"/>
          <p:cNvSpPr>
            <a:spLocks noChangeArrowheads="1"/>
          </p:cNvSpPr>
          <p:nvPr/>
        </p:nvSpPr>
        <p:spPr bwMode="auto">
          <a:xfrm>
            <a:off x="5214938" y="2066925"/>
            <a:ext cx="214312" cy="357188"/>
          </a:xfrm>
          <a:prstGeom prst="up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85FFDB"/>
              </a:gs>
              <a:gs pos="100000">
                <a:srgbClr val="00EBA8"/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x-none" sz="1800">
              <a:solidFill>
                <a:srgbClr val="FFFFFF"/>
              </a:solidFill>
              <a:latin typeface="Century Gothic" charset="0"/>
            </a:endParaRPr>
          </a:p>
        </p:txBody>
      </p:sp>
      <p:grpSp>
        <p:nvGrpSpPr>
          <p:cNvPr id="7" name="Group 63"/>
          <p:cNvGrpSpPr>
            <a:grpSpLocks/>
          </p:cNvGrpSpPr>
          <p:nvPr/>
        </p:nvGrpSpPr>
        <p:grpSpPr bwMode="auto">
          <a:xfrm>
            <a:off x="1000125" y="1482725"/>
            <a:ext cx="1928813" cy="814388"/>
            <a:chOff x="1000100" y="2059536"/>
            <a:chExt cx="1928826" cy="814446"/>
          </a:xfrm>
        </p:grpSpPr>
        <p:pic>
          <p:nvPicPr>
            <p:cNvPr id="160796" name="Picture 2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15" t="75323" r="15526" b="10686"/>
            <a:stretch>
              <a:fillRect/>
            </a:stretch>
          </p:blipFill>
          <p:spPr bwMode="auto">
            <a:xfrm rot="5400000">
              <a:off x="1670518" y="1687012"/>
              <a:ext cx="659428" cy="1714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0797" name="TextBox 58"/>
            <p:cNvSpPr txBox="1">
              <a:spLocks noChangeArrowheads="1"/>
            </p:cNvSpPr>
            <p:nvPr/>
          </p:nvSpPr>
          <p:spPr bwMode="auto">
            <a:xfrm>
              <a:off x="1000100" y="2059536"/>
              <a:ext cx="285752" cy="366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CA" altLang="x-none" sz="1800">
                  <a:latin typeface="Century Gothic" charset="0"/>
                </a:rPr>
                <a:t>1</a:t>
              </a:r>
            </a:p>
          </p:txBody>
        </p:sp>
        <p:sp>
          <p:nvSpPr>
            <p:cNvPr id="160798" name="TextBox 59"/>
            <p:cNvSpPr txBox="1">
              <a:spLocks noChangeArrowheads="1"/>
            </p:cNvSpPr>
            <p:nvPr/>
          </p:nvSpPr>
          <p:spPr bwMode="auto">
            <a:xfrm>
              <a:off x="2643174" y="2059536"/>
              <a:ext cx="285752" cy="366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CA" altLang="x-none" sz="1800">
                  <a:latin typeface="Century Gothic" charset="0"/>
                </a:rPr>
                <a:t>7</a:t>
              </a:r>
            </a:p>
          </p:txBody>
        </p:sp>
        <p:sp>
          <p:nvSpPr>
            <p:cNvPr id="160799" name="TextBox 61"/>
            <p:cNvSpPr txBox="1">
              <a:spLocks noChangeArrowheads="1"/>
            </p:cNvSpPr>
            <p:nvPr/>
          </p:nvSpPr>
          <p:spPr bwMode="auto">
            <a:xfrm>
              <a:off x="1142976" y="2072237"/>
              <a:ext cx="1643074" cy="304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CA" altLang="x-none" sz="1400">
                  <a:latin typeface="Century Gothic" charset="0"/>
                </a:rPr>
                <a:t>threshold</a:t>
              </a:r>
            </a:p>
          </p:txBody>
        </p:sp>
      </p:grpSp>
      <p:sp>
        <p:nvSpPr>
          <p:cNvPr id="160794" name="Rectangle 4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Applying ICA to fMRI data</a:t>
            </a:r>
          </a:p>
        </p:txBody>
      </p:sp>
      <p:sp>
        <p:nvSpPr>
          <p:cNvPr id="160795" name="Text Box 49"/>
          <p:cNvSpPr txBox="1">
            <a:spLocks noChangeArrowheads="1"/>
          </p:cNvSpPr>
          <p:nvPr/>
        </p:nvSpPr>
        <p:spPr bwMode="auto">
          <a:xfrm>
            <a:off x="212725" y="6465888"/>
            <a:ext cx="543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i="1"/>
              <a:t>Thanks to Matt Hutchison for providing this great example!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5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Pulling Out Components</a:t>
            </a:r>
          </a:p>
        </p:txBody>
      </p:sp>
      <p:pic>
        <p:nvPicPr>
          <p:cNvPr id="162818" name="Picture 4" descr="Huettel-2e-Fig-11-02-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838200"/>
            <a:ext cx="7239000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19" name="Text Box 5"/>
          <p:cNvSpPr txBox="1">
            <a:spLocks noChangeArrowheads="1"/>
          </p:cNvSpPr>
          <p:nvPr/>
        </p:nvSpPr>
        <p:spPr bwMode="auto">
          <a:xfrm>
            <a:off x="990600" y="5578475"/>
            <a:ext cx="1524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i="1">
                <a:solidFill>
                  <a:srgbClr val="000000"/>
                </a:solidFill>
              </a:rPr>
              <a:t>Huettel, Song &amp; McCarthy,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Picture 4" descr="Huettel-2e-Fig-11-03-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838200"/>
            <a:ext cx="61722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Components</a:t>
            </a:r>
          </a:p>
        </p:txBody>
      </p:sp>
      <p:sp>
        <p:nvSpPr>
          <p:cNvPr id="164867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85800" y="5562600"/>
            <a:ext cx="7772400" cy="533400"/>
          </a:xfrm>
        </p:spPr>
        <p:txBody>
          <a:bodyPr/>
          <a:lstStyle/>
          <a:p>
            <a:pPr eaLnBrk="1" hangingPunct="1"/>
            <a:r>
              <a:rPr lang="en-US" altLang="x-none"/>
              <a:t>each component has a spatial and temporal profile</a:t>
            </a:r>
          </a:p>
        </p:txBody>
      </p:sp>
      <p:sp>
        <p:nvSpPr>
          <p:cNvPr id="164868" name="Text Box 7"/>
          <p:cNvSpPr txBox="1">
            <a:spLocks noChangeArrowheads="1"/>
          </p:cNvSpPr>
          <p:nvPr/>
        </p:nvSpPr>
        <p:spPr bwMode="auto">
          <a:xfrm>
            <a:off x="1447800" y="5029200"/>
            <a:ext cx="3810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200" i="1">
                <a:solidFill>
                  <a:srgbClr val="000000"/>
                </a:solidFill>
              </a:rPr>
              <a:t>Huettel, Song &amp; McCarthy,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Sample Output</a:t>
            </a:r>
          </a:p>
        </p:txBody>
      </p:sp>
      <p:pic>
        <p:nvPicPr>
          <p:cNvPr id="16691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704012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Title 5"/>
          <p:cNvSpPr>
            <a:spLocks noGrp="1"/>
          </p:cNvSpPr>
          <p:nvPr>
            <p:ph type="title"/>
          </p:nvPr>
        </p:nvSpPr>
        <p:spPr>
          <a:xfrm>
            <a:off x="179388" y="0"/>
            <a:ext cx="8763000" cy="1125538"/>
          </a:xfrm>
        </p:spPr>
        <p:txBody>
          <a:bodyPr/>
          <a:lstStyle/>
          <a:p>
            <a:pPr eaLnBrk="1" hangingPunct="1"/>
            <a:r>
              <a:rPr lang="en-US" altLang="x-none">
                <a:solidFill>
                  <a:srgbClr val="FFFF00"/>
                </a:solidFill>
              </a:rPr>
              <a:t>Default Mode Network (DMN)</a:t>
            </a:r>
            <a:endParaRPr lang="en-US" altLang="x-none" sz="1800">
              <a:solidFill>
                <a:srgbClr val="FFFF00"/>
              </a:solidFill>
            </a:endParaRPr>
          </a:p>
        </p:txBody>
      </p:sp>
      <p:sp>
        <p:nvSpPr>
          <p:cNvPr id="167938" name="TextBox 3"/>
          <p:cNvSpPr txBox="1">
            <a:spLocks noChangeArrowheads="1"/>
          </p:cNvSpPr>
          <p:nvPr/>
        </p:nvSpPr>
        <p:spPr bwMode="auto">
          <a:xfrm>
            <a:off x="7315200" y="6550025"/>
            <a:ext cx="1828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000"/>
              <a:t>(Raichle et al., 2007)</a:t>
            </a:r>
          </a:p>
        </p:txBody>
      </p:sp>
      <p:pic>
        <p:nvPicPr>
          <p:cNvPr id="167939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" b="1814"/>
          <a:stretch>
            <a:fillRect/>
          </a:stretch>
        </p:blipFill>
        <p:spPr>
          <a:xfrm>
            <a:off x="1692275" y="1196975"/>
            <a:ext cx="2592388" cy="1758950"/>
          </a:xfrm>
        </p:spPr>
      </p:pic>
      <p:pic>
        <p:nvPicPr>
          <p:cNvPr id="16794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8" r="1006" b="3448"/>
          <a:stretch>
            <a:fillRect/>
          </a:stretch>
        </p:blipFill>
        <p:spPr bwMode="auto">
          <a:xfrm>
            <a:off x="4427538" y="1196975"/>
            <a:ext cx="265588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1835150" y="1196975"/>
            <a:ext cx="1800225" cy="6477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7942" name="TextBox 16"/>
          <p:cNvSpPr txBox="1">
            <a:spLocks noChangeArrowheads="1"/>
          </p:cNvSpPr>
          <p:nvPr/>
        </p:nvSpPr>
        <p:spPr bwMode="auto">
          <a:xfrm>
            <a:off x="1285875" y="981075"/>
            <a:ext cx="971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800" b="1"/>
              <a:t>LP</a:t>
            </a:r>
          </a:p>
        </p:txBody>
      </p: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flipV="1">
            <a:off x="1835150" y="2781300"/>
            <a:ext cx="1008063" cy="1428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7944" name="TextBox 18"/>
          <p:cNvSpPr txBox="1">
            <a:spLocks noChangeArrowheads="1"/>
          </p:cNvSpPr>
          <p:nvPr/>
        </p:nvSpPr>
        <p:spPr bwMode="auto">
          <a:xfrm>
            <a:off x="1042988" y="2781300"/>
            <a:ext cx="971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800" b="1"/>
              <a:t>LTC</a:t>
            </a:r>
          </a:p>
        </p:txBody>
      </p:sp>
      <p:sp>
        <p:nvSpPr>
          <p:cNvPr id="167945" name="TextBox 20"/>
          <p:cNvSpPr txBox="1">
            <a:spLocks noChangeArrowheads="1"/>
          </p:cNvSpPr>
          <p:nvPr/>
        </p:nvSpPr>
        <p:spPr bwMode="auto">
          <a:xfrm>
            <a:off x="3995738" y="1268413"/>
            <a:ext cx="971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800" b="1"/>
              <a:t>PCC</a:t>
            </a:r>
          </a:p>
        </p:txBody>
      </p:sp>
      <p:sp>
        <p:nvSpPr>
          <p:cNvPr id="167946" name="TextBox 22"/>
          <p:cNvSpPr txBox="1">
            <a:spLocks noChangeArrowheads="1"/>
          </p:cNvSpPr>
          <p:nvPr/>
        </p:nvSpPr>
        <p:spPr bwMode="auto">
          <a:xfrm>
            <a:off x="6911975" y="2339975"/>
            <a:ext cx="9731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800" b="1"/>
              <a:t>mPFC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457200" y="32464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CA" altLang="x-none" sz="1800"/>
              <a:t>decreases activity when task demand increases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CA" altLang="x-none" sz="1800"/>
              <a:t>self-reflective thought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CA" altLang="x-none" sz="1800"/>
              <a:t>unconstrained, spontaneous cognition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CA" altLang="x-none" sz="1800"/>
              <a:t>stimulus-independent thoughts (daydreaming)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None/>
            </a:pPr>
            <a:endParaRPr lang="en-CA" altLang="x-none" sz="1600"/>
          </a:p>
          <a:p>
            <a:pPr lvl="1" eaLnBrk="1" hangingPunct="1">
              <a:spcBef>
                <a:spcPct val="20000"/>
              </a:spcBef>
              <a:buFont typeface="Arial" charset="0"/>
              <a:buNone/>
            </a:pPr>
            <a:endParaRPr lang="en-US" altLang="x-none" sz="1600"/>
          </a:p>
          <a:p>
            <a:pPr lvl="1" eaLnBrk="1" hangingPunct="1">
              <a:spcBef>
                <a:spcPct val="20000"/>
              </a:spcBef>
              <a:buFont typeface="Arial" charset="0"/>
              <a:buChar char="–"/>
            </a:pPr>
            <a:endParaRPr lang="en-CA" altLang="x-none" sz="1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ICA doesn</a:t>
            </a:r>
            <a:r>
              <a:rPr lang="en-US" altLang="en-US"/>
              <a:t>’</a:t>
            </a:r>
            <a:r>
              <a:rPr lang="en-US" altLang="x-none"/>
              <a:t>t know positive vs. negative</a:t>
            </a:r>
          </a:p>
        </p:txBody>
      </p:sp>
      <p:pic>
        <p:nvPicPr>
          <p:cNvPr id="16998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38" r="33788"/>
          <a:stretch>
            <a:fillRect/>
          </a:stretch>
        </p:blipFill>
        <p:spPr bwMode="auto">
          <a:xfrm>
            <a:off x="2051050" y="3789363"/>
            <a:ext cx="44386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9987" name="Group 6"/>
          <p:cNvGrpSpPr>
            <a:grpSpLocks/>
          </p:cNvGrpSpPr>
          <p:nvPr/>
        </p:nvGrpSpPr>
        <p:grpSpPr bwMode="auto">
          <a:xfrm>
            <a:off x="2051050" y="1125538"/>
            <a:ext cx="4438650" cy="1770062"/>
            <a:chOff x="539552" y="3645024"/>
            <a:chExt cx="4438072" cy="1771438"/>
          </a:xfrm>
        </p:grpSpPr>
        <p:pic>
          <p:nvPicPr>
            <p:cNvPr id="169989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238" r="33788"/>
            <a:stretch>
              <a:fillRect/>
            </a:stretch>
          </p:blipFill>
          <p:spPr bwMode="auto">
            <a:xfrm>
              <a:off x="539552" y="3645024"/>
              <a:ext cx="4438072" cy="1771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9990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4" t="74075" r="36487" b="14182"/>
            <a:stretch>
              <a:fillRect/>
            </a:stretch>
          </p:blipFill>
          <p:spPr bwMode="auto">
            <a:xfrm flipV="1">
              <a:off x="971600" y="4005064"/>
              <a:ext cx="3818492" cy="634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998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1" t="61050" r="69633" b="34824"/>
          <a:stretch>
            <a:fillRect/>
          </a:stretch>
        </p:blipFill>
        <p:spPr bwMode="auto">
          <a:xfrm>
            <a:off x="3563938" y="3068638"/>
            <a:ext cx="1439862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Uses of ICA</a:t>
            </a:r>
          </a:p>
        </p:txBody>
      </p:sp>
      <p:sp>
        <p:nvSpPr>
          <p:cNvPr id="1710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see if ICA finds components that match your hypotheses</a:t>
            </a:r>
          </a:p>
          <a:p>
            <a:pPr lvl="1" eaLnBrk="1" hangingPunct="1"/>
            <a:r>
              <a:rPr lang="en-US" altLang="x-none"/>
              <a:t>but then why not just use hypothesis-driven approach?</a:t>
            </a:r>
          </a:p>
          <a:p>
            <a:pPr eaLnBrk="1" hangingPunct="1"/>
            <a:r>
              <a:rPr lang="en-US" altLang="x-none"/>
              <a:t>use ICA to remove noise components</a:t>
            </a:r>
          </a:p>
          <a:p>
            <a:pPr eaLnBrk="1" hangingPunct="1"/>
            <a:r>
              <a:rPr lang="en-US" altLang="x-none"/>
              <a:t>use ICA for exploratory analyses</a:t>
            </a:r>
          </a:p>
          <a:p>
            <a:pPr lvl="1" eaLnBrk="1" hangingPunct="1"/>
            <a:r>
              <a:rPr lang="en-US" altLang="x-none"/>
              <a:t>may be especially useful for situations where pattern is uncertain</a:t>
            </a:r>
          </a:p>
          <a:p>
            <a:pPr lvl="2" eaLnBrk="1" hangingPunct="1"/>
            <a:r>
              <a:rPr lang="en-US" altLang="x-none"/>
              <a:t>hallucinations, seizures</a:t>
            </a:r>
          </a:p>
          <a:p>
            <a:pPr eaLnBrk="1" hangingPunct="1"/>
            <a:r>
              <a:rPr lang="en-US" altLang="x-none"/>
              <a:t>use ICA to analyze resting state data </a:t>
            </a:r>
          </a:p>
          <a:p>
            <a:pPr lvl="1" eaLnBrk="1" hangingPunct="1"/>
            <a:r>
              <a:rPr lang="en-US" altLang="x-none"/>
              <a:t>stay tuned till connectivity lecture for more info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Making Sense of Components</a:t>
            </a:r>
          </a:p>
        </p:txBody>
      </p:sp>
      <p:sp>
        <p:nvSpPr>
          <p:cNvPr id="1730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how many components?</a:t>
            </a:r>
          </a:p>
          <a:p>
            <a:pPr lvl="1" eaLnBrk="1" hangingPunct="1"/>
            <a:r>
              <a:rPr lang="en-US" altLang="x-none"/>
              <a:t>too many</a:t>
            </a:r>
          </a:p>
          <a:p>
            <a:pPr lvl="2" eaLnBrk="1" hangingPunct="1"/>
            <a:r>
              <a:rPr lang="en-US" altLang="x-none"/>
              <a:t>splitting of components</a:t>
            </a:r>
          </a:p>
          <a:p>
            <a:pPr lvl="2" eaLnBrk="1" hangingPunct="1"/>
            <a:r>
              <a:rPr lang="en-US" altLang="x-none"/>
              <a:t>hard to dig through</a:t>
            </a:r>
          </a:p>
          <a:p>
            <a:pPr lvl="1" eaLnBrk="1" hangingPunct="1"/>
            <a:r>
              <a:rPr lang="en-US" altLang="x-none"/>
              <a:t>too few</a:t>
            </a:r>
          </a:p>
          <a:p>
            <a:pPr lvl="2" eaLnBrk="1" hangingPunct="1"/>
            <a:r>
              <a:rPr lang="en-US" altLang="x-none"/>
              <a:t>clumping of components</a:t>
            </a:r>
          </a:p>
          <a:p>
            <a:pPr lvl="1" eaLnBrk="1" hangingPunct="1"/>
            <a:r>
              <a:rPr lang="en-US" altLang="x-none"/>
              <a:t>20-40 recommended</a:t>
            </a:r>
          </a:p>
          <a:p>
            <a:pPr lvl="1" eaLnBrk="1" hangingPunct="1"/>
            <a:r>
              <a:rPr lang="en-US" altLang="x-none"/>
              <a:t>some algorithms can estimate # components</a:t>
            </a:r>
          </a:p>
          <a:p>
            <a:pPr eaLnBrk="1" hangingPunct="1"/>
            <a:r>
              <a:rPr lang="en-US" altLang="x-none"/>
              <a:t>how do you make sense of them?</a:t>
            </a:r>
          </a:p>
          <a:p>
            <a:pPr lvl="1" eaLnBrk="1" hangingPunct="1"/>
            <a:r>
              <a:rPr lang="en-US" altLang="x-none"/>
              <a:t>visual inspection</a:t>
            </a:r>
          </a:p>
          <a:p>
            <a:pPr lvl="1" eaLnBrk="1" hangingPunct="1"/>
            <a:r>
              <a:rPr lang="en-US" altLang="x-none"/>
              <a:t>sorting</a:t>
            </a:r>
          </a:p>
          <a:p>
            <a:pPr lvl="1" eaLnBrk="1" hangingPunct="1"/>
            <a:r>
              <a:rPr lang="en-US" altLang="x-none"/>
              <a:t>fingerprints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Sorting Components</a:t>
            </a:r>
          </a:p>
        </p:txBody>
      </p:sp>
      <p:sp>
        <p:nvSpPr>
          <p:cNvPr id="1751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/>
              <a:t>variance accounted for by component</a:t>
            </a:r>
          </a:p>
          <a:p>
            <a:r>
              <a:rPr lang="en-US" altLang="x-none"/>
              <a:t>spatial correlation with known areas</a:t>
            </a:r>
          </a:p>
          <a:p>
            <a:pPr lvl="1"/>
            <a:r>
              <a:rPr lang="en-US" altLang="x-none"/>
              <a:t>regions of interest (e.g., fusiform face area)</a:t>
            </a:r>
          </a:p>
          <a:p>
            <a:pPr lvl="1"/>
            <a:r>
              <a:rPr lang="en-US" altLang="x-none"/>
              <a:t>networks of interest (e.g., default mode network)</a:t>
            </a:r>
          </a:p>
          <a:p>
            <a:r>
              <a:rPr lang="en-US" altLang="x-none"/>
              <a:t>temporal correlation with known events</a:t>
            </a:r>
          </a:p>
          <a:p>
            <a:pPr lvl="1"/>
            <a:r>
              <a:rPr lang="en-US" altLang="x-none"/>
              <a:t>task predictors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Block vs. Event-Related fMRA</a:t>
            </a:r>
          </a:p>
        </p:txBody>
      </p:sp>
      <p:pic>
        <p:nvPicPr>
          <p:cNvPr id="41986" name="Picture 4" descr="screen-capture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1003300"/>
            <a:ext cx="8497887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87" name="Group 24"/>
          <p:cNvGrpSpPr>
            <a:grpSpLocks/>
          </p:cNvGrpSpPr>
          <p:nvPr/>
        </p:nvGrpSpPr>
        <p:grpSpPr bwMode="auto">
          <a:xfrm>
            <a:off x="1785938" y="4051300"/>
            <a:ext cx="1331912" cy="258763"/>
            <a:chOff x="1125" y="2552"/>
            <a:chExt cx="839" cy="163"/>
          </a:xfrm>
        </p:grpSpPr>
        <p:pic>
          <p:nvPicPr>
            <p:cNvPr id="42001" name="Picture 4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5" y="2552"/>
              <a:ext cx="124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02" name="Picture 4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8" y="2552"/>
              <a:ext cx="124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03" name="Picture 4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1" y="2552"/>
              <a:ext cx="124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04" name="Picture 4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4" y="2552"/>
              <a:ext cx="124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05" name="Picture 4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7" y="2552"/>
              <a:ext cx="124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06" name="Picture 4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0" y="2552"/>
              <a:ext cx="124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988" name="Group 23"/>
          <p:cNvGrpSpPr>
            <a:grpSpLocks/>
          </p:cNvGrpSpPr>
          <p:nvPr/>
        </p:nvGrpSpPr>
        <p:grpSpPr bwMode="auto">
          <a:xfrm>
            <a:off x="5943600" y="4051300"/>
            <a:ext cx="425450" cy="258763"/>
            <a:chOff x="3744" y="2552"/>
            <a:chExt cx="268" cy="163"/>
          </a:xfrm>
        </p:grpSpPr>
        <p:pic>
          <p:nvPicPr>
            <p:cNvPr id="41999" name="Picture 4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552"/>
              <a:ext cx="124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00" name="Picture 4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2552"/>
              <a:ext cx="124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989" name="Group 22"/>
          <p:cNvGrpSpPr>
            <a:grpSpLocks/>
          </p:cNvGrpSpPr>
          <p:nvPr/>
        </p:nvGrpSpPr>
        <p:grpSpPr bwMode="auto">
          <a:xfrm>
            <a:off x="5973763" y="2560638"/>
            <a:ext cx="427037" cy="258762"/>
            <a:chOff x="3763" y="1517"/>
            <a:chExt cx="269" cy="163"/>
          </a:xfrm>
        </p:grpSpPr>
        <p:pic>
          <p:nvPicPr>
            <p:cNvPr id="41997" name="Picture 4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3" y="1517"/>
              <a:ext cx="124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8" name="Picture 4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7" y="1517"/>
              <a:ext cx="125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990" name="Group 29"/>
          <p:cNvGrpSpPr>
            <a:grpSpLocks/>
          </p:cNvGrpSpPr>
          <p:nvPr/>
        </p:nvGrpSpPr>
        <p:grpSpPr bwMode="auto">
          <a:xfrm>
            <a:off x="1905000" y="1676400"/>
            <a:ext cx="1341438" cy="263525"/>
            <a:chOff x="1200" y="1056"/>
            <a:chExt cx="845" cy="166"/>
          </a:xfrm>
        </p:grpSpPr>
        <p:pic>
          <p:nvPicPr>
            <p:cNvPr id="41991" name="Picture 4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1056"/>
              <a:ext cx="124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2" name="Picture 4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1056"/>
              <a:ext cx="125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3" name="Picture 4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056"/>
              <a:ext cx="125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4" name="Picture 26" descr="screen-capture-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1056"/>
              <a:ext cx="125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5" name="Picture 27" descr="screen-capture-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1056"/>
              <a:ext cx="122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6" name="Picture 28" descr="screen-capture-6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1056"/>
              <a:ext cx="125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Brain Voyager Fingerprints</a:t>
            </a:r>
          </a:p>
        </p:txBody>
      </p:sp>
      <p:pic>
        <p:nvPicPr>
          <p:cNvPr id="176130" name="Picture 1028" descr="screen-capture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5448300" cy="5626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131" name="Freeform 1029"/>
          <p:cNvSpPr>
            <a:spLocks/>
          </p:cNvSpPr>
          <p:nvPr/>
        </p:nvSpPr>
        <p:spPr bwMode="auto">
          <a:xfrm>
            <a:off x="2590800" y="3276600"/>
            <a:ext cx="1612900" cy="2667000"/>
          </a:xfrm>
          <a:custGeom>
            <a:avLst/>
            <a:gdLst>
              <a:gd name="T0" fmla="*/ 2147483647 w 1540"/>
              <a:gd name="T1" fmla="*/ 2147483647 h 2544"/>
              <a:gd name="T2" fmla="*/ 2147483647 w 1540"/>
              <a:gd name="T3" fmla="*/ 0 h 2544"/>
              <a:gd name="T4" fmla="*/ 2147483647 w 1540"/>
              <a:gd name="T5" fmla="*/ 2147483647 h 2544"/>
              <a:gd name="T6" fmla="*/ 2147483647 w 1540"/>
              <a:gd name="T7" fmla="*/ 2147483647 h 2544"/>
              <a:gd name="T8" fmla="*/ 0 w 1540"/>
              <a:gd name="T9" fmla="*/ 2147483647 h 2544"/>
              <a:gd name="T10" fmla="*/ 0 w 1540"/>
              <a:gd name="T11" fmla="*/ 2147483647 h 2544"/>
              <a:gd name="T12" fmla="*/ 2147483647 w 1540"/>
              <a:gd name="T13" fmla="*/ 2147483647 h 2544"/>
              <a:gd name="T14" fmla="*/ 2147483647 w 1540"/>
              <a:gd name="T15" fmla="*/ 2147483647 h 2544"/>
              <a:gd name="T16" fmla="*/ 2147483647 w 1540"/>
              <a:gd name="T17" fmla="*/ 2147483647 h 2544"/>
              <a:gd name="T18" fmla="*/ 2147483647 w 1540"/>
              <a:gd name="T19" fmla="*/ 2147483647 h 2544"/>
              <a:gd name="T20" fmla="*/ 2147483647 w 1540"/>
              <a:gd name="T21" fmla="*/ 2147483647 h 254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540"/>
              <a:gd name="T34" fmla="*/ 0 h 2544"/>
              <a:gd name="T35" fmla="*/ 1540 w 1540"/>
              <a:gd name="T36" fmla="*/ 2544 h 254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540" h="2544">
                <a:moveTo>
                  <a:pt x="1492" y="1250"/>
                </a:moveTo>
                <a:lnTo>
                  <a:pt x="1060" y="0"/>
                </a:lnTo>
                <a:lnTo>
                  <a:pt x="496" y="157"/>
                </a:lnTo>
                <a:lnTo>
                  <a:pt x="205" y="440"/>
                </a:lnTo>
                <a:lnTo>
                  <a:pt x="0" y="837"/>
                </a:lnTo>
                <a:lnTo>
                  <a:pt x="0" y="1665"/>
                </a:lnTo>
                <a:lnTo>
                  <a:pt x="333" y="2196"/>
                </a:lnTo>
                <a:lnTo>
                  <a:pt x="687" y="2401"/>
                </a:lnTo>
                <a:lnTo>
                  <a:pt x="1204" y="2544"/>
                </a:lnTo>
                <a:lnTo>
                  <a:pt x="1540" y="2544"/>
                </a:lnTo>
                <a:lnTo>
                  <a:pt x="1506" y="1250"/>
                </a:lnTo>
              </a:path>
            </a:pathLst>
          </a:custGeom>
          <a:noFill/>
          <a:ln w="381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6132" name="Rectangle 1030"/>
          <p:cNvSpPr>
            <a:spLocks noChangeArrowheads="1"/>
          </p:cNvSpPr>
          <p:nvPr/>
        </p:nvSpPr>
        <p:spPr bwMode="auto">
          <a:xfrm>
            <a:off x="304800" y="4876800"/>
            <a:ext cx="2514600" cy="1524000"/>
          </a:xfrm>
          <a:prstGeom prst="rect">
            <a:avLst/>
          </a:prstGeom>
          <a:noFill/>
          <a:ln w="38100">
            <a:solidFill>
              <a:srgbClr val="008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/>
          </a:p>
        </p:txBody>
      </p:sp>
      <p:sp>
        <p:nvSpPr>
          <p:cNvPr id="176133" name="Text Box 1031"/>
          <p:cNvSpPr txBox="1">
            <a:spLocks noChangeArrowheads="1"/>
          </p:cNvSpPr>
          <p:nvPr/>
        </p:nvSpPr>
        <p:spPr bwMode="auto">
          <a:xfrm>
            <a:off x="6308725" y="4114800"/>
            <a:ext cx="25304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>
                <a:solidFill>
                  <a:srgbClr val="0080FF"/>
                </a:solidFill>
              </a:rPr>
              <a:t>real activation should have power in medium temporal frequencies</a:t>
            </a:r>
          </a:p>
        </p:txBody>
      </p:sp>
      <p:sp>
        <p:nvSpPr>
          <p:cNvPr id="176134" name="Text Box 1032"/>
          <p:cNvSpPr txBox="1">
            <a:spLocks noChangeArrowheads="1"/>
          </p:cNvSpPr>
          <p:nvPr/>
        </p:nvSpPr>
        <p:spPr bwMode="auto">
          <a:xfrm>
            <a:off x="6308725" y="3444875"/>
            <a:ext cx="18288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>
                <a:solidFill>
                  <a:srgbClr val="FFCC66"/>
                </a:solidFill>
              </a:rPr>
              <a:t>real activation should be clustered</a:t>
            </a:r>
            <a:endParaRPr lang="en-US" altLang="x-none" sz="1400">
              <a:solidFill>
                <a:srgbClr val="FF00FF"/>
              </a:solidFill>
            </a:endParaRPr>
          </a:p>
        </p:txBody>
      </p:sp>
      <p:sp>
        <p:nvSpPr>
          <p:cNvPr id="176135" name="Freeform 1033"/>
          <p:cNvSpPr>
            <a:spLocks/>
          </p:cNvSpPr>
          <p:nvPr/>
        </p:nvSpPr>
        <p:spPr bwMode="auto">
          <a:xfrm>
            <a:off x="4114800" y="3657600"/>
            <a:ext cx="2119313" cy="900113"/>
          </a:xfrm>
          <a:custGeom>
            <a:avLst/>
            <a:gdLst>
              <a:gd name="T0" fmla="*/ 2147483647 w 1335"/>
              <a:gd name="T1" fmla="*/ 0 h 764"/>
              <a:gd name="T2" fmla="*/ 2147483647 w 1335"/>
              <a:gd name="T3" fmla="*/ 0 h 764"/>
              <a:gd name="T4" fmla="*/ 0 w 1335"/>
              <a:gd name="T5" fmla="*/ 2147483647 h 764"/>
              <a:gd name="T6" fmla="*/ 0 60000 65536"/>
              <a:gd name="T7" fmla="*/ 0 60000 65536"/>
              <a:gd name="T8" fmla="*/ 0 60000 65536"/>
              <a:gd name="T9" fmla="*/ 0 w 1335"/>
              <a:gd name="T10" fmla="*/ 0 h 764"/>
              <a:gd name="T11" fmla="*/ 1335 w 1335"/>
              <a:gd name="T12" fmla="*/ 764 h 7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35" h="764">
                <a:moveTo>
                  <a:pt x="1335" y="0"/>
                </a:moveTo>
                <a:lnTo>
                  <a:pt x="49" y="0"/>
                </a:lnTo>
                <a:lnTo>
                  <a:pt x="0" y="764"/>
                </a:lnTo>
              </a:path>
            </a:pathLst>
          </a:custGeom>
          <a:noFill/>
          <a:ln w="381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6136" name="Freeform 1034"/>
          <p:cNvSpPr>
            <a:spLocks/>
          </p:cNvSpPr>
          <p:nvPr/>
        </p:nvSpPr>
        <p:spPr bwMode="auto">
          <a:xfrm>
            <a:off x="4198938" y="4581525"/>
            <a:ext cx="1743075" cy="887413"/>
          </a:xfrm>
          <a:custGeom>
            <a:avLst/>
            <a:gdLst>
              <a:gd name="T0" fmla="*/ 0 w 1098"/>
              <a:gd name="T1" fmla="*/ 0 h 559"/>
              <a:gd name="T2" fmla="*/ 2147483647 w 1098"/>
              <a:gd name="T3" fmla="*/ 2147483647 h 559"/>
              <a:gd name="T4" fmla="*/ 2147483647 w 1098"/>
              <a:gd name="T5" fmla="*/ 2147483647 h 559"/>
              <a:gd name="T6" fmla="*/ 0 60000 65536"/>
              <a:gd name="T7" fmla="*/ 0 60000 65536"/>
              <a:gd name="T8" fmla="*/ 0 60000 65536"/>
              <a:gd name="T9" fmla="*/ 0 w 1098"/>
              <a:gd name="T10" fmla="*/ 0 h 559"/>
              <a:gd name="T11" fmla="*/ 1098 w 1098"/>
              <a:gd name="T12" fmla="*/ 559 h 5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98" h="559">
                <a:moveTo>
                  <a:pt x="0" y="0"/>
                </a:moveTo>
                <a:lnTo>
                  <a:pt x="737" y="559"/>
                </a:lnTo>
                <a:lnTo>
                  <a:pt x="1098" y="552"/>
                </a:lnTo>
              </a:path>
            </a:pathLst>
          </a:cu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6137" name="Text Box 1035"/>
          <p:cNvSpPr txBox="1">
            <a:spLocks noChangeArrowheads="1"/>
          </p:cNvSpPr>
          <p:nvPr/>
        </p:nvSpPr>
        <p:spPr bwMode="auto">
          <a:xfrm>
            <a:off x="6308725" y="4953000"/>
            <a:ext cx="1828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>
                <a:solidFill>
                  <a:srgbClr val="00FF00"/>
                </a:solidFill>
              </a:rPr>
              <a:t>real activation should show temporal autocorrelation</a:t>
            </a:r>
          </a:p>
        </p:txBody>
      </p:sp>
      <p:grpSp>
        <p:nvGrpSpPr>
          <p:cNvPr id="2" name="Group 1039"/>
          <p:cNvGrpSpPr>
            <a:grpSpLocks/>
          </p:cNvGrpSpPr>
          <p:nvPr/>
        </p:nvGrpSpPr>
        <p:grpSpPr bwMode="auto">
          <a:xfrm>
            <a:off x="6172200" y="2393950"/>
            <a:ext cx="2743200" cy="942975"/>
            <a:chOff x="3936" y="1652"/>
            <a:chExt cx="1728" cy="594"/>
          </a:xfrm>
        </p:grpSpPr>
        <p:pic>
          <p:nvPicPr>
            <p:cNvPr id="176141" name="Picture 1036" descr="screen-capture-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652"/>
              <a:ext cx="480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6142" name="Text Box 1037"/>
            <p:cNvSpPr txBox="1">
              <a:spLocks noChangeArrowheads="1"/>
            </p:cNvSpPr>
            <p:nvPr/>
          </p:nvSpPr>
          <p:spPr bwMode="auto">
            <a:xfrm>
              <a:off x="4416" y="1652"/>
              <a:ext cx="1248" cy="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x-none" sz="1400">
                  <a:solidFill>
                    <a:srgbClr val="FF00FF"/>
                  </a:solidFill>
                  <a:latin typeface="Comic Sans MS" charset="0"/>
                </a:rPr>
                <a:t>A good BV fingerprint looks like a slightly tilted Mercedes icon</a:t>
              </a:r>
              <a:endParaRPr lang="en-US" altLang="x-none" sz="1400">
                <a:latin typeface="Comic Sans MS" charset="0"/>
              </a:endParaRPr>
            </a:p>
          </p:txBody>
        </p:sp>
      </p:grpSp>
      <p:sp>
        <p:nvSpPr>
          <p:cNvPr id="176139" name="Rectangle 1038"/>
          <p:cNvSpPr>
            <a:spLocks noGrp="1" noChangeArrowheads="1"/>
          </p:cNvSpPr>
          <p:nvPr>
            <p:ph type="body" idx="1"/>
          </p:nvPr>
        </p:nvSpPr>
        <p:spPr>
          <a:xfrm>
            <a:off x="5867400" y="762000"/>
            <a:ext cx="3048000" cy="8382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x-none" sz="1800">
                <a:solidFill>
                  <a:srgbClr val="00FFFF"/>
                </a:solidFill>
              </a:rPr>
              <a:t>fingerprint</a:t>
            </a:r>
            <a:r>
              <a:rPr lang="en-US" altLang="x-none" sz="1800"/>
              <a:t> = multidimensional polar plot characterization of the properties of an ICA component</a:t>
            </a:r>
            <a:endParaRPr lang="en-US" altLang="x-none" sz="1400"/>
          </a:p>
        </p:txBody>
      </p:sp>
      <p:sp>
        <p:nvSpPr>
          <p:cNvPr id="176140" name="Text Box 1040"/>
          <p:cNvSpPr txBox="1">
            <a:spLocks noChangeArrowheads="1"/>
          </p:cNvSpPr>
          <p:nvPr/>
        </p:nvSpPr>
        <p:spPr bwMode="auto">
          <a:xfrm>
            <a:off x="1157288" y="6521450"/>
            <a:ext cx="3414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i="1"/>
              <a:t>DeMartino et al., 2007, NeuroImage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Expert Classification</a:t>
            </a:r>
          </a:p>
        </p:txBody>
      </p:sp>
      <p:sp>
        <p:nvSpPr>
          <p:cNvPr id="178178" name="Text Box 1029"/>
          <p:cNvSpPr txBox="1">
            <a:spLocks noChangeArrowheads="1"/>
          </p:cNvSpPr>
          <p:nvPr/>
        </p:nvSpPr>
        <p:spPr bwMode="auto">
          <a:xfrm>
            <a:off x="3581400" y="5791200"/>
            <a:ext cx="11922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400"/>
              <a:t>susceptibility</a:t>
            </a:r>
          </a:p>
          <a:p>
            <a:pPr algn="ctr" eaLnBrk="1" hangingPunct="1"/>
            <a:r>
              <a:rPr lang="en-US" altLang="x-none" sz="1400"/>
              <a:t>artifacts</a:t>
            </a:r>
          </a:p>
        </p:txBody>
      </p:sp>
      <p:sp>
        <p:nvSpPr>
          <p:cNvPr id="178179" name="Text Box 1030"/>
          <p:cNvSpPr txBox="1">
            <a:spLocks noChangeArrowheads="1"/>
          </p:cNvSpPr>
          <p:nvPr/>
        </p:nvSpPr>
        <p:spPr bwMode="auto">
          <a:xfrm>
            <a:off x="1520825" y="5791200"/>
            <a:ext cx="1054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400"/>
              <a:t>“</a:t>
            </a:r>
            <a:r>
              <a:rPr lang="en-US" altLang="x-none" sz="1400"/>
              <a:t>activation</a:t>
            </a:r>
            <a:r>
              <a:rPr lang="en-US" altLang="en-US" sz="1400"/>
              <a:t>”</a:t>
            </a:r>
            <a:endParaRPr lang="en-US" altLang="x-none" sz="1400"/>
          </a:p>
        </p:txBody>
      </p:sp>
      <p:sp>
        <p:nvSpPr>
          <p:cNvPr id="178180" name="Text Box 1031"/>
          <p:cNvSpPr txBox="1">
            <a:spLocks noChangeArrowheads="1"/>
          </p:cNvSpPr>
          <p:nvPr/>
        </p:nvSpPr>
        <p:spPr bwMode="auto">
          <a:xfrm>
            <a:off x="2662238" y="5791200"/>
            <a:ext cx="8064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400"/>
              <a:t>motion</a:t>
            </a:r>
          </a:p>
          <a:p>
            <a:pPr algn="ctr" eaLnBrk="1" hangingPunct="1"/>
            <a:r>
              <a:rPr lang="en-US" altLang="x-none" sz="1400"/>
              <a:t>artifacts</a:t>
            </a:r>
          </a:p>
        </p:txBody>
      </p:sp>
      <p:sp>
        <p:nvSpPr>
          <p:cNvPr id="178181" name="Text Box 1032"/>
          <p:cNvSpPr txBox="1">
            <a:spLocks noChangeArrowheads="1"/>
          </p:cNvSpPr>
          <p:nvPr/>
        </p:nvSpPr>
        <p:spPr bwMode="auto">
          <a:xfrm>
            <a:off x="4960938" y="5791200"/>
            <a:ext cx="7762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400"/>
              <a:t>vessels</a:t>
            </a:r>
          </a:p>
        </p:txBody>
      </p:sp>
      <p:sp>
        <p:nvSpPr>
          <p:cNvPr id="178182" name="Text Box 1033"/>
          <p:cNvSpPr txBox="1">
            <a:spLocks noChangeArrowheads="1"/>
          </p:cNvSpPr>
          <p:nvPr/>
        </p:nvSpPr>
        <p:spPr bwMode="auto">
          <a:xfrm>
            <a:off x="5913438" y="5791200"/>
            <a:ext cx="1004887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400"/>
              <a:t>spatially</a:t>
            </a:r>
          </a:p>
          <a:p>
            <a:pPr algn="ctr" eaLnBrk="1" hangingPunct="1"/>
            <a:r>
              <a:rPr lang="en-US" altLang="x-none" sz="1400"/>
              <a:t>distributed</a:t>
            </a:r>
            <a:br>
              <a:rPr lang="en-US" altLang="x-none" sz="1400"/>
            </a:br>
            <a:r>
              <a:rPr lang="en-US" altLang="x-none" sz="1400"/>
              <a:t>noise</a:t>
            </a:r>
          </a:p>
        </p:txBody>
      </p:sp>
      <p:sp>
        <p:nvSpPr>
          <p:cNvPr id="178183" name="Text Box 1034"/>
          <p:cNvSpPr txBox="1">
            <a:spLocks noChangeArrowheads="1"/>
          </p:cNvSpPr>
          <p:nvPr/>
        </p:nvSpPr>
        <p:spPr bwMode="auto">
          <a:xfrm>
            <a:off x="6999288" y="5791200"/>
            <a:ext cx="8763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400"/>
              <a:t>temporal</a:t>
            </a:r>
          </a:p>
          <a:p>
            <a:pPr algn="ctr" eaLnBrk="1" hangingPunct="1"/>
            <a:r>
              <a:rPr lang="en-US" altLang="x-none" sz="1400"/>
              <a:t>high freq</a:t>
            </a:r>
          </a:p>
          <a:p>
            <a:pPr algn="ctr" eaLnBrk="1" hangingPunct="1"/>
            <a:r>
              <a:rPr lang="en-US" altLang="x-none" sz="1400"/>
              <a:t>noise</a:t>
            </a:r>
          </a:p>
        </p:txBody>
      </p:sp>
      <p:grpSp>
        <p:nvGrpSpPr>
          <p:cNvPr id="178184" name="Group 1036"/>
          <p:cNvGrpSpPr>
            <a:grpSpLocks/>
          </p:cNvGrpSpPr>
          <p:nvPr/>
        </p:nvGrpSpPr>
        <p:grpSpPr bwMode="auto">
          <a:xfrm>
            <a:off x="1257300" y="838200"/>
            <a:ext cx="6629400" cy="4918075"/>
            <a:chOff x="792" y="528"/>
            <a:chExt cx="4176" cy="3098"/>
          </a:xfrm>
        </p:grpSpPr>
        <p:pic>
          <p:nvPicPr>
            <p:cNvPr id="178186" name="Picture 1028" descr="screen-capture-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5" r="449"/>
            <a:stretch>
              <a:fillRect/>
            </a:stretch>
          </p:blipFill>
          <p:spPr bwMode="auto">
            <a:xfrm>
              <a:off x="792" y="528"/>
              <a:ext cx="4176" cy="3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8187" name="Rectangle 1035"/>
            <p:cNvSpPr>
              <a:spLocks noChangeArrowheads="1"/>
            </p:cNvSpPr>
            <p:nvPr/>
          </p:nvSpPr>
          <p:spPr bwMode="auto">
            <a:xfrm>
              <a:off x="816" y="2160"/>
              <a:ext cx="192" cy="14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x-none"/>
            </a:p>
          </p:txBody>
        </p:sp>
      </p:grpSp>
      <p:sp>
        <p:nvSpPr>
          <p:cNvPr id="178185" name="Text Box 1037"/>
          <p:cNvSpPr txBox="1">
            <a:spLocks noChangeArrowheads="1"/>
          </p:cNvSpPr>
          <p:nvPr/>
        </p:nvSpPr>
        <p:spPr bwMode="auto">
          <a:xfrm>
            <a:off x="2895600" y="6521450"/>
            <a:ext cx="34147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i="1"/>
              <a:t>DeMartino et al., 2007, NeuroImage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Fingerprint Recognition</a:t>
            </a:r>
          </a:p>
        </p:txBody>
      </p:sp>
      <p:sp>
        <p:nvSpPr>
          <p:cNvPr id="180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00800" y="914400"/>
            <a:ext cx="2819400" cy="190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x-none" sz="2000"/>
              <a:t>train algorithm to characterize fingerprints on one data set; test algorithm on another data set</a:t>
            </a:r>
          </a:p>
        </p:txBody>
      </p:sp>
      <p:pic>
        <p:nvPicPr>
          <p:cNvPr id="180227" name="Picture 4" descr="screen-capture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6311900" cy="418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8" name="Picture 5" descr="screen-capture-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08600"/>
            <a:ext cx="6705600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9" name="Oval 6"/>
          <p:cNvSpPr>
            <a:spLocks noChangeArrowheads="1"/>
          </p:cNvSpPr>
          <p:nvPr/>
        </p:nvSpPr>
        <p:spPr bwMode="auto">
          <a:xfrm>
            <a:off x="990600" y="5562600"/>
            <a:ext cx="1066800" cy="4572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/>
          </a:p>
        </p:txBody>
      </p:sp>
      <p:sp>
        <p:nvSpPr>
          <p:cNvPr id="180230" name="Text Box 7"/>
          <p:cNvSpPr txBox="1">
            <a:spLocks noChangeArrowheads="1"/>
          </p:cNvSpPr>
          <p:nvPr/>
        </p:nvSpPr>
        <p:spPr bwMode="auto">
          <a:xfrm>
            <a:off x="7010400" y="5791200"/>
            <a:ext cx="1993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i="1"/>
              <a:t>DeMartino et al., 2007, NeuroImage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Title 3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584200"/>
          </a:xfrm>
        </p:spPr>
        <p:txBody>
          <a:bodyPr/>
          <a:lstStyle/>
          <a:p>
            <a:pPr eaLnBrk="1" hangingPunct="1"/>
            <a:r>
              <a:rPr lang="en-US" altLang="x-none"/>
              <a:t>Miscellaneous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1" name="Picture 1" descr="Screen Shot 2014-11-17 at 12.05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16113"/>
            <a:ext cx="6840538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Intersubject Correlations: Step 1</a:t>
            </a:r>
          </a:p>
        </p:txBody>
      </p:sp>
      <p:sp>
        <p:nvSpPr>
          <p:cNvPr id="184323" name="Content Placeholder 3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1146175"/>
          </a:xfrm>
        </p:spPr>
        <p:txBody>
          <a:bodyPr/>
          <a:lstStyle/>
          <a:p>
            <a:r>
              <a:rPr lang="en-US" altLang="x-none"/>
              <a:t>Scan a bunch of subjects while they</a:t>
            </a:r>
            <a:r>
              <a:rPr lang="en-US" altLang="en-US"/>
              <a:t>’</a:t>
            </a:r>
            <a:r>
              <a:rPr lang="en-US" altLang="x-none"/>
              <a:t>re all doing the same thing, e.g., watching a movie</a:t>
            </a:r>
          </a:p>
        </p:txBody>
      </p:sp>
      <p:pic>
        <p:nvPicPr>
          <p:cNvPr id="184324" name="Picture 4" descr="Good Bad Ug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2205038"/>
            <a:ext cx="17335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5" name="TextBox 5"/>
          <p:cNvSpPr txBox="1">
            <a:spLocks noChangeArrowheads="1"/>
          </p:cNvSpPr>
          <p:nvPr/>
        </p:nvSpPr>
        <p:spPr bwMode="auto">
          <a:xfrm>
            <a:off x="107950" y="6453188"/>
            <a:ext cx="2762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i="1"/>
              <a:t>Hasson et al., 2008, Projections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Intersubject Correlations: Step 2</a:t>
            </a:r>
          </a:p>
        </p:txBody>
      </p:sp>
      <p:sp>
        <p:nvSpPr>
          <p:cNvPr id="185346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/>
              <a:t>For each voxel in normalized space (e.g., Talairach or MNI space), calculate the correlation of the time courses between pairs of subjects</a:t>
            </a:r>
          </a:p>
        </p:txBody>
      </p:sp>
      <p:pic>
        <p:nvPicPr>
          <p:cNvPr id="185347" name="Picture 5" descr="Screen Shot 2014-11-17 at 12.07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205038"/>
            <a:ext cx="7154863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TextBox 7"/>
          <p:cNvSpPr txBox="1">
            <a:spLocks noChangeArrowheads="1"/>
          </p:cNvSpPr>
          <p:nvPr/>
        </p:nvSpPr>
        <p:spPr bwMode="auto">
          <a:xfrm>
            <a:off x="107950" y="6453188"/>
            <a:ext cx="2762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i="1"/>
              <a:t>Hasson et al., 2008, Projections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69" name="Picture 3" descr="Screen Shot 2014-11-17 at 12.09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4537075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Intersubject Correlations: Step 3</a:t>
            </a:r>
          </a:p>
        </p:txBody>
      </p:sp>
      <p:sp>
        <p:nvSpPr>
          <p:cNvPr id="186371" name="Content Placeholder 5"/>
          <p:cNvSpPr>
            <a:spLocks noGrp="1"/>
          </p:cNvSpPr>
          <p:nvPr>
            <p:ph idx="1"/>
          </p:nvPr>
        </p:nvSpPr>
        <p:spPr>
          <a:xfrm>
            <a:off x="5364163" y="914400"/>
            <a:ext cx="3600450" cy="5181600"/>
          </a:xfrm>
        </p:spPr>
        <p:txBody>
          <a:bodyPr/>
          <a:lstStyle/>
          <a:p>
            <a:r>
              <a:rPr lang="en-US" altLang="x-none"/>
              <a:t>Calculate the average between-Ss correlation of each voxel</a:t>
            </a:r>
          </a:p>
        </p:txBody>
      </p:sp>
      <p:sp>
        <p:nvSpPr>
          <p:cNvPr id="186372" name="TextBox 6"/>
          <p:cNvSpPr txBox="1">
            <a:spLocks noChangeArrowheads="1"/>
          </p:cNvSpPr>
          <p:nvPr/>
        </p:nvSpPr>
        <p:spPr bwMode="auto">
          <a:xfrm>
            <a:off x="107950" y="6453188"/>
            <a:ext cx="2762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i="1"/>
              <a:t>Hasson et al., 2008, Projections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Picture 4" descr="Good Bad Ug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420938"/>
            <a:ext cx="17335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39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844675"/>
            <a:ext cx="6630987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5" name="Title 2"/>
          <p:cNvSpPr txBox="1">
            <a:spLocks/>
          </p:cNvSpPr>
          <p:nvPr/>
        </p:nvSpPr>
        <p:spPr bwMode="auto">
          <a:xfrm>
            <a:off x="685800" y="152400"/>
            <a:ext cx="7772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>
                <a:solidFill>
                  <a:schemeClr val="tx2"/>
                </a:solidFill>
              </a:rPr>
              <a:t>Intersubject Correlations: Step 4</a:t>
            </a:r>
          </a:p>
        </p:txBody>
      </p:sp>
      <p:sp>
        <p:nvSpPr>
          <p:cNvPr id="187396" name="Content Placeholder 2"/>
          <p:cNvSpPr>
            <a:spLocks noGrp="1"/>
          </p:cNvSpPr>
          <p:nvPr>
            <p:ph idx="1"/>
          </p:nvPr>
        </p:nvSpPr>
        <p:spPr>
          <a:xfrm>
            <a:off x="684213" y="836613"/>
            <a:ext cx="7772400" cy="5181600"/>
          </a:xfrm>
        </p:spPr>
        <p:txBody>
          <a:bodyPr/>
          <a:lstStyle/>
          <a:p>
            <a:r>
              <a:rPr lang="en-US" altLang="x-none"/>
              <a:t>Make a map of voxels with significant intersubject correlations</a:t>
            </a:r>
          </a:p>
        </p:txBody>
      </p:sp>
      <p:sp>
        <p:nvSpPr>
          <p:cNvPr id="187397" name="Text Box 6"/>
          <p:cNvSpPr txBox="1">
            <a:spLocks noChangeArrowheads="1"/>
          </p:cNvSpPr>
          <p:nvPr/>
        </p:nvSpPr>
        <p:spPr bwMode="auto">
          <a:xfrm>
            <a:off x="2268538" y="6381750"/>
            <a:ext cx="31289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i="1"/>
              <a:t>Hasson et al., 2004, Science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AutoShape 3"/>
          <p:cNvSpPr>
            <a:spLocks noGrp="1" noChangeAspect="1" noChangeArrowheads="1"/>
          </p:cNvSpPr>
          <p:nvPr>
            <p:ph type="body" idx="4294967295"/>
          </p:nvPr>
        </p:nvSpPr>
        <p:spPr>
          <a:xfrm>
            <a:off x="4643438" y="1125538"/>
            <a:ext cx="4105275" cy="2803525"/>
          </a:xfrm>
        </p:spPr>
        <p:txBody>
          <a:bodyPr/>
          <a:lstStyle/>
          <a:p>
            <a:pPr eaLnBrk="1" hangingPunct="1"/>
            <a:r>
              <a:rPr lang="en-US" altLang="x-none" sz="2000"/>
              <a:t>Go back to the movie clips to find the common feature that may have been driving the intersubject consistency</a:t>
            </a:r>
          </a:p>
        </p:txBody>
      </p:sp>
      <p:pic>
        <p:nvPicPr>
          <p:cNvPr id="1894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36613"/>
            <a:ext cx="4319588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11588"/>
            <a:ext cx="3529013" cy="28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4" name="Text Box 6"/>
          <p:cNvSpPr txBox="1">
            <a:spLocks noChangeArrowheads="1"/>
          </p:cNvSpPr>
          <p:nvPr/>
        </p:nvSpPr>
        <p:spPr bwMode="auto">
          <a:xfrm>
            <a:off x="3962400" y="6019800"/>
            <a:ext cx="1524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i="1"/>
              <a:t>Hasson et al., 2004, Science</a:t>
            </a:r>
          </a:p>
        </p:txBody>
      </p:sp>
      <p:sp>
        <p:nvSpPr>
          <p:cNvPr id="189445" name="Title 2"/>
          <p:cNvSpPr txBox="1">
            <a:spLocks/>
          </p:cNvSpPr>
          <p:nvPr/>
        </p:nvSpPr>
        <p:spPr bwMode="auto">
          <a:xfrm>
            <a:off x="468313" y="115888"/>
            <a:ext cx="8280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>
                <a:solidFill>
                  <a:schemeClr val="tx2"/>
                </a:solidFill>
              </a:rPr>
              <a:t>Intersubject Correlations: Step 5 (optional)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89" name="Picture 1" descr="Screen Shot 2014-11-17 at 12.13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9238"/>
            <a:ext cx="91440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Comparison of Audio and Visual ISCs</a:t>
            </a:r>
          </a:p>
        </p:txBody>
      </p:sp>
      <p:sp>
        <p:nvSpPr>
          <p:cNvPr id="191491" name="TextBox 4"/>
          <p:cNvSpPr txBox="1">
            <a:spLocks noChangeArrowheads="1"/>
          </p:cNvSpPr>
          <p:nvPr/>
        </p:nvSpPr>
        <p:spPr bwMode="auto">
          <a:xfrm>
            <a:off x="107950" y="6453188"/>
            <a:ext cx="2762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i="1"/>
              <a:t>Hasson et al., 2008, Projections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</a:rPr>
              <a:t>Why is adaptation useful?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908050"/>
            <a:ext cx="8856662" cy="1368425"/>
          </a:xfrm>
        </p:spPr>
        <p:txBody>
          <a:bodyPr/>
          <a:lstStyle/>
          <a:p>
            <a:pPr eaLnBrk="1" hangingPunct="1"/>
            <a:r>
              <a:rPr lang="en-US" altLang="x-none" sz="2400">
                <a:ea typeface="ＭＳ Ｐゴシック" charset="-128"/>
              </a:rPr>
              <a:t>Now we can ask what it takes for stimulus to be considered the </a:t>
            </a:r>
            <a:r>
              <a:rPr lang="ja-JP" altLang="en-US" sz="2400">
                <a:ea typeface="ＭＳ Ｐゴシック" charset="-128"/>
              </a:rPr>
              <a:t>“</a:t>
            </a:r>
            <a:r>
              <a:rPr lang="en-US" altLang="ja-JP" sz="2400">
                <a:ea typeface="ＭＳ Ｐゴシック" charset="-128"/>
              </a:rPr>
              <a:t>same</a:t>
            </a:r>
            <a:r>
              <a:rPr lang="ja-JP" altLang="en-US" sz="2400">
                <a:ea typeface="ＭＳ Ｐゴシック" charset="-128"/>
              </a:rPr>
              <a:t>”</a:t>
            </a:r>
            <a:r>
              <a:rPr lang="en-US" altLang="ja-JP" sz="2400">
                <a:ea typeface="ＭＳ Ｐゴシック" charset="-128"/>
              </a:rPr>
              <a:t> in an area</a:t>
            </a:r>
          </a:p>
          <a:p>
            <a:pPr eaLnBrk="1" hangingPunct="1"/>
            <a:r>
              <a:rPr lang="en-US" altLang="x-none" sz="2400">
                <a:ea typeface="ＭＳ Ｐゴシック" charset="-128"/>
              </a:rPr>
              <a:t>For example, do face-selective areas care about viewpoint?</a:t>
            </a:r>
          </a:p>
        </p:txBody>
      </p:sp>
      <p:sp>
        <p:nvSpPr>
          <p:cNvPr id="44035" name="Line 20"/>
          <p:cNvSpPr>
            <a:spLocks noChangeShapeType="1"/>
          </p:cNvSpPr>
          <p:nvPr/>
        </p:nvSpPr>
        <p:spPr bwMode="auto">
          <a:xfrm>
            <a:off x="5472113" y="2844800"/>
            <a:ext cx="0" cy="22320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6" name="Line 21"/>
          <p:cNvSpPr>
            <a:spLocks noChangeShapeType="1"/>
          </p:cNvSpPr>
          <p:nvPr/>
        </p:nvSpPr>
        <p:spPr bwMode="auto">
          <a:xfrm rot="-5400000">
            <a:off x="6588126" y="3960812"/>
            <a:ext cx="0" cy="22320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7" name="Freeform 22"/>
          <p:cNvSpPr>
            <a:spLocks/>
          </p:cNvSpPr>
          <p:nvPr/>
        </p:nvSpPr>
        <p:spPr bwMode="auto">
          <a:xfrm>
            <a:off x="5614988" y="3133725"/>
            <a:ext cx="1944687" cy="1871663"/>
          </a:xfrm>
          <a:custGeom>
            <a:avLst/>
            <a:gdLst>
              <a:gd name="T0" fmla="*/ 0 w 1452"/>
              <a:gd name="T1" fmla="*/ 2147483647 h 1232"/>
              <a:gd name="T2" fmla="*/ 2147483647 w 1452"/>
              <a:gd name="T3" fmla="*/ 2147483647 h 1232"/>
              <a:gd name="T4" fmla="*/ 2147483647 w 1452"/>
              <a:gd name="T5" fmla="*/ 2147483647 h 1232"/>
              <a:gd name="T6" fmla="*/ 2147483647 w 1452"/>
              <a:gd name="T7" fmla="*/ 2147483647 h 1232"/>
              <a:gd name="T8" fmla="*/ 2147483647 w 1452"/>
              <a:gd name="T9" fmla="*/ 2147483647 h 12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52"/>
              <a:gd name="T16" fmla="*/ 0 h 1232"/>
              <a:gd name="T17" fmla="*/ 1452 w 1452"/>
              <a:gd name="T18" fmla="*/ 1232 h 12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52" h="1232">
                <a:moveTo>
                  <a:pt x="0" y="1232"/>
                </a:moveTo>
                <a:cubicBezTo>
                  <a:pt x="106" y="835"/>
                  <a:pt x="212" y="438"/>
                  <a:pt x="363" y="234"/>
                </a:cubicBezTo>
                <a:cubicBezTo>
                  <a:pt x="514" y="30"/>
                  <a:pt x="771" y="0"/>
                  <a:pt x="907" y="7"/>
                </a:cubicBezTo>
                <a:cubicBezTo>
                  <a:pt x="1043" y="14"/>
                  <a:pt x="1089" y="82"/>
                  <a:pt x="1180" y="279"/>
                </a:cubicBezTo>
                <a:cubicBezTo>
                  <a:pt x="1271" y="476"/>
                  <a:pt x="1361" y="831"/>
                  <a:pt x="1452" y="1187"/>
                </a:cubicBezTo>
              </a:path>
            </a:pathLst>
          </a:custGeom>
          <a:noFill/>
          <a:ln w="381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8" name="Freeform 23"/>
          <p:cNvSpPr>
            <a:spLocks/>
          </p:cNvSpPr>
          <p:nvPr/>
        </p:nvSpPr>
        <p:spPr bwMode="auto">
          <a:xfrm>
            <a:off x="5614988" y="3565525"/>
            <a:ext cx="1944687" cy="1439863"/>
          </a:xfrm>
          <a:custGeom>
            <a:avLst/>
            <a:gdLst>
              <a:gd name="T0" fmla="*/ 0 w 1452"/>
              <a:gd name="T1" fmla="*/ 2147483647 h 1232"/>
              <a:gd name="T2" fmla="*/ 2147483647 w 1452"/>
              <a:gd name="T3" fmla="*/ 2147483647 h 1232"/>
              <a:gd name="T4" fmla="*/ 2147483647 w 1452"/>
              <a:gd name="T5" fmla="*/ 2147483647 h 1232"/>
              <a:gd name="T6" fmla="*/ 2147483647 w 1452"/>
              <a:gd name="T7" fmla="*/ 2147483647 h 1232"/>
              <a:gd name="T8" fmla="*/ 2147483647 w 1452"/>
              <a:gd name="T9" fmla="*/ 2147483647 h 12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52"/>
              <a:gd name="T16" fmla="*/ 0 h 1232"/>
              <a:gd name="T17" fmla="*/ 1452 w 1452"/>
              <a:gd name="T18" fmla="*/ 1232 h 12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52" h="1232">
                <a:moveTo>
                  <a:pt x="0" y="1232"/>
                </a:moveTo>
                <a:cubicBezTo>
                  <a:pt x="106" y="835"/>
                  <a:pt x="212" y="438"/>
                  <a:pt x="363" y="234"/>
                </a:cubicBezTo>
                <a:cubicBezTo>
                  <a:pt x="514" y="30"/>
                  <a:pt x="771" y="0"/>
                  <a:pt x="907" y="7"/>
                </a:cubicBezTo>
                <a:cubicBezTo>
                  <a:pt x="1043" y="14"/>
                  <a:pt x="1089" y="82"/>
                  <a:pt x="1180" y="279"/>
                </a:cubicBezTo>
                <a:cubicBezTo>
                  <a:pt x="1271" y="476"/>
                  <a:pt x="1361" y="831"/>
                  <a:pt x="1452" y="1187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9" name="Text Box 24"/>
          <p:cNvSpPr txBox="1">
            <a:spLocks noChangeArrowheads="1"/>
          </p:cNvSpPr>
          <p:nvPr/>
        </p:nvSpPr>
        <p:spPr bwMode="auto">
          <a:xfrm>
            <a:off x="6264275" y="5149850"/>
            <a:ext cx="692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solidFill>
                  <a:srgbClr val="FFFFFF"/>
                </a:solidFill>
              </a:rPr>
              <a:t>Time</a:t>
            </a:r>
          </a:p>
        </p:txBody>
      </p:sp>
      <p:sp>
        <p:nvSpPr>
          <p:cNvPr id="44040" name="Text Box 25"/>
          <p:cNvSpPr txBox="1">
            <a:spLocks noChangeArrowheads="1"/>
          </p:cNvSpPr>
          <p:nvPr/>
        </p:nvSpPr>
        <p:spPr bwMode="auto">
          <a:xfrm rot="-5400000">
            <a:off x="4599782" y="3637756"/>
            <a:ext cx="1174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solidFill>
                  <a:srgbClr val="FFFFFF"/>
                </a:solidFill>
              </a:rPr>
              <a:t>Activation</a:t>
            </a:r>
          </a:p>
        </p:txBody>
      </p:sp>
      <p:sp>
        <p:nvSpPr>
          <p:cNvPr id="44041" name="Freeform 26"/>
          <p:cNvSpPr>
            <a:spLocks/>
          </p:cNvSpPr>
          <p:nvPr/>
        </p:nvSpPr>
        <p:spPr bwMode="auto">
          <a:xfrm>
            <a:off x="5588000" y="3205163"/>
            <a:ext cx="1944688" cy="1819275"/>
          </a:xfrm>
          <a:custGeom>
            <a:avLst/>
            <a:gdLst>
              <a:gd name="T0" fmla="*/ 0 w 1452"/>
              <a:gd name="T1" fmla="*/ 2147483647 h 1232"/>
              <a:gd name="T2" fmla="*/ 2147483647 w 1452"/>
              <a:gd name="T3" fmla="*/ 2147483647 h 1232"/>
              <a:gd name="T4" fmla="*/ 2147483647 w 1452"/>
              <a:gd name="T5" fmla="*/ 2147483647 h 1232"/>
              <a:gd name="T6" fmla="*/ 2147483647 w 1452"/>
              <a:gd name="T7" fmla="*/ 2147483647 h 1232"/>
              <a:gd name="T8" fmla="*/ 2147483647 w 1452"/>
              <a:gd name="T9" fmla="*/ 2147483647 h 12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52"/>
              <a:gd name="T16" fmla="*/ 0 h 1232"/>
              <a:gd name="T17" fmla="*/ 1452 w 1452"/>
              <a:gd name="T18" fmla="*/ 1232 h 12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52" h="1232">
                <a:moveTo>
                  <a:pt x="0" y="1232"/>
                </a:moveTo>
                <a:cubicBezTo>
                  <a:pt x="106" y="835"/>
                  <a:pt x="212" y="438"/>
                  <a:pt x="363" y="234"/>
                </a:cubicBezTo>
                <a:cubicBezTo>
                  <a:pt x="514" y="30"/>
                  <a:pt x="771" y="0"/>
                  <a:pt x="907" y="7"/>
                </a:cubicBezTo>
                <a:cubicBezTo>
                  <a:pt x="1043" y="14"/>
                  <a:pt x="1089" y="82"/>
                  <a:pt x="1180" y="279"/>
                </a:cubicBezTo>
                <a:cubicBezTo>
                  <a:pt x="1271" y="476"/>
                  <a:pt x="1361" y="831"/>
                  <a:pt x="1452" y="1187"/>
                </a:cubicBezTo>
              </a:path>
            </a:pathLst>
          </a:custGeom>
          <a:noFill/>
          <a:ln w="38100">
            <a:solidFill>
              <a:srgbClr val="66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Freeform 27"/>
          <p:cNvSpPr>
            <a:spLocks/>
          </p:cNvSpPr>
          <p:nvPr/>
        </p:nvSpPr>
        <p:spPr bwMode="auto">
          <a:xfrm>
            <a:off x="5588000" y="3492500"/>
            <a:ext cx="1944688" cy="1538288"/>
          </a:xfrm>
          <a:custGeom>
            <a:avLst/>
            <a:gdLst>
              <a:gd name="T0" fmla="*/ 0 w 1452"/>
              <a:gd name="T1" fmla="*/ 2147483647 h 1232"/>
              <a:gd name="T2" fmla="*/ 2147483647 w 1452"/>
              <a:gd name="T3" fmla="*/ 2147483647 h 1232"/>
              <a:gd name="T4" fmla="*/ 2147483647 w 1452"/>
              <a:gd name="T5" fmla="*/ 2147483647 h 1232"/>
              <a:gd name="T6" fmla="*/ 2147483647 w 1452"/>
              <a:gd name="T7" fmla="*/ 2147483647 h 1232"/>
              <a:gd name="T8" fmla="*/ 2147483647 w 1452"/>
              <a:gd name="T9" fmla="*/ 2147483647 h 12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52"/>
              <a:gd name="T16" fmla="*/ 0 h 1232"/>
              <a:gd name="T17" fmla="*/ 1452 w 1452"/>
              <a:gd name="T18" fmla="*/ 1232 h 12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52" h="1232">
                <a:moveTo>
                  <a:pt x="0" y="1232"/>
                </a:moveTo>
                <a:cubicBezTo>
                  <a:pt x="106" y="835"/>
                  <a:pt x="212" y="438"/>
                  <a:pt x="363" y="234"/>
                </a:cubicBezTo>
                <a:cubicBezTo>
                  <a:pt x="514" y="30"/>
                  <a:pt x="771" y="0"/>
                  <a:pt x="907" y="7"/>
                </a:cubicBezTo>
                <a:cubicBezTo>
                  <a:pt x="1043" y="14"/>
                  <a:pt x="1089" y="82"/>
                  <a:pt x="1180" y="279"/>
                </a:cubicBezTo>
                <a:cubicBezTo>
                  <a:pt x="1271" y="476"/>
                  <a:pt x="1361" y="831"/>
                  <a:pt x="1452" y="1187"/>
                </a:cubicBezTo>
              </a:path>
            </a:pathLst>
          </a:custGeom>
          <a:noFill/>
          <a:ln w="38100">
            <a:solidFill>
              <a:srgbClr val="66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3" name="Text Box 29"/>
          <p:cNvSpPr txBox="1">
            <a:spLocks noChangeArrowheads="1"/>
          </p:cNvSpPr>
          <p:nvPr/>
        </p:nvSpPr>
        <p:spPr bwMode="auto">
          <a:xfrm>
            <a:off x="34925" y="3282950"/>
            <a:ext cx="14922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800">
                <a:solidFill>
                  <a:srgbClr val="66FFFF"/>
                </a:solidFill>
              </a:rPr>
              <a:t>Repeated Individual, </a:t>
            </a:r>
          </a:p>
          <a:p>
            <a:pPr algn="ctr" eaLnBrk="1" hangingPunct="1"/>
            <a:r>
              <a:rPr lang="en-US" altLang="x-none" sz="1800">
                <a:solidFill>
                  <a:srgbClr val="66FFFF"/>
                </a:solidFill>
              </a:rPr>
              <a:t>Different Viewpoint</a:t>
            </a:r>
          </a:p>
        </p:txBody>
      </p:sp>
      <p:sp>
        <p:nvSpPr>
          <p:cNvPr id="44044" name="Text Box 30"/>
          <p:cNvSpPr txBox="1">
            <a:spLocks noChangeArrowheads="1"/>
          </p:cNvSpPr>
          <p:nvPr/>
        </p:nvSpPr>
        <p:spPr bwMode="auto">
          <a:xfrm>
            <a:off x="7524750" y="3859213"/>
            <a:ext cx="17287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200">
                <a:solidFill>
                  <a:srgbClr val="66FFFF"/>
                </a:solidFill>
              </a:rPr>
              <a:t>Viewpoint invariance:</a:t>
            </a:r>
          </a:p>
          <a:p>
            <a:pPr eaLnBrk="1" hangingPunct="1">
              <a:buFontTx/>
              <a:buChar char="•"/>
            </a:pPr>
            <a:r>
              <a:rPr lang="en-US" altLang="x-none" sz="1200">
                <a:solidFill>
                  <a:srgbClr val="66FFFF"/>
                </a:solidFill>
              </a:rPr>
              <a:t> area codes the face as the same despite the viewpoint change</a:t>
            </a:r>
          </a:p>
        </p:txBody>
      </p:sp>
      <p:sp>
        <p:nvSpPr>
          <p:cNvPr id="44045" name="Text Box 31"/>
          <p:cNvSpPr txBox="1">
            <a:spLocks noChangeArrowheads="1"/>
          </p:cNvSpPr>
          <p:nvPr/>
        </p:nvSpPr>
        <p:spPr bwMode="auto">
          <a:xfrm>
            <a:off x="7451725" y="2673350"/>
            <a:ext cx="17287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200">
                <a:solidFill>
                  <a:srgbClr val="66FFFF"/>
                </a:solidFill>
              </a:rPr>
              <a:t>Viewpoint selectivity:</a:t>
            </a:r>
          </a:p>
          <a:p>
            <a:pPr eaLnBrk="1" hangingPunct="1">
              <a:buFontTx/>
              <a:buChar char="•"/>
            </a:pPr>
            <a:r>
              <a:rPr lang="en-US" altLang="x-none" sz="1200">
                <a:solidFill>
                  <a:srgbClr val="66FFFF"/>
                </a:solidFill>
              </a:rPr>
              <a:t> area codes the face as different when viewpoint changes</a:t>
            </a:r>
          </a:p>
        </p:txBody>
      </p:sp>
      <p:sp>
        <p:nvSpPr>
          <p:cNvPr id="44046" name="Line 32"/>
          <p:cNvSpPr>
            <a:spLocks noChangeShapeType="1"/>
          </p:cNvSpPr>
          <p:nvPr/>
        </p:nvSpPr>
        <p:spPr bwMode="auto">
          <a:xfrm>
            <a:off x="7019925" y="3500438"/>
            <a:ext cx="576263" cy="288925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404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213100"/>
            <a:ext cx="1074737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8" name="Line 33"/>
          <p:cNvSpPr>
            <a:spLocks noChangeShapeType="1"/>
          </p:cNvSpPr>
          <p:nvPr/>
        </p:nvSpPr>
        <p:spPr bwMode="auto">
          <a:xfrm flipV="1">
            <a:off x="7019925" y="2852738"/>
            <a:ext cx="503238" cy="288925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4049" name="Group 12"/>
          <p:cNvGrpSpPr>
            <a:grpSpLocks/>
          </p:cNvGrpSpPr>
          <p:nvPr/>
        </p:nvGrpSpPr>
        <p:grpSpPr bwMode="auto">
          <a:xfrm>
            <a:off x="6156325" y="3933825"/>
            <a:ext cx="936625" cy="574675"/>
            <a:chOff x="6156176" y="3861048"/>
            <a:chExt cx="936112" cy="576064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6156176" y="3861048"/>
              <a:ext cx="936112" cy="576064"/>
            </a:xfrm>
            <a:prstGeom prst="rect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x-none">
                <a:solidFill>
                  <a:srgbClr val="FFFFFF"/>
                </a:solidFill>
              </a:endParaRPr>
            </a:p>
          </p:txBody>
        </p:sp>
        <p:pic>
          <p:nvPicPr>
            <p:cNvPr id="44058" name="Picture 4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5206" y="3898754"/>
              <a:ext cx="384382" cy="50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9" name="Picture 4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8816" y="3898754"/>
              <a:ext cx="384382" cy="50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4050" name="Group 11"/>
          <p:cNvGrpSpPr>
            <a:grpSpLocks/>
          </p:cNvGrpSpPr>
          <p:nvPr/>
        </p:nvGrpSpPr>
        <p:grpSpPr bwMode="auto">
          <a:xfrm>
            <a:off x="6084888" y="2349500"/>
            <a:ext cx="935037" cy="574675"/>
            <a:chOff x="1779650" y="4830551"/>
            <a:chExt cx="936112" cy="576064"/>
          </a:xfrm>
        </p:grpSpPr>
        <p:grpSp>
          <p:nvGrpSpPr>
            <p:cNvPr id="44053" name="Group 10"/>
            <p:cNvGrpSpPr>
              <a:grpSpLocks/>
            </p:cNvGrpSpPr>
            <p:nvPr/>
          </p:nvGrpSpPr>
          <p:grpSpPr bwMode="auto">
            <a:xfrm>
              <a:off x="1835696" y="4869160"/>
              <a:ext cx="847064" cy="504000"/>
              <a:chOff x="1835696" y="4869160"/>
              <a:chExt cx="847064" cy="504000"/>
            </a:xfrm>
          </p:grpSpPr>
          <p:pic>
            <p:nvPicPr>
              <p:cNvPr id="44055" name="Picture 4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5696" y="4869160"/>
                <a:ext cx="383826" cy="50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056" name="Picture 4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7744" y="4869160"/>
                <a:ext cx="415016" cy="50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1779650" y="4830551"/>
              <a:ext cx="936112" cy="576064"/>
            </a:xfrm>
            <a:prstGeom prst="rect">
              <a:avLst/>
            </a:prstGeom>
            <a:noFill/>
            <a:ln w="19050">
              <a:solidFill>
                <a:srgbClr val="FF00F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x-none">
                <a:solidFill>
                  <a:srgbClr val="FFFFFF"/>
                </a:solidFill>
              </a:endParaRPr>
            </a:p>
          </p:txBody>
        </p:sp>
      </p:grpSp>
      <p:pic>
        <p:nvPicPr>
          <p:cNvPr id="44051" name="Picture 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213100"/>
            <a:ext cx="109696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619250" y="3141663"/>
            <a:ext cx="2665413" cy="1582737"/>
          </a:xfrm>
          <a:prstGeom prst="rect">
            <a:avLst/>
          </a:prstGeom>
          <a:noFill/>
          <a:ln w="19050">
            <a:solidFill>
              <a:srgbClr val="00FFFF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x-none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Not all movies are equivalent</a:t>
            </a:r>
          </a:p>
        </p:txBody>
      </p:sp>
      <p:pic>
        <p:nvPicPr>
          <p:cNvPr id="192514" name="Picture 3" descr="Screen Shot 2014-11-17 at 12.14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"/>
          <a:stretch>
            <a:fillRect/>
          </a:stretch>
        </p:blipFill>
        <p:spPr bwMode="auto">
          <a:xfrm>
            <a:off x="250825" y="765175"/>
            <a:ext cx="4897438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5" name="TextBox 4"/>
          <p:cNvSpPr txBox="1">
            <a:spLocks noChangeArrowheads="1"/>
          </p:cNvSpPr>
          <p:nvPr/>
        </p:nvSpPr>
        <p:spPr bwMode="auto">
          <a:xfrm>
            <a:off x="6948488" y="1557338"/>
            <a:ext cx="19446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/>
              <a:t>“</a:t>
            </a:r>
            <a:r>
              <a:rPr lang="en-US" altLang="x-none" sz="1400"/>
              <a:t>Creation is based on an exact science of audience reactions</a:t>
            </a:r>
            <a:r>
              <a:rPr lang="en-US" altLang="en-US" sz="1400"/>
              <a:t>”</a:t>
            </a:r>
            <a:endParaRPr lang="en-US" altLang="x-none" sz="1400"/>
          </a:p>
          <a:p>
            <a:pPr algn="r" eaLnBrk="1" hangingPunct="1"/>
            <a:r>
              <a:rPr lang="en-US" altLang="x-none" sz="1400"/>
              <a:t>-- Alfred Hitchcock</a:t>
            </a:r>
          </a:p>
        </p:txBody>
      </p:sp>
      <p:pic>
        <p:nvPicPr>
          <p:cNvPr id="192516" name="Picture 6" descr="Screen Shot 2014-11-17 at 12.18.0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68863"/>
            <a:ext cx="44275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7" name="TextBox 7"/>
          <p:cNvSpPr txBox="1">
            <a:spLocks noChangeArrowheads="1"/>
          </p:cNvSpPr>
          <p:nvPr/>
        </p:nvSpPr>
        <p:spPr bwMode="auto">
          <a:xfrm>
            <a:off x="107950" y="6453188"/>
            <a:ext cx="2762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i="1"/>
              <a:t>Hasson et al., 2008, Projections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Interspecies Activity Correlation</a:t>
            </a:r>
          </a:p>
        </p:txBody>
      </p:sp>
      <p:pic>
        <p:nvPicPr>
          <p:cNvPr id="19353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81075"/>
            <a:ext cx="2455862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3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781300"/>
            <a:ext cx="2487612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0" name="Picture 5" descr="Screen Shot 2014-11-17 at 12.28.1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1268413"/>
            <a:ext cx="5688013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1" name="TextBox 6"/>
          <p:cNvSpPr txBox="1">
            <a:spLocks noChangeArrowheads="1"/>
          </p:cNvSpPr>
          <p:nvPr/>
        </p:nvSpPr>
        <p:spPr bwMode="auto">
          <a:xfrm>
            <a:off x="107950" y="6453188"/>
            <a:ext cx="31226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i="1"/>
              <a:t>Mantini et al., 2012, Nature Methods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Neurofeedback</a:t>
            </a:r>
          </a:p>
        </p:txBody>
      </p:sp>
      <p:pic>
        <p:nvPicPr>
          <p:cNvPr id="194562" name="Picture 4" descr="Huettel-2e-Box-11-02-02-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66800"/>
            <a:ext cx="6553200" cy="492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3" name="Text Box 5"/>
          <p:cNvSpPr txBox="1">
            <a:spLocks noChangeArrowheads="1"/>
          </p:cNvSpPr>
          <p:nvPr/>
        </p:nvSpPr>
        <p:spPr bwMode="auto">
          <a:xfrm>
            <a:off x="1295400" y="5516563"/>
            <a:ext cx="3810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200" i="1">
                <a:solidFill>
                  <a:srgbClr val="000000"/>
                </a:solidFill>
              </a:rPr>
              <a:t>Huettel, Song &amp; McCarthy,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Example: Turbo-BrainVoyager</a:t>
            </a:r>
          </a:p>
        </p:txBody>
      </p:sp>
      <p:pic>
        <p:nvPicPr>
          <p:cNvPr id="196610" name="Picture 4" descr="screen-capture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" t="1059" r="2609" b="2620"/>
          <a:stretch>
            <a:fillRect/>
          </a:stretch>
        </p:blipFill>
        <p:spPr bwMode="auto">
          <a:xfrm>
            <a:off x="533400" y="895350"/>
            <a:ext cx="6858000" cy="519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1" name="Rectangle 5"/>
          <p:cNvSpPr>
            <a:spLocks noChangeArrowheads="1"/>
          </p:cNvSpPr>
          <p:nvPr/>
        </p:nvSpPr>
        <p:spPr bwMode="auto">
          <a:xfrm>
            <a:off x="228600" y="6324600"/>
            <a:ext cx="5775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>
                <a:hlinkClick r:id="rId4"/>
              </a:rPr>
              <a:t>http://www.brainvoyager.com/products/turbobrainvoyager.html</a:t>
            </a:r>
            <a:endParaRPr lang="en-US" altLang="x-none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Neurofeedback</a:t>
            </a:r>
          </a:p>
        </p:txBody>
      </p:sp>
      <p:pic>
        <p:nvPicPr>
          <p:cNvPr id="198658" name="Picture 4" descr="screen-capture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781050"/>
            <a:ext cx="781685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5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28600" y="4953000"/>
            <a:ext cx="8610600" cy="1371600"/>
          </a:xfrm>
        </p:spPr>
        <p:txBody>
          <a:bodyPr/>
          <a:lstStyle/>
          <a:p>
            <a:pPr eaLnBrk="1" hangingPunct="1"/>
            <a:r>
              <a:rPr lang="en-US" altLang="x-none"/>
              <a:t>areas that have been modulated in neurofeedback studies</a:t>
            </a:r>
          </a:p>
        </p:txBody>
      </p:sp>
      <p:sp>
        <p:nvSpPr>
          <p:cNvPr id="198660" name="Text Box 6"/>
          <p:cNvSpPr txBox="1">
            <a:spLocks noChangeArrowheads="1"/>
          </p:cNvSpPr>
          <p:nvPr/>
        </p:nvSpPr>
        <p:spPr bwMode="auto">
          <a:xfrm>
            <a:off x="152400" y="6477000"/>
            <a:ext cx="5105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i="1"/>
              <a:t>Weiskopf et al., 2004, Journal of Physiology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Uses of Real-Time fMRI</a:t>
            </a:r>
          </a:p>
        </p:txBody>
      </p:sp>
      <p:sp>
        <p:nvSpPr>
          <p:cNvPr id="200706" name="Rectangle 1028"/>
          <p:cNvSpPr>
            <a:spLocks noGrp="1" noChangeArrowheads="1"/>
          </p:cNvSpPr>
          <p:nvPr>
            <p:ph type="body" idx="1"/>
          </p:nvPr>
        </p:nvSpPr>
        <p:spPr>
          <a:xfrm>
            <a:off x="266700" y="914400"/>
            <a:ext cx="8610600" cy="3886200"/>
          </a:xfrm>
        </p:spPr>
        <p:txBody>
          <a:bodyPr/>
          <a:lstStyle/>
          <a:p>
            <a:pPr eaLnBrk="1" hangingPunct="1"/>
            <a:r>
              <a:rPr lang="en-US" altLang="x-none"/>
              <a:t>detect artifacts immediately and give subjects feedback</a:t>
            </a:r>
          </a:p>
          <a:p>
            <a:pPr eaLnBrk="1" hangingPunct="1"/>
            <a:r>
              <a:rPr lang="en-US" altLang="x-none"/>
              <a:t>training for brain-computer interfaces</a:t>
            </a:r>
          </a:p>
          <a:p>
            <a:pPr eaLnBrk="1" hangingPunct="1"/>
            <a:r>
              <a:rPr lang="en-US" altLang="x-none"/>
              <a:t>reduce symptoms </a:t>
            </a:r>
          </a:p>
          <a:p>
            <a:pPr lvl="1" eaLnBrk="1" hangingPunct="1"/>
            <a:r>
              <a:rPr lang="en-US" altLang="x-none"/>
              <a:t>e.g., pain perception</a:t>
            </a:r>
          </a:p>
          <a:p>
            <a:pPr eaLnBrk="1" hangingPunct="1"/>
            <a:r>
              <a:rPr lang="en-US" altLang="x-none"/>
              <a:t>neurocognitive training</a:t>
            </a:r>
          </a:p>
          <a:p>
            <a:pPr eaLnBrk="1" hangingPunct="1"/>
            <a:r>
              <a:rPr lang="en-US" altLang="x-none"/>
              <a:t>ensuring functional localizers worked</a:t>
            </a:r>
          </a:p>
          <a:p>
            <a:pPr eaLnBrk="1" hangingPunct="1"/>
            <a:r>
              <a:rPr lang="en-US" altLang="x-none"/>
              <a:t>studying social interactions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Interactive Scanning</a:t>
            </a:r>
          </a:p>
        </p:txBody>
      </p:sp>
      <p:pic>
        <p:nvPicPr>
          <p:cNvPr id="202754" name="Picture 5" descr="Huettel-2e-Fig-11-05-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960438"/>
            <a:ext cx="7239000" cy="54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5" name="Text Box 6"/>
          <p:cNvSpPr txBox="1">
            <a:spLocks noChangeArrowheads="1"/>
          </p:cNvSpPr>
          <p:nvPr/>
        </p:nvSpPr>
        <p:spPr bwMode="auto">
          <a:xfrm>
            <a:off x="1066800" y="56388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200" i="1">
                <a:solidFill>
                  <a:srgbClr val="000000"/>
                </a:solidFill>
              </a:rPr>
              <a:t>Huettel, Song &amp; McCarthy,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21st Century </a:t>
            </a:r>
            <a:r>
              <a:rPr lang="en-US" altLang="en-US"/>
              <a:t>“</a:t>
            </a:r>
            <a:r>
              <a:rPr lang="en-US" altLang="x-none"/>
              <a:t>Brain Pong</a:t>
            </a:r>
            <a:r>
              <a:rPr lang="en-US" altLang="en-US"/>
              <a:t>”</a:t>
            </a:r>
            <a:endParaRPr lang="en-US" altLang="x-none"/>
          </a:p>
        </p:txBody>
      </p:sp>
      <p:pic>
        <p:nvPicPr>
          <p:cNvPr id="204802" name="Picture 7" descr="pon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025" y="3749675"/>
            <a:ext cx="36639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3124200" y="965200"/>
            <a:ext cx="2895600" cy="2692400"/>
            <a:chOff x="1968" y="608"/>
            <a:chExt cx="1824" cy="1696"/>
          </a:xfrm>
        </p:grpSpPr>
        <p:pic>
          <p:nvPicPr>
            <p:cNvPr id="204808" name="Picture 5" descr="po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608"/>
              <a:ext cx="1824" cy="1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09" name="Text Box 10"/>
            <p:cNvSpPr txBox="1">
              <a:spLocks noChangeArrowheads="1"/>
            </p:cNvSpPr>
            <p:nvPr/>
          </p:nvSpPr>
          <p:spPr bwMode="auto">
            <a:xfrm>
              <a:off x="3105" y="624"/>
              <a:ext cx="63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>
                  <a:solidFill>
                    <a:srgbClr val="FF00FF"/>
                  </a:solidFill>
                </a:rPr>
                <a:t>1970s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914400" y="990600"/>
            <a:ext cx="7872413" cy="2514600"/>
            <a:chOff x="576" y="624"/>
            <a:chExt cx="4959" cy="1584"/>
          </a:xfrm>
        </p:grpSpPr>
        <p:pic>
          <p:nvPicPr>
            <p:cNvPr id="204805" name="Picture 8" descr="brain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14" r="50000" b="14911"/>
            <a:stretch>
              <a:fillRect/>
            </a:stretch>
          </p:blipFill>
          <p:spPr bwMode="auto">
            <a:xfrm>
              <a:off x="576" y="768"/>
              <a:ext cx="1152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06" name="Picture 9" descr="brain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12514" b="12408"/>
            <a:stretch>
              <a:fillRect/>
            </a:stretch>
          </p:blipFill>
          <p:spPr bwMode="auto">
            <a:xfrm>
              <a:off x="4080" y="768"/>
              <a:ext cx="1152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07" name="Text Box 14"/>
            <p:cNvSpPr txBox="1">
              <a:spLocks noChangeArrowheads="1"/>
            </p:cNvSpPr>
            <p:nvPr/>
          </p:nvSpPr>
          <p:spPr bwMode="auto">
            <a:xfrm>
              <a:off x="4896" y="624"/>
              <a:ext cx="63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>
                  <a:solidFill>
                    <a:srgbClr val="FF00FF"/>
                  </a:solidFill>
                </a:rPr>
                <a:t>2000s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Title 3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584200"/>
          </a:xfrm>
        </p:spPr>
        <p:txBody>
          <a:bodyPr/>
          <a:lstStyle/>
          <a:p>
            <a:pPr eaLnBrk="1" hangingPunct="1"/>
            <a:r>
              <a:rPr lang="en-US" altLang="x-none"/>
              <a:t>Monkey fMRI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Monkey fMRI</a:t>
            </a:r>
          </a:p>
        </p:txBody>
      </p:sp>
      <p:sp>
        <p:nvSpPr>
          <p:cNvPr id="20889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4432300"/>
            <a:ext cx="8229600" cy="18923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x-none" sz="2000"/>
              <a:t>compare physiology to neuroimaging (e.g., Logothetis et al., 2001)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 sz="2000"/>
              <a:t>enables interspecies comparisons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x-none" sz="1800"/>
              <a:t>missing link between monkey neurophysiology and human neuroimaging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x-none" sz="1800"/>
              <a:t>species differs but technique constant</a:t>
            </a:r>
          </a:p>
        </p:txBody>
      </p:sp>
      <p:pic>
        <p:nvPicPr>
          <p:cNvPr id="20889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981075"/>
            <a:ext cx="5440363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808080"/>
      </a:dk1>
      <a:lt1>
        <a:srgbClr val="FFFFFF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CA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CA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5471</TotalTime>
  <Words>3473</Words>
  <Application>Microsoft Macintosh PowerPoint</Application>
  <PresentationFormat>On-screen Show (4:3)</PresentationFormat>
  <Paragraphs>740</Paragraphs>
  <Slides>101</Slides>
  <Notes>86</Notes>
  <HiddenSlides>16</HiddenSlides>
  <MMClips>8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12" baseType="lpstr">
      <vt:lpstr>Calibri</vt:lpstr>
      <vt:lpstr>Century Gothic</vt:lpstr>
      <vt:lpstr>Comic Sans MS</vt:lpstr>
      <vt:lpstr>Courier</vt:lpstr>
      <vt:lpstr>ＭＳ Ｐゴシック</vt:lpstr>
      <vt:lpstr>Times New Roman</vt:lpstr>
      <vt:lpstr>Wingdings</vt:lpstr>
      <vt:lpstr>Arial</vt:lpstr>
      <vt:lpstr>Default Design</vt:lpstr>
      <vt:lpstr>1_Default Design</vt:lpstr>
      <vt:lpstr>Image</vt:lpstr>
      <vt:lpstr>Advanced Designs for fMRI</vt:lpstr>
      <vt:lpstr>Limitations of Subtraction Logic</vt:lpstr>
      <vt:lpstr>Limitations of Subtraction Logic</vt:lpstr>
      <vt:lpstr>Two Techniques with “Subvoxel Resolution”</vt:lpstr>
      <vt:lpstr>fMR Adaptation (or repetition suppression or priming…)</vt:lpstr>
      <vt:lpstr>fMR Adaptation</vt:lpstr>
      <vt:lpstr>fMRI Adaptation</vt:lpstr>
      <vt:lpstr>Block vs. Event-Related fMRA</vt:lpstr>
      <vt:lpstr>Why is adaptation useful?</vt:lpstr>
      <vt:lpstr>Actual Results</vt:lpstr>
      <vt:lpstr>Models of fMR Adaptation</vt:lpstr>
      <vt:lpstr>Evidence for “Fatigue” Model</vt:lpstr>
      <vt:lpstr>Evidence for Facilitation Model</vt:lpstr>
      <vt:lpstr>Caveats in Interpreting fMR Adaptation Results</vt:lpstr>
      <vt:lpstr>PowerPoint Presentation</vt:lpstr>
      <vt:lpstr>fMRA Does Not Accurately Reflect Tuning</vt:lpstr>
      <vt:lpstr>PowerPoint Presentation</vt:lpstr>
      <vt:lpstr>Basic Assumption/Hypothesis</vt:lpstr>
      <vt:lpstr>Experimental Question</vt:lpstr>
      <vt:lpstr>Design</vt:lpstr>
      <vt:lpstr>Yes, neurons do adapt</vt:lpstr>
      <vt:lpstr>… but cross-adaptation is less clear</vt:lpstr>
      <vt:lpstr>Sawamura et al. Conclusions</vt:lpstr>
      <vt:lpstr>PowerPoint Presentation</vt:lpstr>
      <vt:lpstr>Design</vt:lpstr>
      <vt:lpstr>Results</vt:lpstr>
      <vt:lpstr>Replication</vt:lpstr>
      <vt:lpstr>New Explanation of fMRA</vt:lpstr>
      <vt:lpstr>Additional Caveats</vt:lpstr>
      <vt:lpstr>So is fMRA dead?  No.</vt:lpstr>
      <vt:lpstr>So is fMRA dead?  No.</vt:lpstr>
      <vt:lpstr>Parametric Designs</vt:lpstr>
      <vt:lpstr>Why are parametric designs useful in fMRI?</vt:lpstr>
      <vt:lpstr>Parametric Designs in Cognitive Psychology</vt:lpstr>
      <vt:lpstr>An Example</vt:lpstr>
      <vt:lpstr>Analysis of Parametric Designs</vt:lpstr>
      <vt:lpstr>Parametric Regressors</vt:lpstr>
      <vt:lpstr>Potential Problems</vt:lpstr>
      <vt:lpstr>Factorial Designs</vt:lpstr>
      <vt:lpstr>Factorial Designs</vt:lpstr>
      <vt:lpstr>Factorial Designs</vt:lpstr>
      <vt:lpstr>Main Effect of Stimuli</vt:lpstr>
      <vt:lpstr>Main Effect of Familiarity</vt:lpstr>
      <vt:lpstr>Interaction of Stimuli and Familiarity</vt:lpstr>
      <vt:lpstr>Why do People like Factorial Designs?</vt:lpstr>
      <vt:lpstr>Understanding Interactions</vt:lpstr>
      <vt:lpstr>Combinations are Possible</vt:lpstr>
      <vt:lpstr>Problems</vt:lpstr>
      <vt:lpstr>One Solution: Conjunctions (Masks in SPM-speak)</vt:lpstr>
      <vt:lpstr>Another Solution: ROI Approach</vt:lpstr>
      <vt:lpstr>Problems</vt:lpstr>
      <vt:lpstr>Group Comparisons: ANOVA</vt:lpstr>
      <vt:lpstr>Sample Problem</vt:lpstr>
      <vt:lpstr>Contrasts</vt:lpstr>
      <vt:lpstr>Group Comparisons: ANCOVA</vt:lpstr>
      <vt:lpstr>ANCOVA Example</vt:lpstr>
      <vt:lpstr>Example Design Matrix</vt:lpstr>
      <vt:lpstr>Example Voxelwise Map: Sex Differences</vt:lpstr>
      <vt:lpstr>Sample Output for ROI</vt:lpstr>
      <vt:lpstr>Mental Chronometry</vt:lpstr>
      <vt:lpstr>Mental chronometry</vt:lpstr>
      <vt:lpstr>Variability of HRF Between Areas</vt:lpstr>
      <vt:lpstr>Latency and Width</vt:lpstr>
      <vt:lpstr>Mental Chronometry</vt:lpstr>
      <vt:lpstr>Mental Chronometry</vt:lpstr>
      <vt:lpstr>Challenges</vt:lpstr>
      <vt:lpstr>Data-Driven Approaches</vt:lpstr>
      <vt:lpstr>Hypothesis- vs. Data-Driven Approaches</vt:lpstr>
      <vt:lpstr>ICA example</vt:lpstr>
      <vt:lpstr>Math behind the method</vt:lpstr>
      <vt:lpstr>Applying ICA to fMRI data</vt:lpstr>
      <vt:lpstr>Pulling Out Components</vt:lpstr>
      <vt:lpstr>Components</vt:lpstr>
      <vt:lpstr>Sample Output</vt:lpstr>
      <vt:lpstr>Default Mode Network (DMN)</vt:lpstr>
      <vt:lpstr>ICA doesn’t know positive vs. negative</vt:lpstr>
      <vt:lpstr>Uses of ICA</vt:lpstr>
      <vt:lpstr>Making Sense of Components</vt:lpstr>
      <vt:lpstr>Sorting Components</vt:lpstr>
      <vt:lpstr>Brain Voyager Fingerprints</vt:lpstr>
      <vt:lpstr>Expert Classification</vt:lpstr>
      <vt:lpstr>Fingerprint Recognition</vt:lpstr>
      <vt:lpstr>Miscellaneous</vt:lpstr>
      <vt:lpstr>Intersubject Correlations: Step 1</vt:lpstr>
      <vt:lpstr>Intersubject Correlations: Step 2</vt:lpstr>
      <vt:lpstr>Intersubject Correlations: Step 3</vt:lpstr>
      <vt:lpstr>PowerPoint Presentation</vt:lpstr>
      <vt:lpstr>PowerPoint Presentation</vt:lpstr>
      <vt:lpstr>Comparison of Audio and Visual ISCs</vt:lpstr>
      <vt:lpstr>Not all movies are equivalent</vt:lpstr>
      <vt:lpstr>Interspecies Activity Correlation</vt:lpstr>
      <vt:lpstr>Neurofeedback</vt:lpstr>
      <vt:lpstr>Example: Turbo-BrainVoyager</vt:lpstr>
      <vt:lpstr>Neurofeedback</vt:lpstr>
      <vt:lpstr>Uses of Real-Time fMRI</vt:lpstr>
      <vt:lpstr>Interactive Scanning</vt:lpstr>
      <vt:lpstr>21st Century “Brain Pong”</vt:lpstr>
      <vt:lpstr>Monkey fMRI</vt:lpstr>
      <vt:lpstr>Monkey fMRI</vt:lpstr>
      <vt:lpstr>Monkey fMRI</vt:lpstr>
      <vt:lpstr>Limitations of Monkey fMRI</vt:lpstr>
    </vt:vector>
  </TitlesOfParts>
  <Company>UWO</Company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Variability of HRF</dc:title>
  <dc:creator>jculham</dc:creator>
  <cp:lastModifiedBy>Jody Culham</cp:lastModifiedBy>
  <cp:revision>275</cp:revision>
  <dcterms:created xsi:type="dcterms:W3CDTF">2001-12-18T03:45:32Z</dcterms:created>
  <dcterms:modified xsi:type="dcterms:W3CDTF">2016-12-05T02:50:27Z</dcterms:modified>
</cp:coreProperties>
</file>